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4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9144000" cy="5143500" type="screen16x9"/>
  <p:notesSz cx="6858000" cy="9144000"/>
  <p:embeddedFontLst>
    <p:embeddedFont>
      <p:font typeface="Merriweather" pitchFamily="2" charset="77"/>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2E6106-EA55-418E-B700-5358B283DDE1}">
  <a:tblStyle styleId="{5A2E6106-EA55-418E-B700-5358B283DDE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D885B82-EC52-40FE-BCE2-B68864A9088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FD45016-8588-4559-BD43-BF625160EAAB}" styleName="Table_2">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8"/>
    <p:restoredTop sz="94474"/>
  </p:normalViewPr>
  <p:slideViewPr>
    <p:cSldViewPr snapToGrid="0">
      <p:cViewPr varScale="1">
        <p:scale>
          <a:sx n="162" d="100"/>
          <a:sy n="162" d="100"/>
        </p:scale>
        <p:origin x="30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font" Target="fonts/font1.fntdata"/><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4.fntdata"/><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src.nist.gov/publications/detail/sp/800-160/vol-2/draft"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nvlpubs.nist.gov/nistpubs/Legacy/SP/nistspecialpublication800-128.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vlpubs.nist.gov/nistpubs/SpecialPublications/NIST.SP.800-37r1.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nvlpubs.nist.gov/nistpubs/Legacy/SP/nistspecialpublication800-137.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goodreads.com/quotes/24779-a-towel-the-hitchhiker-s-guide-to-the-galaxy-says-i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nvlpubs.nist.gov/nistpubs/Legacy/SP/nistspecialpublication800-30r1.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ans.org/media/score/fisma-nist.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dhs.gov/fisma"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nvlpubs.nist.gov/nistpubs/Legacy/SP/nistspecialpublication800-30r1.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csrc.nist.gov/publications/detail/sp/800-160/vol-2/draft"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nvlpubs.nist.gov/nistpubs/Legacy/SP/nistspecialpublication800-128.pdf"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hs.gov/publication/fy18-fisma-document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src.nist.gov/publications/detail/sp/800-60/vol-1-rev-1/final"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nvlpubs.nist.gov/nistpubs/legacy/sp/nistspecialpublication800-137.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nvlpubs.nist.gov/nistpubs/FIPS/NIST.FIPS.199.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nvlpubs.nist.gov/nistpubs/FIPS/NIST.FIPS.200.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vlpubs.nist.gov/nistpubs/Legacy/SP/nistspecialpublication800-60v2r1.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fb71e9d92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3fb71e9d92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13" name="Google Shape;213;g3fb71e9d92_0_1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fb71e9d92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fb71e9d92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solidFill>
                  <a:schemeClr val="hlink"/>
                </a:solidFill>
                <a:hlinkClick r:id="rId3"/>
              </a:rPr>
              <a:t>https://csrc.nist.gov/publications/detail/sp/800-160/vol-2/draft</a:t>
            </a:r>
            <a:endParaRPr/>
          </a:p>
          <a:p>
            <a:pPr marL="0" lvl="0" indent="0" rtl="0">
              <a:spcBef>
                <a:spcPts val="0"/>
              </a:spcBef>
              <a:spcAft>
                <a:spcPts val="0"/>
              </a:spcAft>
              <a:buNone/>
            </a:pPr>
            <a:r>
              <a:rPr lang="en" u="sng">
                <a:solidFill>
                  <a:schemeClr val="hlink"/>
                </a:solidFill>
                <a:hlinkClick r:id="rId4"/>
              </a:rPr>
              <a:t>https://nvlpubs.nist.gov/nistpubs/Legacy/SP/nistspecialpublication800-128.pdf</a:t>
            </a:r>
            <a:endParaRPr/>
          </a:p>
          <a:p>
            <a:pPr marL="0" lvl="0" indent="0" rtl="0">
              <a:spcBef>
                <a:spcPts val="0"/>
              </a:spcBef>
              <a:spcAft>
                <a:spcPts val="0"/>
              </a:spcAft>
              <a:buNone/>
            </a:pPr>
            <a:r>
              <a:rPr lang="en"/>
              <a:t>https://nvlpubs.nist.gov/nistpubs/legacy/sp/nistspecialpublication800-34r1.pdf</a:t>
            </a:r>
            <a:endParaRPr/>
          </a:p>
          <a:p>
            <a:pPr marL="0" lvl="0" indent="0" rtl="0">
              <a:spcBef>
                <a:spcPts val="0"/>
              </a:spcBef>
              <a:spcAft>
                <a:spcPts val="0"/>
              </a:spcAft>
              <a:buNone/>
            </a:pPr>
            <a:endParaRPr/>
          </a:p>
          <a:p>
            <a:pPr marL="0" lvl="0" indent="0">
              <a:spcBef>
                <a:spcPts val="0"/>
              </a:spcBef>
              <a:spcAft>
                <a:spcPts val="0"/>
              </a:spcAft>
              <a:buNone/>
            </a:pPr>
            <a:r>
              <a:rPr lang="en"/>
              <a:t>Your first FISMA system requires you to establish an entire program.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fb71e9d92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fb71e9d92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https://nvlpubs.nist.gov/nistpubs/SpecialPublications/NIST.SP.800-53Ar4.pdf</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fb71e9d92_0_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fb71e9d92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fb71e9d92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fb71e9d92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u="sng">
                <a:solidFill>
                  <a:schemeClr val="hlink"/>
                </a:solidFill>
                <a:hlinkClick r:id="rId3"/>
              </a:rPr>
              <a:t>https://nvlpubs.nist.gov/nistpubs/SpecialPublications/NIST.SP.800-37r1.pdf</a:t>
            </a:r>
            <a:r>
              <a:rPr lang="en"/>
              <a:t> Guide for Applying the Risk Management Framework to Federal Information Systems A Security Life Cycle Approach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fb71e9d92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fb71e9d92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solidFill>
                  <a:schemeClr val="hlink"/>
                </a:solidFill>
                <a:hlinkClick r:id="rId3"/>
              </a:rPr>
              <a:t>https://nvlpubs.nist.gov/nistpubs/Legacy/SP/nistspecialpublication800-137.pdf</a:t>
            </a:r>
            <a:endParaRPr/>
          </a:p>
          <a:p>
            <a:pPr marL="0" lvl="0" indent="0">
              <a:spcBef>
                <a:spcPts val="0"/>
              </a:spcBef>
              <a:spcAft>
                <a:spcPts val="0"/>
              </a:spcAft>
              <a:buNone/>
            </a:pPr>
            <a:r>
              <a:rPr lang="en"/>
              <a:t>Information Security Continuous Monitoring (ISCM) for Federal Information Systems and Organizations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fb71e9d92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fb71e9d92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Organizations will need to learn NIST and requirements of FISMA as a skillset</a:t>
            </a:r>
            <a:endParaRPr/>
          </a:p>
          <a:p>
            <a:pPr marL="0" lvl="0" indent="0" rtl="0">
              <a:spcBef>
                <a:spcPts val="0"/>
              </a:spcBef>
              <a:spcAft>
                <a:spcPts val="0"/>
              </a:spcAft>
              <a:buNone/>
            </a:pPr>
            <a:r>
              <a:rPr lang="en"/>
              <a:t>Organizations may need to add skillsets for additional tools and processes</a:t>
            </a:r>
            <a:endParaRPr/>
          </a:p>
          <a:p>
            <a:pPr marL="0" lvl="0" indent="0" rtl="0">
              <a:spcBef>
                <a:spcPts val="0"/>
              </a:spcBef>
              <a:spcAft>
                <a:spcPts val="0"/>
              </a:spcAft>
              <a:buNone/>
            </a:pPr>
            <a:r>
              <a:rPr lang="en"/>
              <a:t>Risk rating for employee positions and background checks - additional fields in HR tools</a:t>
            </a:r>
            <a:endParaRPr/>
          </a:p>
          <a:p>
            <a:pPr marL="0" lvl="0" indent="0" rtl="0">
              <a:spcBef>
                <a:spcPts val="0"/>
              </a:spcBef>
              <a:spcAft>
                <a:spcPts val="0"/>
              </a:spcAft>
              <a:buNone/>
            </a:pPr>
            <a:r>
              <a:rPr lang="en"/>
              <a:t>Additional work/scope required for managers and executives - goals need to be in employee annual reviews</a:t>
            </a:r>
            <a:endParaRPr/>
          </a:p>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fb71e9d92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fb71e9d92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fb71e9d92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fb71e9d92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It’s not just about hiring a few more security engineers or system administrators</a:t>
            </a:r>
            <a:endParaRPr/>
          </a:p>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fb71e9d92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fb71e9d92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Collaboration - Box, Accellion</a:t>
            </a:r>
            <a:endParaRPr/>
          </a:p>
          <a:p>
            <a:pPr marL="0" lvl="0" indent="0" rtl="0">
              <a:spcBef>
                <a:spcPts val="0"/>
              </a:spcBef>
              <a:spcAft>
                <a:spcPts val="0"/>
              </a:spcAft>
              <a:buNone/>
            </a:pPr>
            <a:r>
              <a:rPr lang="en"/>
              <a:t>If your signatures have to go across multiple sites - electronic signing tools</a:t>
            </a:r>
            <a:endParaRPr/>
          </a:p>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fbea6e57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fbea6e57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fb71e9d92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fb71e9d92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fb71e9d92_0_3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fb71e9d92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fb71e9d92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fb71e9d92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a:solidFill>
                  <a:schemeClr val="dk1"/>
                </a:solidFill>
              </a:rPr>
              <a:t>The fun stuff is setting up alerting with Bro and Splunk and Qualys or Alienvault, WAFs and EP, DLP and Honeypots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fb71e9d92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fb71e9d92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fbea6e57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fbea6e57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Clr>
                <a:schemeClr val="dk1"/>
              </a:buClr>
              <a:buSzPts val="1100"/>
              <a:buFont typeface="Arial"/>
              <a:buNone/>
            </a:pPr>
            <a:r>
              <a:rPr lang="en" sz="1050" u="sng">
                <a:solidFill>
                  <a:schemeClr val="hlink"/>
                </a:solidFill>
                <a:latin typeface="Merriweather"/>
                <a:ea typeface="Merriweather"/>
                <a:cs typeface="Merriweather"/>
                <a:sym typeface="Merriweather"/>
                <a:hlinkClick r:id="rId3"/>
              </a:rPr>
              <a:t>https://www.goodreads.com/quotes/24779-a-towel-the-hitchhiker-s-guide-to-the-galaxy-says-is</a:t>
            </a:r>
            <a:r>
              <a:rPr lang="en" sz="1050">
                <a:solidFill>
                  <a:srgbClr val="181818"/>
                </a:solidFill>
                <a:latin typeface="Merriweather"/>
                <a:ea typeface="Merriweather"/>
                <a:cs typeface="Merriweather"/>
                <a:sym typeface="Merriweather"/>
              </a:rPr>
              <a:t> “A towel, [The Hitchhiker's Guide to the Galaxy] says, is about the most massively useful thing an interstellar hitchhiker can have. Partly it has great practical value. You can wrap it around you for warmth as you bound across the cold moons of Jaglan Beta; you can lie on it on the brilliant marble-sanded beaches of Santraginus V, inhaling the heady sea vapors; you can sleep under it beneath the stars which shine so redly on the desert world of Kakrafoon; use it to sail a miniraft down the slow heavy River Moth; wet it for use in hand-to-hand-combat; wrap it round your head to ward off noxious fumes or avoid the gaze of the Ravenous Bugblatter Beast of Traal (such a mind-boggingly stupid animal, it assumes that if you can't see it, it can't see you); you can wave your towel in emergencies as a distress signal, and of course dry yourself off with it if it still seems to be clean enough.”</a:t>
            </a:r>
            <a:endParaRPr sz="1050">
              <a:solidFill>
                <a:srgbClr val="181818"/>
              </a:solidFill>
              <a:latin typeface="Merriweather"/>
              <a:ea typeface="Merriweather"/>
              <a:cs typeface="Merriweather"/>
              <a:sym typeface="Merriweather"/>
            </a:endParaRPr>
          </a:p>
          <a:p>
            <a:pPr marL="0" lvl="0" indent="0">
              <a:spcBef>
                <a:spcPts val="110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3fbea6e575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3fbea6e57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Everything in bold is “Policy and Procedures”. An example of a policy is “All laptops must have anti-virus protection installed”. An example of a procedure is on a team sharepoint or wiki drive, and it might say “After installing the operating system image, install anti-virus by downloading the latest version from the vendor site, check the SHA-1 hash is correct after downloading and then update the AV signatures to the latest version.” Select “Auto-Update”.  An implementation detail would be more granular with exact steps and URLs. You most likely already have policies and procedures defined for normal IT operations. You may, like us, have different procedures practiced by different teams. You may have different policies for different types of systems. You may only have very high level policies but track down everything you have in writing.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fbea6e575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fbea6e57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fb71e9d92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fb71e9d92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Tie all of this slide back to what Craig said this morning about establishing a program. </a:t>
            </a:r>
            <a:endParaRPr/>
          </a:p>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fbea6e575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fbea6e57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Use Anurag’s example of a control checklist. </a:t>
            </a:r>
            <a:endParaRPr/>
          </a:p>
          <a:p>
            <a:pPr marL="0" lvl="0" indent="0" rtl="0">
              <a:spcBef>
                <a:spcPts val="0"/>
              </a:spcBef>
              <a:spcAft>
                <a:spcPts val="0"/>
              </a:spcAft>
              <a:buNone/>
            </a:pPr>
            <a:r>
              <a:rPr lang="en"/>
              <a:t>Refer to Craig’s presentation this morning. </a:t>
            </a:r>
            <a:endParaRPr/>
          </a:p>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fbea6e575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fbea6e575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solidFill>
                  <a:schemeClr val="hlink"/>
                </a:solidFill>
                <a:hlinkClick r:id="rId3"/>
              </a:rPr>
              <a:t>https://nvlpubs.nist.gov/nistpubs/Legacy/SP/nistspecialpublication800-30r1.pdf</a:t>
            </a:r>
            <a:endParaRPr/>
          </a:p>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fb71e9d92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fb71e9d92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solidFill>
                  <a:schemeClr val="hlink"/>
                </a:solidFill>
                <a:hlinkClick r:id="rId3"/>
              </a:rPr>
              <a:t>https://www.sans.org/media/score/fisma-nist.pdf</a:t>
            </a:r>
            <a:endParaRPr/>
          </a:p>
          <a:p>
            <a:pPr marL="0" lvl="0" indent="0" rtl="0">
              <a:spcBef>
                <a:spcPts val="0"/>
              </a:spcBef>
              <a:spcAft>
                <a:spcPts val="0"/>
              </a:spcAft>
              <a:buNone/>
            </a:pPr>
            <a:r>
              <a:rPr lang="en" u="sng">
                <a:solidFill>
                  <a:schemeClr val="hlink"/>
                </a:solidFill>
                <a:hlinkClick r:id="rId4"/>
              </a:rPr>
              <a:t>https://www.dhs.gov/fisma</a:t>
            </a:r>
            <a:endParaRPr/>
          </a:p>
          <a:p>
            <a:pPr marL="0" lvl="0" indent="0" rtl="0">
              <a:spcBef>
                <a:spcPts val="0"/>
              </a:spcBef>
              <a:spcAft>
                <a:spcPts val="0"/>
              </a:spcAft>
              <a:buNone/>
            </a:pP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fbea6e575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fbea6e575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fbea6e57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fbea6e57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Happy to share my threat tables. Maybe this is not really a good example but it may be the difference between being able to fire someone who claims ignorance, or prosecute someone who claims ignorance. If this is not a risk to your organization, then tailor out this control! </a:t>
            </a:r>
            <a:endParaRPr/>
          </a:p>
          <a:p>
            <a:pPr marL="0" lvl="0" indent="0" rtl="0">
              <a:spcBef>
                <a:spcPts val="0"/>
              </a:spcBef>
              <a:spcAft>
                <a:spcPts val="0"/>
              </a:spcAft>
              <a:buNone/>
            </a:pPr>
            <a:r>
              <a:rPr lang="en" u="sng">
                <a:solidFill>
                  <a:schemeClr val="hlink"/>
                </a:solidFill>
                <a:hlinkClick r:id="rId3"/>
              </a:rPr>
              <a:t>https://nvlpubs.nist.gov/nistpubs/Legacy/SP/nistspecialpublication800-30r1.pdf</a:t>
            </a:r>
            <a:endParaRPr/>
          </a:p>
          <a:p>
            <a:pPr marL="0" lvl="0" indent="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fbea6e575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3fbea6e575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3fbea6e575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3fbea6e575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If you take the SANS 566 Implementing and Auditing the Critical Security Controls, or you buy a membership to CISecurity, you get access to these wonderful spreadsheets that map the controls across a number of frameworks. https://www.auditscripts.com/free-resources/critical-security-controls/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fbea6e57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3fbea6e57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solidFill>
                  <a:schemeClr val="hlink"/>
                </a:solidFill>
                <a:hlinkClick r:id="rId3"/>
              </a:rPr>
              <a:t>https://csrc.nist.gov/publications/detail/sp/800-160/vol-2/draft</a:t>
            </a:r>
            <a:endParaRPr/>
          </a:p>
          <a:p>
            <a:pPr marL="0" lvl="0" indent="0" rtl="0">
              <a:spcBef>
                <a:spcPts val="0"/>
              </a:spcBef>
              <a:spcAft>
                <a:spcPts val="0"/>
              </a:spcAft>
              <a:buNone/>
            </a:pPr>
            <a:r>
              <a:rPr lang="en"/>
              <a:t>Your first FISMA system requires you to establish an entire program.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fbea6e575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fbea6e575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3fbea6e575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3fbea6e575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But maybe not documented.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fbea6e575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3fbea6e575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fbea6e575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fbea6e575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3fbea6e575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3fbea6e575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solidFill>
                  <a:schemeClr val="hlink"/>
                </a:solidFill>
                <a:hlinkClick r:id="rId3"/>
              </a:rPr>
              <a:t>https://nvlpubs.nist.gov/nistpubs/Legacy/SP/nistspecialpublication800-128.pdf</a:t>
            </a:r>
            <a:endParaRPr/>
          </a:p>
          <a:p>
            <a:pPr marL="0" lvl="0" indent="0" rtl="0">
              <a:spcBef>
                <a:spcPts val="0"/>
              </a:spcBef>
              <a:spcAft>
                <a:spcPts val="0"/>
              </a:spcAft>
              <a:buNone/>
            </a:pPr>
            <a:r>
              <a:rPr lang="en"/>
              <a:t>https://nvlpubs.nist.gov/nistpubs/specialpublications/nist.sp.800-190.pdf</a:t>
            </a:r>
            <a:endParaRPr/>
          </a:p>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fb71e9d92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fb71e9d92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solidFill>
                  <a:schemeClr val="hlink"/>
                </a:solidFill>
                <a:hlinkClick r:id="rId3"/>
              </a:rPr>
              <a:t>https://www.dhs.gov/publication/fy18-fisma-documents</a:t>
            </a:r>
            <a:endParaRPr/>
          </a:p>
          <a:p>
            <a:pPr marL="0" lvl="0" indent="0" rtl="0">
              <a:spcBef>
                <a:spcPts val="0"/>
              </a:spcBef>
              <a:spcAft>
                <a:spcPts val="0"/>
              </a:spcAft>
              <a:buNone/>
            </a:pPr>
            <a:r>
              <a:rPr lang="en" u="sng">
                <a:solidFill>
                  <a:schemeClr val="hlink"/>
                </a:solidFill>
                <a:hlinkClick r:id="rId4"/>
              </a:rPr>
              <a:t>https://csrc.nist.gov/publications/detail/sp/800-60/vol-1-rev-1/final</a:t>
            </a:r>
            <a:endParaRPr/>
          </a:p>
          <a:p>
            <a:pPr marL="0" lvl="0" indent="0" rtl="0">
              <a:spcBef>
                <a:spcPts val="0"/>
              </a:spcBef>
              <a:spcAft>
                <a:spcPts val="0"/>
              </a:spcAft>
              <a:buNone/>
            </a:pPr>
            <a:endParaRPr/>
          </a:p>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3fbea6e575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3fbea6e57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https://nvlpubs.nist.gov/nistpubs/specialpublications/nist.sp.800-61r2.pdf</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fbea6e575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3fbea6e57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solidFill>
                  <a:schemeClr val="hlink"/>
                </a:solidFill>
                <a:hlinkClick r:id="rId3"/>
              </a:rPr>
              <a:t>https://nvlpubs.nist.gov/nistpubs/legacy/sp/nistspecialpublication800-137.pdf</a:t>
            </a:r>
            <a:endParaRPr/>
          </a:p>
          <a:p>
            <a:pPr marL="0" lvl="0" indent="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fbea6e575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fbea6e575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If you don’t have active and interested executives involved in this program, make it a point to sell your SAR...make it important to them.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3fbea6e575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3fbea6e575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fbea6e575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3fbea6e575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Cloud - easier to spin up and delete when done</a:t>
            </a:r>
            <a:endParaRPr/>
          </a:p>
          <a:p>
            <a:pPr marL="0" lvl="0" indent="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fbea6e575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3fbea6e575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fb71e9d92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3fb71e9d92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fb71e9d92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fb71e9d92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fb71e9d92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fb71e9d92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solidFill>
                  <a:schemeClr val="hlink"/>
                </a:solidFill>
                <a:hlinkClick r:id="rId3"/>
              </a:rPr>
              <a:t>https://nvlpubs.nist.gov/nistpubs/FIPS/NIST.FIPS.199.pdf</a:t>
            </a:r>
            <a:r>
              <a:rPr lang="en"/>
              <a:t> for federal systems and agencies</a:t>
            </a:r>
            <a:endParaRPr/>
          </a:p>
          <a:p>
            <a:pPr marL="0" lvl="0" indent="0" rtl="0">
              <a:spcBef>
                <a:spcPts val="0"/>
              </a:spcBef>
              <a:spcAft>
                <a:spcPts val="0"/>
              </a:spcAft>
              <a:buNone/>
            </a:pPr>
            <a:r>
              <a:rPr lang="en" u="sng">
                <a:solidFill>
                  <a:schemeClr val="hlink"/>
                </a:solidFill>
                <a:hlinkClick r:id="rId4"/>
              </a:rPr>
              <a:t>https://nvlpubs.nist.gov/nistpubs/FIPS/NIST.FIPS.200.pdf</a:t>
            </a:r>
            <a:r>
              <a:rPr lang="en"/>
              <a:t> </a:t>
            </a:r>
            <a:r>
              <a:rPr lang="en">
                <a:solidFill>
                  <a:srgbClr val="545454"/>
                </a:solidFill>
                <a:highlight>
                  <a:srgbClr val="FFFFFF"/>
                </a:highlight>
              </a:rPr>
              <a:t>specifies the minimum security requirements for non-military federal information systems</a:t>
            </a:r>
            <a:endParaRPr/>
          </a:p>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fb71e9d92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fb71e9d92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fb71e9d92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fb71e9d92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u="sng">
                <a:solidFill>
                  <a:schemeClr val="hlink"/>
                </a:solidFill>
                <a:hlinkClick r:id="rId3"/>
              </a:rPr>
              <a:t>https://nvlpubs.nist.gov/nistpubs/Legacy/SP/nistspecialpublication800-60v2r1.pdf</a:t>
            </a:r>
            <a:endParaRPr/>
          </a:p>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fb71e9d92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3fb71e9d92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baseline in your contract defines these for you. Tailor out!! What is tailoring? Anurag talked about Tailoring - asset flexibility here as well but make sure it’s in your FIPS-200</a:t>
            </a:r>
            <a:endParaRPr/>
          </a:p>
          <a:p>
            <a:pPr marL="0" lvl="0" indent="0">
              <a:spcBef>
                <a:spcPts val="0"/>
              </a:spcBef>
              <a:spcAft>
                <a:spcPts val="0"/>
              </a:spcAft>
              <a:buNone/>
            </a:pPr>
            <a:r>
              <a:rPr lang="en"/>
              <a:t>System Security Plan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3" name="Google Shape;63;p11"/>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Google Shape;64;p1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1"/>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rot="5400000">
            <a:off x="5463750" y="1371628"/>
            <a:ext cx="4388700"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9" name="Google Shape;69;p12"/>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1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2"/>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9"/>
        <p:cNvGrpSpPr/>
        <p:nvPr/>
      </p:nvGrpSpPr>
      <p:grpSpPr>
        <a:xfrm>
          <a:off x="0" y="0"/>
          <a:ext cx="0" cy="0"/>
          <a:chOff x="0" y="0"/>
          <a:chExt cx="0" cy="0"/>
        </a:xfrm>
      </p:grpSpPr>
      <p:sp>
        <p:nvSpPr>
          <p:cNvPr id="80" name="Google Shape;80;p14"/>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1" name="Google Shape;81;p14"/>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lstStyle>
            <a:lvl1pPr marL="0" marR="0" lvl="0" indent="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4" name="Google Shape;84;p1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Google Shape;85;p1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1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7" name="Google Shape;87;p15"/>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
        <p:cNvGrpSpPr/>
        <p:nvPr/>
      </p:nvGrpSpPr>
      <p:grpSpPr>
        <a:xfrm>
          <a:off x="0" y="0"/>
          <a:ext cx="0" cy="0"/>
          <a:chOff x="0" y="0"/>
          <a:chExt cx="0" cy="0"/>
        </a:xfrm>
      </p:grpSpPr>
      <p:sp>
        <p:nvSpPr>
          <p:cNvPr id="89" name="Google Shape;89;p16"/>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0" name="Google Shape;90;p16"/>
          <p:cNvSpPr txBox="1">
            <a:spLocks noGrp="1"/>
          </p:cNvSpPr>
          <p:nvPr>
            <p:ph type="body" idx="1"/>
          </p:nvPr>
        </p:nvSpPr>
        <p:spPr>
          <a:xfrm>
            <a:off x="722313" y="2180035"/>
            <a:ext cx="7772400" cy="1125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91" name="Google Shape;91;p1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6"/>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96" name="Google Shape;96;p17"/>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7"/>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1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1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0" name="Google Shape;100;p17"/>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3" name="Google Shape;103;p18"/>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4" name="Google Shape;104;p18"/>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5" name="Google Shape;105;p18"/>
          <p:cNvSpPr txBox="1">
            <a:spLocks noGrp="1"/>
          </p:cNvSpPr>
          <p:nvPr>
            <p:ph type="body" idx="3"/>
          </p:nvPr>
        </p:nvSpPr>
        <p:spPr>
          <a:xfrm>
            <a:off x="4645025" y="1151335"/>
            <a:ext cx="4041900" cy="4800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06" name="Google Shape;106;p18"/>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07" name="Google Shape;107;p18"/>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0" name="Google Shape;110;p19"/>
          <p:cNvSpPr txBox="1"/>
          <p:nvPr/>
        </p:nvSpPr>
        <p:spPr>
          <a:xfrm>
            <a:off x="1716797" y="4823822"/>
            <a:ext cx="1848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sp>
        <p:nvSpPr>
          <p:cNvPr id="112" name="Google Shape;112;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3" name="Google Shape;113;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4" name="Google Shape;114;p20"/>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7" name="Google Shape;117;p21"/>
          <p:cNvSpPr txBox="1">
            <a:spLocks noGrp="1"/>
          </p:cNvSpPr>
          <p:nvPr>
            <p:ph type="body" idx="1"/>
          </p:nvPr>
        </p:nvSpPr>
        <p:spPr>
          <a:xfrm>
            <a:off x="3575050" y="204788"/>
            <a:ext cx="5111700" cy="438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8" name="Google Shape;118;p21"/>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19" name="Google Shape;119;p2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2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1" name="Google Shape;121;p21"/>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 name="Google Shape;16;p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24" name="Google Shape;124;p22"/>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5" name="Google Shape;125;p22"/>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26" name="Google Shape;126;p2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7" name="Google Shape;127;p2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8" name="Google Shape;128;p22"/>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31" name="Google Shape;131;p23"/>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Google Shape;132;p2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2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4" name="Google Shape;134;p23"/>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rot="5400000">
            <a:off x="5463750" y="1371628"/>
            <a:ext cx="4388700" cy="20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37" name="Google Shape;137;p24"/>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p2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2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0" name="Google Shape;140;p24"/>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3" name="Google Shape;143;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640"/>
              </a:spcBef>
              <a:spcAft>
                <a:spcPts val="0"/>
              </a:spcAft>
              <a:buSzPts val="1400"/>
              <a:buChar char="•"/>
              <a:defRPr sz="14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44" name="Google Shape;144;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640"/>
              </a:spcBef>
              <a:spcAft>
                <a:spcPts val="0"/>
              </a:spcAft>
              <a:buSzPts val="1400"/>
              <a:buChar char="•"/>
              <a:defRPr sz="1400"/>
            </a:lvl1pPr>
            <a:lvl2pPr marL="914400" lvl="1" indent="-304800" rtl="0">
              <a:spcBef>
                <a:spcPts val="560"/>
              </a:spcBef>
              <a:spcAft>
                <a:spcPts val="0"/>
              </a:spcAft>
              <a:buSzPts val="1200"/>
              <a:buChar char="–"/>
              <a:defRPr sz="1200"/>
            </a:lvl2pPr>
            <a:lvl3pPr marL="1371600" lvl="2" indent="-304800" rtl="0">
              <a:spcBef>
                <a:spcPts val="48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45" name="Google Shape;14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149" name="Google Shape;14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Clr>
                <a:schemeClr val="dk1"/>
              </a:buClr>
              <a:buSzPts val="1400"/>
              <a:buFont typeface="Calibri"/>
              <a:buNone/>
              <a:defRPr sz="4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2" name="Google Shape;22;p4"/>
          <p:cNvSpPr txBox="1">
            <a:spLocks noGrp="1"/>
          </p:cNvSpPr>
          <p:nvPr>
            <p:ph type="body" idx="1"/>
          </p:nvPr>
        </p:nvSpPr>
        <p:spPr>
          <a:xfrm>
            <a:off x="722313" y="2180035"/>
            <a:ext cx="7772400" cy="11250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32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2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24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20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3" name="Google Shape;23;p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4"/>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8" name="Google Shape;28;p5"/>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5"/>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5"/>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5" name="Google Shape;35;p6"/>
          <p:cNvSpPr txBox="1">
            <a:spLocks noGrp="1"/>
          </p:cNvSpPr>
          <p:nvPr>
            <p:ph type="body" idx="1"/>
          </p:nvPr>
        </p:nvSpPr>
        <p:spPr>
          <a:xfrm>
            <a:off x="457200" y="1151335"/>
            <a:ext cx="4040100" cy="4797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6" name="Google Shape;36;p6"/>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7" name="Google Shape;37;p6"/>
          <p:cNvSpPr txBox="1">
            <a:spLocks noGrp="1"/>
          </p:cNvSpPr>
          <p:nvPr>
            <p:ph type="body" idx="3"/>
          </p:nvPr>
        </p:nvSpPr>
        <p:spPr>
          <a:xfrm>
            <a:off x="4645025" y="1151335"/>
            <a:ext cx="4041900" cy="4797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8" name="Google Shape;38;p6"/>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Google Shape;42;p7"/>
          <p:cNvSpPr txBox="1"/>
          <p:nvPr/>
        </p:nvSpPr>
        <p:spPr>
          <a:xfrm>
            <a:off x="1716797" y="4823822"/>
            <a:ext cx="1848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3575050" y="204788"/>
            <a:ext cx="5111700" cy="43899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9"/>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9"/>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Clr>
                <a:schemeClr val="dk1"/>
              </a:buClr>
              <a:buSzPts val="1400"/>
              <a:buFont typeface="Calibri"/>
              <a:buNone/>
              <a:defRPr sz="2000" b="1"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6" name="Google Shape;56;p10"/>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7" name="Google Shape;57;p10"/>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Google Shape;58;p1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p1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0"/>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Google Shape;8;p1" descr="slide footer image.png"/>
          <p:cNvPicPr preferRelativeResize="0"/>
          <p:nvPr/>
        </p:nvPicPr>
        <p:blipFill rotWithShape="1">
          <a:blip r:embed="rId13">
            <a:alphaModFix/>
          </a:blip>
          <a:srcRect/>
          <a:stretch/>
        </p:blipFill>
        <p:spPr>
          <a:xfrm>
            <a:off x="-74562" y="4521442"/>
            <a:ext cx="9305400" cy="722700"/>
          </a:xfrm>
          <a:prstGeom prst="rect">
            <a:avLst/>
          </a:prstGeom>
          <a:noFill/>
          <a:ln>
            <a:noFill/>
          </a:ln>
        </p:spPr>
      </p:pic>
      <p:sp>
        <p:nvSpPr>
          <p:cNvPr id="9" name="Google Shape;9;p1"/>
          <p:cNvSpPr txBox="1"/>
          <p:nvPr/>
        </p:nvSpPr>
        <p:spPr>
          <a:xfrm>
            <a:off x="1229812" y="4625609"/>
            <a:ext cx="4344000" cy="277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8000"/>
              </a:buClr>
              <a:buFont typeface="Verdana"/>
              <a:buNone/>
            </a:pPr>
            <a:r>
              <a:rPr lang="en" sz="1600" b="0" i="0" u="none" strike="noStrike" cap="none">
                <a:solidFill>
                  <a:srgbClr val="FF8000"/>
                </a:solidFill>
                <a:latin typeface="Verdana"/>
                <a:ea typeface="Verdana"/>
                <a:cs typeface="Verdana"/>
                <a:sym typeface="Verdana"/>
              </a:rPr>
              <a:t>C</a:t>
            </a:r>
            <a:r>
              <a:rPr lang="en" sz="1600">
                <a:solidFill>
                  <a:srgbClr val="FF8000"/>
                </a:solidFill>
                <a:latin typeface="Verdana"/>
                <a:ea typeface="Verdana"/>
                <a:cs typeface="Verdana"/>
                <a:sym typeface="Verdana"/>
              </a:rPr>
              <a:t>PO - Cybersecurity Program Office</a:t>
            </a:r>
            <a:endParaRPr sz="1600">
              <a:solidFill>
                <a:srgbClr val="FF8000"/>
              </a:solidFill>
              <a:latin typeface="Verdana"/>
              <a:ea typeface="Verdana"/>
              <a:cs typeface="Verdana"/>
              <a:sym typeface="Verdana"/>
            </a:endParaRPr>
          </a:p>
        </p:txBody>
      </p:sp>
      <p:pic>
        <p:nvPicPr>
          <p:cNvPr id="10" name="Google Shape;10;p1" descr="air_planet_people_tagline.png"/>
          <p:cNvPicPr preferRelativeResize="0"/>
          <p:nvPr/>
        </p:nvPicPr>
        <p:blipFill rotWithShape="1">
          <a:blip r:embed="rId14">
            <a:alphaModFix/>
          </a:blip>
          <a:srcRect/>
          <a:stretch/>
        </p:blipFill>
        <p:spPr>
          <a:xfrm>
            <a:off x="5633784" y="4593885"/>
            <a:ext cx="2889600" cy="376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75" name="Google Shape;75;p1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6" name="Google Shape;76;p13" descr="slide footer image.png"/>
          <p:cNvPicPr preferRelativeResize="0"/>
          <p:nvPr/>
        </p:nvPicPr>
        <p:blipFill rotWithShape="1">
          <a:blip r:embed="rId15">
            <a:alphaModFix/>
          </a:blip>
          <a:srcRect/>
          <a:stretch/>
        </p:blipFill>
        <p:spPr>
          <a:xfrm>
            <a:off x="-74562" y="4521442"/>
            <a:ext cx="9305400" cy="722700"/>
          </a:xfrm>
          <a:prstGeom prst="rect">
            <a:avLst/>
          </a:prstGeom>
          <a:noFill/>
          <a:ln>
            <a:noFill/>
          </a:ln>
        </p:spPr>
      </p:pic>
      <p:sp>
        <p:nvSpPr>
          <p:cNvPr id="77" name="Google Shape;77;p13"/>
          <p:cNvSpPr txBox="1"/>
          <p:nvPr/>
        </p:nvSpPr>
        <p:spPr>
          <a:xfrm>
            <a:off x="1229812" y="4625609"/>
            <a:ext cx="4344000" cy="2775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FF8000"/>
              </a:buClr>
              <a:buFont typeface="Verdana"/>
              <a:buNone/>
            </a:pPr>
            <a:r>
              <a:rPr lang="en" sz="1600" b="0" i="0" u="none" strike="noStrike" cap="none">
                <a:solidFill>
                  <a:srgbClr val="FF8000"/>
                </a:solidFill>
                <a:latin typeface="Verdana"/>
                <a:ea typeface="Verdana"/>
                <a:cs typeface="Verdana"/>
                <a:sym typeface="Verdana"/>
              </a:rPr>
              <a:t>CRC - Cybersecurity Risk &amp; Compliance</a:t>
            </a:r>
            <a:endParaRPr sz="1600" b="0" i="0" u="none" strike="noStrike" cap="none">
              <a:solidFill>
                <a:srgbClr val="FF8000"/>
              </a:solidFill>
              <a:latin typeface="Verdana"/>
              <a:ea typeface="Verdana"/>
              <a:cs typeface="Verdana"/>
              <a:sym typeface="Verdana"/>
            </a:endParaRPr>
          </a:p>
        </p:txBody>
      </p:sp>
      <p:pic>
        <p:nvPicPr>
          <p:cNvPr id="78" name="Google Shape;78;p13" descr="air_planet_people_tagline.png"/>
          <p:cNvPicPr preferRelativeResize="0"/>
          <p:nvPr/>
        </p:nvPicPr>
        <p:blipFill rotWithShape="1">
          <a:blip r:embed="rId16">
            <a:alphaModFix/>
          </a:blip>
          <a:srcRect/>
          <a:stretch/>
        </p:blipFill>
        <p:spPr>
          <a:xfrm>
            <a:off x="5633784" y="4593885"/>
            <a:ext cx="2889600" cy="376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nvd.nist.gov/800-5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fedramp.gov/template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nvlpubs.nist.gov/nistpubs/FIPS/NIST.FIPS.200.pdf" TargetMode="External"/><Relationship Id="rId13" Type="http://schemas.openxmlformats.org/officeDocument/2006/relationships/hyperlink" Target="https://nvlpubs.nist.gov/nistpubs/SpecialPublications/NIST.SP.800-53Ar4.pdf" TargetMode="External"/><Relationship Id="rId18" Type="http://schemas.openxmlformats.org/officeDocument/2006/relationships/hyperlink" Target="https://nvlpubs.nist.gov/nistpubs/specialpublications/nist.sp.800-61r2.pdf" TargetMode="External"/><Relationship Id="rId3" Type="http://schemas.openxmlformats.org/officeDocument/2006/relationships/hyperlink" Target="https://www.sans.org/media/score/fisma-nist.pdf" TargetMode="External"/><Relationship Id="rId21" Type="http://schemas.openxmlformats.org/officeDocument/2006/relationships/hyperlink" Target="https://www.goodreads.com/quotes/24779-a-towel-the-hitchhiker-s-guide-to-the-galaxy-says-is" TargetMode="External"/><Relationship Id="rId7" Type="http://schemas.openxmlformats.org/officeDocument/2006/relationships/hyperlink" Target="https://nvlpubs.nist.gov/nistpubs/FIPS/NIST.FIPS.199.pdf" TargetMode="External"/><Relationship Id="rId12" Type="http://schemas.openxmlformats.org/officeDocument/2006/relationships/hyperlink" Target="https://nvlpubs.nist.gov/nistpubs/legacy/sp/nistspecialpublication800-34r1.pdf" TargetMode="External"/><Relationship Id="rId17" Type="http://schemas.openxmlformats.org/officeDocument/2006/relationships/hyperlink" Target="https://nvlpubs.nist.gov/nistpubs/specialpublications/nist.sp.800-190.pdf" TargetMode="External"/><Relationship Id="rId2" Type="http://schemas.openxmlformats.org/officeDocument/2006/relationships/notesSlide" Target="../notesSlides/notesSlide45.xml"/><Relationship Id="rId16" Type="http://schemas.openxmlformats.org/officeDocument/2006/relationships/hyperlink" Target="https://nvlpubs.nist.gov/nistpubs/Legacy/SP/nistspecialpublication800-30r1.pdf" TargetMode="External"/><Relationship Id="rId20" Type="http://schemas.openxmlformats.org/officeDocument/2006/relationships/hyperlink" Target="https://www.cisecurity.org/controls/" TargetMode="External"/><Relationship Id="rId1" Type="http://schemas.openxmlformats.org/officeDocument/2006/relationships/slideLayout" Target="../slideLayouts/slideLayout2.xml"/><Relationship Id="rId6" Type="http://schemas.openxmlformats.org/officeDocument/2006/relationships/hyperlink" Target="https://csrc.nist.gov/publications/detail/sp/800-60/vol-1-rev-1/final" TargetMode="External"/><Relationship Id="rId11" Type="http://schemas.openxmlformats.org/officeDocument/2006/relationships/hyperlink" Target="https://nvlpubs.nist.gov/nistpubs/Legacy/SP/nistspecialpublication800-128.pdf" TargetMode="External"/><Relationship Id="rId5" Type="http://schemas.openxmlformats.org/officeDocument/2006/relationships/hyperlink" Target="https://www.dhs.gov/publication/fy18-fisma-documents" TargetMode="External"/><Relationship Id="rId15" Type="http://schemas.openxmlformats.org/officeDocument/2006/relationships/hyperlink" Target="https://nvlpubs.nist.gov/nistpubs/Legacy/SP/nistspecialpublication800-137.pdf" TargetMode="External"/><Relationship Id="rId10" Type="http://schemas.openxmlformats.org/officeDocument/2006/relationships/hyperlink" Target="https://csrc.nist.gov/publications/detail/sp/800-160/vol-2/draft" TargetMode="External"/><Relationship Id="rId19" Type="http://schemas.openxmlformats.org/officeDocument/2006/relationships/hyperlink" Target="https://www.auditscripts.com/free-resources/critical-security-controls/" TargetMode="External"/><Relationship Id="rId4" Type="http://schemas.openxmlformats.org/officeDocument/2006/relationships/hyperlink" Target="https://www.dhs.gov/fisma" TargetMode="External"/><Relationship Id="rId9" Type="http://schemas.openxmlformats.org/officeDocument/2006/relationships/hyperlink" Target="https://nvlpubs.nist.gov/nistpubs/Legacy/SP/nistspecialpublication800-60v2r1.pdf" TargetMode="External"/><Relationship Id="rId14" Type="http://schemas.openxmlformats.org/officeDocument/2006/relationships/hyperlink" Target="https://nvlpubs.nist.gov/nistpubs/SpecialPublications/NIST.SP.800-37r1.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scoruss@iu.edu"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mailto:ramsey@ncar.edu" TargetMode="External"/><Relationship Id="rId4" Type="http://schemas.openxmlformats.org/officeDocument/2006/relationships/hyperlink" Target="mailto:ashankar@iu.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7"/>
          <p:cNvSpPr txBox="1">
            <a:spLocks noGrp="1"/>
          </p:cNvSpPr>
          <p:nvPr>
            <p:ph type="ctrTitle"/>
          </p:nvPr>
        </p:nvSpPr>
        <p:spPr>
          <a:xfrm>
            <a:off x="685800" y="1597819"/>
            <a:ext cx="7772400" cy="1102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400" b="1">
                <a:solidFill>
                  <a:srgbClr val="000000"/>
                </a:solidFill>
                <a:highlight>
                  <a:srgbClr val="FFFFFF"/>
                </a:highlight>
              </a:rPr>
              <a:t>TrustedCI NSF Cybersecurity Summit 2018</a:t>
            </a:r>
            <a:endParaRPr sz="2400" b="1">
              <a:solidFill>
                <a:srgbClr val="000000"/>
              </a:solidFill>
              <a:highlight>
                <a:srgbClr val="FFFFFF"/>
              </a:highlight>
            </a:endParaRPr>
          </a:p>
          <a:p>
            <a:pPr marL="0" lvl="0" indent="0">
              <a:spcBef>
                <a:spcPts val="0"/>
              </a:spcBef>
              <a:spcAft>
                <a:spcPts val="0"/>
              </a:spcAft>
              <a:buNone/>
            </a:pPr>
            <a:r>
              <a:rPr lang="en" sz="2400" b="1">
                <a:solidFill>
                  <a:srgbClr val="000000"/>
                </a:solidFill>
                <a:highlight>
                  <a:srgbClr val="FFFFFF"/>
                </a:highlight>
              </a:rPr>
              <a:t>Compliance 101: HIPAA, FISMA, NIST 800-171 and GDPR</a:t>
            </a:r>
            <a:endParaRPr sz="2400" b="1">
              <a:solidFill>
                <a:srgbClr val="000000"/>
              </a:solidFill>
            </a:endParaRPr>
          </a:p>
        </p:txBody>
      </p:sp>
      <p:sp>
        <p:nvSpPr>
          <p:cNvPr id="155" name="Google Shape;155;p27"/>
          <p:cNvSpPr txBox="1">
            <a:spLocks noGrp="1"/>
          </p:cNvSpPr>
          <p:nvPr>
            <p:ph type="subTitle" idx="1"/>
          </p:nvPr>
        </p:nvSpPr>
        <p:spPr>
          <a:xfrm>
            <a:off x="1371600" y="2914650"/>
            <a:ext cx="6400800" cy="13146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a:t>FISMA</a:t>
            </a:r>
            <a:endParaRPr/>
          </a:p>
          <a:p>
            <a:pPr marL="0" lvl="0" indent="0">
              <a:spcBef>
                <a:spcPts val="640"/>
              </a:spcBef>
              <a:spcAft>
                <a:spcPts val="0"/>
              </a:spcAft>
              <a:buNone/>
            </a:pPr>
            <a:r>
              <a:rPr lang="en" sz="1800"/>
              <a:t>Susan Ramsey, NCAR Security Engineer</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3600"/>
              <a:t>FISMA Control Families</a:t>
            </a:r>
            <a:endParaRPr sz="3600" i="0" u="none" strike="noStrike" cap="none">
              <a:solidFill>
                <a:schemeClr val="dk1"/>
              </a:solidFill>
            </a:endParaRPr>
          </a:p>
        </p:txBody>
      </p:sp>
      <p:sp>
        <p:nvSpPr>
          <p:cNvPr id="216" name="Google Shape;216;p36"/>
          <p:cNvSpPr txBox="1">
            <a:spLocks noGrp="1"/>
          </p:cNvSpPr>
          <p:nvPr>
            <p:ph type="body" idx="1"/>
          </p:nvPr>
        </p:nvSpPr>
        <p:spPr>
          <a:xfrm>
            <a:off x="457200" y="1014288"/>
            <a:ext cx="8229600" cy="3394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None/>
            </a:pPr>
            <a:endParaRPr sz="1800">
              <a:solidFill>
                <a:srgbClr val="FF0000"/>
              </a:solidFill>
              <a:highlight>
                <a:srgbClr val="FFFFFF"/>
              </a:highlight>
              <a:latin typeface="Arial"/>
              <a:ea typeface="Arial"/>
              <a:cs typeface="Arial"/>
              <a:sym typeface="Arial"/>
            </a:endParaRPr>
          </a:p>
        </p:txBody>
      </p:sp>
      <p:sp>
        <p:nvSpPr>
          <p:cNvPr id="217" name="Google Shape;217;p36"/>
          <p:cNvSpPr txBox="1">
            <a:spLocks noGrp="1"/>
          </p:cNvSpPr>
          <p:nvPr>
            <p:ph type="sldNum" idx="12"/>
          </p:nvPr>
        </p:nvSpPr>
        <p:spPr>
          <a:xfrm>
            <a:off x="8605995" y="4626091"/>
            <a:ext cx="373200" cy="27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800">
                <a:solidFill>
                  <a:schemeClr val="dk1"/>
                </a:solidFill>
                <a:latin typeface="Calibri"/>
                <a:ea typeface="Calibri"/>
                <a:cs typeface="Calibri"/>
                <a:sym typeface="Calibri"/>
              </a:rPr>
              <a:t>10</a:t>
            </a:fld>
            <a:endParaRPr sz="1800">
              <a:solidFill>
                <a:schemeClr val="dk1"/>
              </a:solidFill>
              <a:latin typeface="Calibri"/>
              <a:ea typeface="Calibri"/>
              <a:cs typeface="Calibri"/>
              <a:sym typeface="Calibri"/>
            </a:endParaRPr>
          </a:p>
        </p:txBody>
      </p:sp>
      <p:graphicFrame>
        <p:nvGraphicFramePr>
          <p:cNvPr id="218" name="Google Shape;218;p36"/>
          <p:cNvGraphicFramePr/>
          <p:nvPr/>
        </p:nvGraphicFramePr>
        <p:xfrm>
          <a:off x="276400" y="1267519"/>
          <a:ext cx="8591200" cy="3428990"/>
        </p:xfrm>
        <a:graphic>
          <a:graphicData uri="http://schemas.openxmlformats.org/drawingml/2006/table">
            <a:tbl>
              <a:tblPr>
                <a:noFill/>
                <a:tableStyleId>{5A2E6106-EA55-418E-B700-5358B283DDE1}</a:tableStyleId>
              </a:tblPr>
              <a:tblGrid>
                <a:gridCol w="4154600">
                  <a:extLst>
                    <a:ext uri="{9D8B030D-6E8A-4147-A177-3AD203B41FA5}">
                      <a16:colId xmlns:a16="http://schemas.microsoft.com/office/drawing/2014/main" val="20000"/>
                    </a:ext>
                  </a:extLst>
                </a:gridCol>
                <a:gridCol w="4436600">
                  <a:extLst>
                    <a:ext uri="{9D8B030D-6E8A-4147-A177-3AD203B41FA5}">
                      <a16:colId xmlns:a16="http://schemas.microsoft.com/office/drawing/2014/main" val="20001"/>
                    </a:ext>
                  </a:extLst>
                </a:gridCol>
              </a:tblGrid>
              <a:tr h="2372075">
                <a:tc>
                  <a:txBody>
                    <a:bodyPr/>
                    <a:lstStyle/>
                    <a:p>
                      <a:pPr marL="342900" lvl="0" indent="-279400" rtl="0">
                        <a:spcBef>
                          <a:spcPts val="0"/>
                        </a:spcBef>
                        <a:spcAft>
                          <a:spcPts val="0"/>
                        </a:spcAft>
                        <a:buClr>
                          <a:schemeClr val="dk1"/>
                        </a:buClr>
                        <a:buSzPts val="1800"/>
                        <a:buChar char="•"/>
                      </a:pPr>
                      <a:r>
                        <a:rPr lang="en" sz="1800">
                          <a:solidFill>
                            <a:schemeClr val="dk1"/>
                          </a:solidFill>
                          <a:highlight>
                            <a:srgbClr val="FFFFFF"/>
                          </a:highlight>
                        </a:rPr>
                        <a:t>AC -- Access Control</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AT -- Awareness and Training</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AU -- Auditing and Accountability</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CM -- Configuration Management</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CP -- Contingency Planning</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IA -- Identification and   Authentication</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IR -- Incident Response</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MA -- Maintenance</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MP -- Media Protection</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PS -- Personnel Security</a:t>
                      </a:r>
                      <a:endParaRPr sz="1800">
                        <a:solidFill>
                          <a:schemeClr val="dk1"/>
                        </a:solidFill>
                        <a:highlight>
                          <a:srgbClr val="FFFFFF"/>
                        </a:highlight>
                      </a:endParaRPr>
                    </a:p>
                    <a:p>
                      <a:pPr marL="0" lvl="0" indent="0" rtl="0">
                        <a:spcBef>
                          <a:spcPts val="0"/>
                        </a:spcBef>
                        <a:spcAft>
                          <a:spcPts val="0"/>
                        </a:spcAft>
                        <a:buNone/>
                      </a:pPr>
                      <a:endParaRPr sz="1800">
                        <a:solidFill>
                          <a:schemeClr val="dk1"/>
                        </a:solidFill>
                        <a:highlight>
                          <a:srgbClr val="FFFFFF"/>
                        </a:highlight>
                      </a:endParaRPr>
                    </a:p>
                  </a:txBody>
                  <a:tcPr marL="91425" marR="91425" marT="68575" marB="68575"/>
                </a:tc>
                <a:tc>
                  <a:txBody>
                    <a:bodyPr/>
                    <a:lstStyle/>
                    <a:p>
                      <a:pPr marL="342900" lvl="0" indent="-279400" rtl="0">
                        <a:spcBef>
                          <a:spcPts val="0"/>
                        </a:spcBef>
                        <a:spcAft>
                          <a:spcPts val="0"/>
                        </a:spcAft>
                        <a:buClr>
                          <a:schemeClr val="dk1"/>
                        </a:buClr>
                        <a:buSzPts val="1800"/>
                        <a:buChar char="•"/>
                      </a:pPr>
                      <a:r>
                        <a:rPr lang="en" sz="1800">
                          <a:solidFill>
                            <a:schemeClr val="dk1"/>
                          </a:solidFill>
                          <a:highlight>
                            <a:schemeClr val="lt1"/>
                          </a:highlight>
                        </a:rPr>
                        <a:t>PE -- Physical Environment Protection</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PL -- Planning</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PM -- Program Management</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RA -- Risk Assessment</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CA -- Assessment/ Authorization</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SC -- System and Communications </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SI -- System and Information Integrity</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SA -- System and Services Acquisition</a:t>
                      </a:r>
                      <a:endParaRPr sz="1800">
                        <a:solidFill>
                          <a:schemeClr val="dk1"/>
                        </a:solidFill>
                        <a:highlight>
                          <a:srgbClr val="FFFFFF"/>
                        </a:highlight>
                      </a:endParaRPr>
                    </a:p>
                    <a:p>
                      <a:pPr marL="342900" lvl="0" indent="-279400" rtl="0">
                        <a:spcBef>
                          <a:spcPts val="0"/>
                        </a:spcBef>
                        <a:spcAft>
                          <a:spcPts val="0"/>
                        </a:spcAft>
                        <a:buClr>
                          <a:schemeClr val="dk1"/>
                        </a:buClr>
                        <a:buSzPts val="1800"/>
                        <a:buChar char="•"/>
                      </a:pPr>
                      <a:r>
                        <a:rPr lang="en" sz="1800">
                          <a:solidFill>
                            <a:schemeClr val="dk1"/>
                          </a:solidFill>
                          <a:highlight>
                            <a:srgbClr val="FFFFFF"/>
                          </a:highlight>
                        </a:rPr>
                        <a:t>PA -- Privacy</a:t>
                      </a:r>
                      <a:endParaRPr sz="1800">
                        <a:solidFill>
                          <a:schemeClr val="dk1"/>
                        </a:solidFill>
                        <a:highlight>
                          <a:srgbClr val="FFFFFF"/>
                        </a:highlight>
                      </a:endParaRPr>
                    </a:p>
                  </a:txBody>
                  <a:tcPr marL="91425" marR="91425" marT="68575" marB="68575"/>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3600"/>
              <a:t>Step 3: Implement Security Controls</a:t>
            </a:r>
            <a:endParaRPr sz="3600"/>
          </a:p>
        </p:txBody>
      </p:sp>
      <p:sp>
        <p:nvSpPr>
          <p:cNvPr id="224" name="Google Shape;224;p37"/>
          <p:cNvSpPr txBox="1">
            <a:spLocks noGrp="1"/>
          </p:cNvSpPr>
          <p:nvPr>
            <p:ph type="body" idx="1"/>
          </p:nvPr>
        </p:nvSpPr>
        <p:spPr>
          <a:xfrm>
            <a:off x="457200" y="991525"/>
            <a:ext cx="8229600" cy="36030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a:t>NIST Publications: SP 800-160, 800-128, 800-34 </a:t>
            </a:r>
            <a:endParaRPr/>
          </a:p>
          <a:p>
            <a:pPr marL="457200" lvl="0" indent="0">
              <a:spcBef>
                <a:spcPts val="640"/>
              </a:spcBef>
              <a:spcAft>
                <a:spcPts val="0"/>
              </a:spcAft>
              <a:buNone/>
            </a:pPr>
            <a:endParaRPr/>
          </a:p>
        </p:txBody>
      </p:sp>
      <p:pic>
        <p:nvPicPr>
          <p:cNvPr id="225" name="Google Shape;225;p37"/>
          <p:cNvPicPr preferRelativeResize="0"/>
          <p:nvPr/>
        </p:nvPicPr>
        <p:blipFill>
          <a:blip r:embed="rId3">
            <a:alphaModFix/>
          </a:blip>
          <a:stretch>
            <a:fillRect/>
          </a:stretch>
        </p:blipFill>
        <p:spPr>
          <a:xfrm>
            <a:off x="771175" y="2078000"/>
            <a:ext cx="2362525" cy="1878625"/>
          </a:xfrm>
          <a:prstGeom prst="rect">
            <a:avLst/>
          </a:prstGeom>
          <a:noFill/>
          <a:ln>
            <a:noFill/>
          </a:ln>
        </p:spPr>
      </p:pic>
      <p:pic>
        <p:nvPicPr>
          <p:cNvPr id="226" name="Google Shape;226;p37"/>
          <p:cNvPicPr preferRelativeResize="0"/>
          <p:nvPr/>
        </p:nvPicPr>
        <p:blipFill>
          <a:blip r:embed="rId4">
            <a:alphaModFix/>
          </a:blip>
          <a:stretch>
            <a:fillRect/>
          </a:stretch>
        </p:blipFill>
        <p:spPr>
          <a:xfrm>
            <a:off x="3519487" y="1651763"/>
            <a:ext cx="2105025" cy="2731101"/>
          </a:xfrm>
          <a:prstGeom prst="rect">
            <a:avLst/>
          </a:prstGeom>
          <a:noFill/>
          <a:ln w="9525" cap="flat" cmpd="sng">
            <a:solidFill>
              <a:srgbClr val="000000"/>
            </a:solidFill>
            <a:prstDash val="solid"/>
            <a:round/>
            <a:headEnd type="none" w="sm" len="sm"/>
            <a:tailEnd type="none" w="sm" len="sm"/>
          </a:ln>
        </p:spPr>
      </p:pic>
      <p:pic>
        <p:nvPicPr>
          <p:cNvPr id="227" name="Google Shape;227;p37"/>
          <p:cNvPicPr preferRelativeResize="0"/>
          <p:nvPr/>
        </p:nvPicPr>
        <p:blipFill rotWithShape="1">
          <a:blip r:embed="rId5">
            <a:alphaModFix/>
          </a:blip>
          <a:srcRect b="39856"/>
          <a:stretch/>
        </p:blipFill>
        <p:spPr>
          <a:xfrm>
            <a:off x="6050425" y="2166512"/>
            <a:ext cx="2185475" cy="1701625"/>
          </a:xfrm>
          <a:prstGeom prst="rect">
            <a:avLst/>
          </a:prstGeom>
          <a:noFill/>
          <a:ln w="76200" cap="flat" cmpd="sng">
            <a:solidFill>
              <a:srgbClr val="00000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3600"/>
              <a:t>Step 4: Assess Security Controls</a:t>
            </a:r>
            <a:endParaRPr sz="3600"/>
          </a:p>
        </p:txBody>
      </p:sp>
      <p:sp>
        <p:nvSpPr>
          <p:cNvPr id="233" name="Google Shape;233;p38"/>
          <p:cNvSpPr txBox="1">
            <a:spLocks noGrp="1"/>
          </p:cNvSpPr>
          <p:nvPr>
            <p:ph type="body" idx="1"/>
          </p:nvPr>
        </p:nvSpPr>
        <p:spPr>
          <a:xfrm>
            <a:off x="457200" y="1063375"/>
            <a:ext cx="82296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a:t>NIST Publication: SP 800-53a</a:t>
            </a:r>
            <a:endParaRPr/>
          </a:p>
          <a:p>
            <a:pPr marL="457200" lvl="0" indent="-381000" rtl="0">
              <a:spcBef>
                <a:spcPts val="640"/>
              </a:spcBef>
              <a:spcAft>
                <a:spcPts val="0"/>
              </a:spcAft>
              <a:buSzPts val="2400"/>
              <a:buChar char="•"/>
            </a:pPr>
            <a:r>
              <a:rPr lang="en" sz="2400"/>
              <a:t>Internal assessment for Low</a:t>
            </a:r>
            <a:endParaRPr sz="2400"/>
          </a:p>
          <a:p>
            <a:pPr marL="457200" lvl="0" indent="-381000">
              <a:spcBef>
                <a:spcPts val="0"/>
              </a:spcBef>
              <a:spcAft>
                <a:spcPts val="0"/>
              </a:spcAft>
              <a:buSzPts val="2400"/>
              <a:buChar char="•"/>
            </a:pPr>
            <a:r>
              <a:rPr lang="en" sz="2400"/>
              <a:t>External assessment for Moderate and High</a:t>
            </a:r>
            <a:endParaRPr sz="2400"/>
          </a:p>
        </p:txBody>
      </p:sp>
      <p:pic>
        <p:nvPicPr>
          <p:cNvPr id="234" name="Google Shape;234;p38"/>
          <p:cNvPicPr preferRelativeResize="0"/>
          <p:nvPr/>
        </p:nvPicPr>
        <p:blipFill>
          <a:blip r:embed="rId3">
            <a:alphaModFix/>
          </a:blip>
          <a:stretch>
            <a:fillRect/>
          </a:stretch>
        </p:blipFill>
        <p:spPr>
          <a:xfrm>
            <a:off x="981025" y="2784999"/>
            <a:ext cx="5427226" cy="1602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9"/>
          <p:cNvPicPr preferRelativeResize="0"/>
          <p:nvPr/>
        </p:nvPicPr>
        <p:blipFill>
          <a:blip r:embed="rId3">
            <a:alphaModFix/>
          </a:blip>
          <a:stretch>
            <a:fillRect/>
          </a:stretch>
        </p:blipFill>
        <p:spPr>
          <a:xfrm>
            <a:off x="459775" y="97925"/>
            <a:ext cx="3702125" cy="4382250"/>
          </a:xfrm>
          <a:prstGeom prst="rect">
            <a:avLst/>
          </a:prstGeom>
          <a:noFill/>
          <a:ln>
            <a:noFill/>
          </a:ln>
        </p:spPr>
      </p:pic>
      <p:pic>
        <p:nvPicPr>
          <p:cNvPr id="240" name="Google Shape;240;p39"/>
          <p:cNvPicPr preferRelativeResize="0"/>
          <p:nvPr/>
        </p:nvPicPr>
        <p:blipFill>
          <a:blip r:embed="rId4">
            <a:alphaModFix/>
          </a:blip>
          <a:stretch>
            <a:fillRect/>
          </a:stretch>
        </p:blipFill>
        <p:spPr>
          <a:xfrm>
            <a:off x="4987550" y="97925"/>
            <a:ext cx="3528998" cy="4382250"/>
          </a:xfrm>
          <a:prstGeom prst="rect">
            <a:avLst/>
          </a:prstGeom>
          <a:noFill/>
          <a:ln>
            <a:noFill/>
          </a:ln>
        </p:spPr>
      </p:pic>
      <p:sp>
        <p:nvSpPr>
          <p:cNvPr id="241" name="Google Shape;241;p39"/>
          <p:cNvSpPr txBox="1"/>
          <p:nvPr/>
        </p:nvSpPr>
        <p:spPr>
          <a:xfrm>
            <a:off x="4338650" y="575325"/>
            <a:ext cx="648900" cy="37581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t>D</a:t>
            </a:r>
            <a:endParaRPr/>
          </a:p>
          <a:p>
            <a:pPr marL="0" lvl="0" indent="0">
              <a:spcBef>
                <a:spcPts val="0"/>
              </a:spcBef>
              <a:spcAft>
                <a:spcPts val="0"/>
              </a:spcAft>
              <a:buNone/>
            </a:pPr>
            <a:r>
              <a:rPr lang="en"/>
              <a:t>E</a:t>
            </a:r>
            <a:endParaRPr/>
          </a:p>
          <a:p>
            <a:pPr marL="0" lvl="0" indent="0">
              <a:spcBef>
                <a:spcPts val="0"/>
              </a:spcBef>
              <a:spcAft>
                <a:spcPts val="0"/>
              </a:spcAft>
              <a:buNone/>
            </a:pPr>
            <a:r>
              <a:rPr lang="en"/>
              <a:t>F</a:t>
            </a:r>
            <a:endParaRPr/>
          </a:p>
          <a:p>
            <a:pPr marL="0" lvl="0" indent="0">
              <a:spcBef>
                <a:spcPts val="0"/>
              </a:spcBef>
              <a:spcAft>
                <a:spcPts val="0"/>
              </a:spcAft>
              <a:buNone/>
            </a:pPr>
            <a:r>
              <a:rPr lang="en"/>
              <a:t>I</a:t>
            </a:r>
            <a:endParaRPr/>
          </a:p>
          <a:p>
            <a:pPr marL="0" lvl="0" indent="0">
              <a:spcBef>
                <a:spcPts val="0"/>
              </a:spcBef>
              <a:spcAft>
                <a:spcPts val="0"/>
              </a:spcAft>
              <a:buNone/>
            </a:pPr>
            <a:r>
              <a:rPr lang="en"/>
              <a:t>N</a:t>
            </a:r>
            <a:endParaRPr/>
          </a:p>
          <a:p>
            <a:pPr marL="0" lvl="0" indent="0">
              <a:spcBef>
                <a:spcPts val="0"/>
              </a:spcBef>
              <a:spcAft>
                <a:spcPts val="0"/>
              </a:spcAft>
              <a:buNone/>
            </a:pPr>
            <a:r>
              <a:rPr lang="en"/>
              <a:t>E</a:t>
            </a:r>
            <a:endParaRPr/>
          </a:p>
          <a:p>
            <a:pPr marL="0" lvl="0" indent="0">
              <a:spcBef>
                <a:spcPts val="0"/>
              </a:spcBef>
              <a:spcAft>
                <a:spcPts val="0"/>
              </a:spcAft>
              <a:buNone/>
            </a:pPr>
            <a:r>
              <a:rPr lang="en"/>
              <a:t>D</a:t>
            </a:r>
            <a:endParaRPr/>
          </a:p>
          <a:p>
            <a:pPr marL="0" lvl="0" indent="0">
              <a:spcBef>
                <a:spcPts val="0"/>
              </a:spcBef>
              <a:spcAft>
                <a:spcPts val="0"/>
              </a:spcAft>
              <a:buNone/>
            </a:pPr>
            <a:endParaRPr/>
          </a:p>
          <a:p>
            <a:pPr marL="0" lvl="0" indent="0">
              <a:spcBef>
                <a:spcPts val="0"/>
              </a:spcBef>
              <a:spcAft>
                <a:spcPts val="0"/>
              </a:spcAft>
              <a:buNone/>
            </a:pPr>
            <a:r>
              <a:rPr lang="en"/>
              <a:t>A</a:t>
            </a:r>
            <a:endParaRPr/>
          </a:p>
          <a:p>
            <a:pPr marL="0" lvl="0" indent="0">
              <a:spcBef>
                <a:spcPts val="0"/>
              </a:spcBef>
              <a:spcAft>
                <a:spcPts val="0"/>
              </a:spcAft>
              <a:buNone/>
            </a:pPr>
            <a:r>
              <a:rPr lang="en"/>
              <a:t>U</a:t>
            </a:r>
            <a:endParaRPr/>
          </a:p>
          <a:p>
            <a:pPr marL="0" lvl="0" indent="0">
              <a:spcBef>
                <a:spcPts val="0"/>
              </a:spcBef>
              <a:spcAft>
                <a:spcPts val="0"/>
              </a:spcAft>
              <a:buNone/>
            </a:pPr>
            <a:r>
              <a:rPr lang="en"/>
              <a:t>D</a:t>
            </a:r>
            <a:endParaRPr/>
          </a:p>
          <a:p>
            <a:pPr marL="0" lvl="0" indent="0">
              <a:spcBef>
                <a:spcPts val="0"/>
              </a:spcBef>
              <a:spcAft>
                <a:spcPts val="0"/>
              </a:spcAft>
              <a:buNone/>
            </a:pPr>
            <a:r>
              <a:rPr lang="en"/>
              <a:t>I</a:t>
            </a:r>
            <a:endParaRPr/>
          </a:p>
          <a:p>
            <a:pPr marL="0" lvl="0" indent="0">
              <a:spcBef>
                <a:spcPts val="0"/>
              </a:spcBef>
              <a:spcAft>
                <a:spcPts val="0"/>
              </a:spcAft>
              <a:buNone/>
            </a:pPr>
            <a:r>
              <a:rPr lang="en"/>
              <a:t>T</a:t>
            </a:r>
            <a:endParaRPr/>
          </a:p>
          <a:p>
            <a:pPr marL="0" lvl="0" indent="0">
              <a:spcBef>
                <a:spcPts val="0"/>
              </a:spcBef>
              <a:spcAft>
                <a:spcPts val="0"/>
              </a:spcAft>
              <a:buNone/>
            </a:pPr>
            <a:r>
              <a:rPr lang="en"/>
              <a:t>I</a:t>
            </a:r>
            <a:endParaRPr/>
          </a:p>
          <a:p>
            <a:pPr marL="0" lvl="0" indent="0">
              <a:spcBef>
                <a:spcPts val="0"/>
              </a:spcBef>
              <a:spcAft>
                <a:spcPts val="0"/>
              </a:spcAft>
              <a:buNone/>
            </a:pPr>
            <a:r>
              <a:rPr lang="en"/>
              <a:t>N</a:t>
            </a:r>
            <a:endParaRPr/>
          </a:p>
          <a:p>
            <a:pPr marL="0" lvl="0" indent="0">
              <a:spcBef>
                <a:spcPts val="0"/>
              </a:spcBef>
              <a:spcAft>
                <a:spcPts val="0"/>
              </a:spcAft>
              <a:buNone/>
            </a:pPr>
            <a:r>
              <a:rPr lang="en"/>
              <a:t>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3600"/>
              <a:t>Step 5: Authorize Information System</a:t>
            </a:r>
            <a:endParaRPr sz="3600"/>
          </a:p>
        </p:txBody>
      </p:sp>
      <p:sp>
        <p:nvSpPr>
          <p:cNvPr id="247" name="Google Shape;247;p40"/>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a:t>NIST Publication: SP 800-37</a:t>
            </a:r>
            <a:endParaRPr/>
          </a:p>
          <a:p>
            <a:pPr marL="457200" lvl="0" indent="-431800" rtl="0">
              <a:spcBef>
                <a:spcPts val="640"/>
              </a:spcBef>
              <a:spcAft>
                <a:spcPts val="0"/>
              </a:spcAft>
              <a:buSzPts val="3200"/>
              <a:buChar char="•"/>
            </a:pPr>
            <a:r>
              <a:rPr lang="en"/>
              <a:t>Authorization to Operate</a:t>
            </a:r>
            <a:endParaRPr/>
          </a:p>
          <a:p>
            <a:pPr marL="457200" lvl="0" indent="-431800" rtl="0">
              <a:spcBef>
                <a:spcPts val="0"/>
              </a:spcBef>
              <a:spcAft>
                <a:spcPts val="0"/>
              </a:spcAft>
              <a:buSzPts val="3200"/>
              <a:buChar char="•"/>
            </a:pPr>
            <a:r>
              <a:rPr lang="en"/>
              <a:t>Can be revoked</a:t>
            </a:r>
            <a:endParaRPr/>
          </a:p>
          <a:p>
            <a:pPr marL="457200" lvl="0" indent="-431800" rtl="0">
              <a:spcBef>
                <a:spcPts val="0"/>
              </a:spcBef>
              <a:spcAft>
                <a:spcPts val="0"/>
              </a:spcAft>
              <a:buSzPts val="3200"/>
              <a:buChar char="•"/>
            </a:pPr>
            <a:r>
              <a:rPr lang="en"/>
              <a:t>Will be for specific # years</a:t>
            </a:r>
            <a:endParaRPr/>
          </a:p>
          <a:p>
            <a:pPr marL="457200" lvl="0" indent="-431800" rtl="0">
              <a:spcBef>
                <a:spcPts val="0"/>
              </a:spcBef>
              <a:spcAft>
                <a:spcPts val="0"/>
              </a:spcAft>
              <a:buSzPts val="3200"/>
              <a:buChar char="•"/>
            </a:pPr>
            <a:r>
              <a:rPr lang="en"/>
              <a:t>Annual OMB scorecards</a:t>
            </a:r>
            <a:endParaRPr/>
          </a:p>
          <a:p>
            <a:pPr marL="457200" lvl="0" indent="-431800">
              <a:spcBef>
                <a:spcPts val="0"/>
              </a:spcBef>
              <a:spcAft>
                <a:spcPts val="0"/>
              </a:spcAft>
              <a:buSzPts val="3200"/>
              <a:buChar char="•"/>
            </a:pPr>
            <a:r>
              <a:rPr lang="en"/>
              <a:t>Remember signatures</a:t>
            </a:r>
            <a:endParaRPr/>
          </a:p>
        </p:txBody>
      </p:sp>
      <p:pic>
        <p:nvPicPr>
          <p:cNvPr id="248" name="Google Shape;248;p40"/>
          <p:cNvPicPr preferRelativeResize="0"/>
          <p:nvPr/>
        </p:nvPicPr>
        <p:blipFill>
          <a:blip r:embed="rId3">
            <a:alphaModFix/>
          </a:blip>
          <a:stretch>
            <a:fillRect/>
          </a:stretch>
        </p:blipFill>
        <p:spPr>
          <a:xfrm>
            <a:off x="5996898" y="1818775"/>
            <a:ext cx="2905975" cy="25717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1"/>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3600"/>
              <a:t>Step 6: Monitor Information Systems</a:t>
            </a:r>
            <a:endParaRPr sz="3600"/>
          </a:p>
        </p:txBody>
      </p:sp>
      <p:sp>
        <p:nvSpPr>
          <p:cNvPr id="254" name="Google Shape;254;p41"/>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a:t>NIST Publication: SP 800-137</a:t>
            </a:r>
            <a:endParaRPr/>
          </a:p>
          <a:p>
            <a:pPr marL="457200" lvl="0" indent="-431800" rtl="0">
              <a:spcBef>
                <a:spcPts val="640"/>
              </a:spcBef>
              <a:spcAft>
                <a:spcPts val="0"/>
              </a:spcAft>
              <a:buSzPts val="3200"/>
              <a:buChar char="•"/>
            </a:pPr>
            <a:r>
              <a:rPr lang="en"/>
              <a:t>ISCM * NSM * SIEM * Vulns</a:t>
            </a:r>
            <a:endParaRPr/>
          </a:p>
          <a:p>
            <a:pPr marL="457200" lvl="0" indent="-431800" rtl="0">
              <a:spcBef>
                <a:spcPts val="0"/>
              </a:spcBef>
              <a:spcAft>
                <a:spcPts val="0"/>
              </a:spcAft>
              <a:buSzPts val="3200"/>
              <a:buChar char="•"/>
            </a:pPr>
            <a:r>
              <a:rPr lang="en"/>
              <a:t>POA&amp;Ms</a:t>
            </a:r>
            <a:endParaRPr/>
          </a:p>
          <a:p>
            <a:pPr marL="457200" lvl="0" indent="-431800" rtl="0">
              <a:spcBef>
                <a:spcPts val="0"/>
              </a:spcBef>
              <a:spcAft>
                <a:spcPts val="0"/>
              </a:spcAft>
              <a:buSzPts val="3200"/>
              <a:buChar char="•"/>
            </a:pPr>
            <a:r>
              <a:rPr lang="en"/>
              <a:t>Processes</a:t>
            </a:r>
            <a:endParaRPr/>
          </a:p>
          <a:p>
            <a:pPr marL="457200" lvl="0" indent="-431800" rtl="0">
              <a:spcBef>
                <a:spcPts val="0"/>
              </a:spcBef>
              <a:spcAft>
                <a:spcPts val="0"/>
              </a:spcAft>
              <a:buSzPts val="3200"/>
              <a:buChar char="•"/>
            </a:pPr>
            <a:r>
              <a:rPr lang="en"/>
              <a:t>Risk assessments</a:t>
            </a:r>
            <a:endParaRPr/>
          </a:p>
          <a:p>
            <a:pPr marL="457200" lvl="0" indent="-431800">
              <a:spcBef>
                <a:spcPts val="0"/>
              </a:spcBef>
              <a:spcAft>
                <a:spcPts val="0"/>
              </a:spcAft>
              <a:buSzPts val="3200"/>
              <a:buChar char="•"/>
            </a:pPr>
            <a:r>
              <a:rPr lang="en"/>
              <a:t>Policy updates</a:t>
            </a:r>
            <a:endParaRPr/>
          </a:p>
        </p:txBody>
      </p:sp>
      <p:pic>
        <p:nvPicPr>
          <p:cNvPr id="255" name="Google Shape;255;p41" descr="Org-ISCM.png"/>
          <p:cNvPicPr preferRelativeResize="0"/>
          <p:nvPr/>
        </p:nvPicPr>
        <p:blipFill>
          <a:blip r:embed="rId3">
            <a:alphaModFix/>
          </a:blip>
          <a:stretch>
            <a:fillRect/>
          </a:stretch>
        </p:blipFill>
        <p:spPr>
          <a:xfrm>
            <a:off x="5562225" y="1431350"/>
            <a:ext cx="3124574" cy="27575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2"/>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Cost of FISMA</a:t>
            </a:r>
            <a:endParaRPr/>
          </a:p>
        </p:txBody>
      </p:sp>
      <p:sp>
        <p:nvSpPr>
          <p:cNvPr id="261" name="Google Shape;261;p42"/>
          <p:cNvSpPr txBox="1">
            <a:spLocks noGrp="1"/>
          </p:cNvSpPr>
          <p:nvPr>
            <p:ph type="body" idx="1"/>
          </p:nvPr>
        </p:nvSpPr>
        <p:spPr>
          <a:xfrm>
            <a:off x="499600" y="1018475"/>
            <a:ext cx="8229600" cy="3394500"/>
          </a:xfrm>
          <a:prstGeom prst="rect">
            <a:avLst/>
          </a:prstGeom>
        </p:spPr>
        <p:txBody>
          <a:bodyPr spcFirstLastPara="1" wrap="square" lIns="91425" tIns="91425" rIns="91425" bIns="91425" anchor="t" anchorCtr="0">
            <a:noAutofit/>
          </a:bodyPr>
          <a:lstStyle/>
          <a:p>
            <a:pPr marL="457200" lvl="0" indent="-419100" rtl="0">
              <a:spcBef>
                <a:spcPts val="640"/>
              </a:spcBef>
              <a:spcAft>
                <a:spcPts val="0"/>
              </a:spcAft>
              <a:buSzPts val="3000"/>
              <a:buChar char="•"/>
            </a:pPr>
            <a:r>
              <a:rPr lang="en" sz="3000"/>
              <a:t>Skills development</a:t>
            </a:r>
            <a:endParaRPr sz="3000"/>
          </a:p>
          <a:p>
            <a:pPr marL="457200" lvl="0" indent="-419100" rtl="0">
              <a:spcBef>
                <a:spcPts val="0"/>
              </a:spcBef>
              <a:spcAft>
                <a:spcPts val="0"/>
              </a:spcAft>
              <a:buSzPts val="3000"/>
              <a:buChar char="•"/>
            </a:pPr>
            <a:r>
              <a:rPr lang="en" sz="3000"/>
              <a:t>Creation and appointment of roles </a:t>
            </a:r>
            <a:endParaRPr sz="3000"/>
          </a:p>
          <a:p>
            <a:pPr marL="457200" lvl="0" indent="-419100" rtl="0">
              <a:spcBef>
                <a:spcPts val="0"/>
              </a:spcBef>
              <a:spcAft>
                <a:spcPts val="0"/>
              </a:spcAft>
              <a:buSzPts val="3000"/>
              <a:buChar char="•"/>
            </a:pPr>
            <a:r>
              <a:rPr lang="en" sz="3000"/>
              <a:t>Ongoing paperwork</a:t>
            </a:r>
            <a:endParaRPr sz="3000"/>
          </a:p>
          <a:p>
            <a:pPr marL="457200" lvl="0" indent="-419100" rtl="0">
              <a:spcBef>
                <a:spcPts val="0"/>
              </a:spcBef>
              <a:spcAft>
                <a:spcPts val="0"/>
              </a:spcAft>
              <a:buSzPts val="3000"/>
              <a:buChar char="•"/>
            </a:pPr>
            <a:r>
              <a:rPr lang="en" sz="3000"/>
              <a:t>Program management</a:t>
            </a:r>
            <a:endParaRPr sz="3000"/>
          </a:p>
          <a:p>
            <a:pPr marL="457200" lvl="0" indent="-419100" rtl="0">
              <a:spcBef>
                <a:spcPts val="0"/>
              </a:spcBef>
              <a:spcAft>
                <a:spcPts val="0"/>
              </a:spcAft>
              <a:buSzPts val="3000"/>
              <a:buChar char="•"/>
            </a:pPr>
            <a:r>
              <a:rPr lang="en" sz="3000"/>
              <a:t>Continuous monitoring</a:t>
            </a:r>
            <a:endParaRPr sz="3000"/>
          </a:p>
          <a:p>
            <a:pPr marL="457200" lvl="0" indent="-419100" rtl="0">
              <a:spcBef>
                <a:spcPts val="0"/>
              </a:spcBef>
              <a:spcAft>
                <a:spcPts val="0"/>
              </a:spcAft>
              <a:buSzPts val="3000"/>
              <a:buChar char="•"/>
            </a:pPr>
            <a:r>
              <a:rPr lang="en" sz="3000"/>
              <a:t>External assessments (audits)</a:t>
            </a:r>
            <a:endParaRPr sz="3000"/>
          </a:p>
          <a:p>
            <a:pPr marL="457200" lvl="0" indent="-419100">
              <a:spcBef>
                <a:spcPts val="0"/>
              </a:spcBef>
              <a:spcAft>
                <a:spcPts val="0"/>
              </a:spcAft>
              <a:buSzPts val="3000"/>
              <a:buChar char="•"/>
            </a:pPr>
            <a:r>
              <a:rPr lang="en" sz="3000"/>
              <a:t>Conceptual shift from open science culture</a:t>
            </a:r>
            <a:endParaRPr sz="3000"/>
          </a:p>
        </p:txBody>
      </p:sp>
      <p:pic>
        <p:nvPicPr>
          <p:cNvPr id="262" name="Google Shape;262;p42" descr="2685111-an_angry_mob.png"/>
          <p:cNvPicPr preferRelativeResize="0"/>
          <p:nvPr/>
        </p:nvPicPr>
        <p:blipFill rotWithShape="1">
          <a:blip r:embed="rId3">
            <a:alphaModFix/>
          </a:blip>
          <a:srcRect/>
          <a:stretch/>
        </p:blipFill>
        <p:spPr>
          <a:xfrm>
            <a:off x="6544325" y="1992300"/>
            <a:ext cx="2492400" cy="1925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3"/>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Skills Development</a:t>
            </a:r>
            <a:endParaRPr/>
          </a:p>
        </p:txBody>
      </p:sp>
      <p:sp>
        <p:nvSpPr>
          <p:cNvPr id="268" name="Google Shape;268;p43"/>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431800" rtl="0">
              <a:spcBef>
                <a:spcPts val="640"/>
              </a:spcBef>
              <a:spcAft>
                <a:spcPts val="0"/>
              </a:spcAft>
              <a:buSzPts val="3200"/>
              <a:buChar char="•"/>
            </a:pPr>
            <a:r>
              <a:rPr lang="en" sz="2800" dirty="0"/>
              <a:t>Technical writing and document management</a:t>
            </a:r>
            <a:endParaRPr sz="2800" dirty="0"/>
          </a:p>
          <a:p>
            <a:pPr marL="457200" lvl="0" indent="-431800" rtl="0">
              <a:spcBef>
                <a:spcPts val="0"/>
              </a:spcBef>
              <a:spcAft>
                <a:spcPts val="0"/>
              </a:spcAft>
              <a:buSzPts val="3200"/>
              <a:buChar char="•"/>
            </a:pPr>
            <a:r>
              <a:rPr lang="en" sz="2800" dirty="0"/>
              <a:t>Interpreting NIST language</a:t>
            </a:r>
            <a:endParaRPr sz="2800" dirty="0"/>
          </a:p>
          <a:p>
            <a:pPr marL="457200" lvl="0" indent="-431800" rtl="0">
              <a:spcBef>
                <a:spcPts val="0"/>
              </a:spcBef>
              <a:spcAft>
                <a:spcPts val="0"/>
              </a:spcAft>
              <a:buSzPts val="3200"/>
              <a:buChar char="•"/>
            </a:pPr>
            <a:r>
              <a:rPr lang="en" sz="2800" dirty="0"/>
              <a:t>Schedule and project management</a:t>
            </a:r>
            <a:endParaRPr sz="2800" dirty="0"/>
          </a:p>
          <a:p>
            <a:pPr marL="457200" lvl="0" indent="-431800" rtl="0">
              <a:spcBef>
                <a:spcPts val="0"/>
              </a:spcBef>
              <a:spcAft>
                <a:spcPts val="0"/>
              </a:spcAft>
              <a:buSzPts val="3200"/>
              <a:buChar char="•"/>
            </a:pPr>
            <a:r>
              <a:rPr lang="en" sz="2800" dirty="0"/>
              <a:t>Risk assessment</a:t>
            </a:r>
            <a:endParaRPr sz="2800" dirty="0"/>
          </a:p>
          <a:p>
            <a:pPr marL="457200" lvl="0" indent="-431800" rtl="0">
              <a:spcBef>
                <a:spcPts val="0"/>
              </a:spcBef>
              <a:spcAft>
                <a:spcPts val="0"/>
              </a:spcAft>
              <a:buSzPts val="3200"/>
              <a:buChar char="•"/>
            </a:pPr>
            <a:r>
              <a:rPr lang="en" sz="2800" dirty="0"/>
              <a:t>Technical tools administration</a:t>
            </a:r>
            <a:endParaRPr sz="2800" dirty="0"/>
          </a:p>
          <a:p>
            <a:pPr marL="457200" lvl="0" indent="-431800">
              <a:spcBef>
                <a:spcPts val="0"/>
              </a:spcBef>
              <a:spcAft>
                <a:spcPts val="0"/>
              </a:spcAft>
              <a:buSzPts val="3200"/>
              <a:buChar char="•"/>
            </a:pPr>
            <a:r>
              <a:rPr lang="en" sz="2800" dirty="0"/>
              <a:t>Patience and perseverance</a:t>
            </a:r>
            <a:endParaRPr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4"/>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Additional Roles</a:t>
            </a:r>
            <a:endParaRPr/>
          </a:p>
        </p:txBody>
      </p:sp>
      <p:sp>
        <p:nvSpPr>
          <p:cNvPr id="274" name="Google Shape;274;p44"/>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rtl="0">
              <a:spcBef>
                <a:spcPts val="640"/>
              </a:spcBef>
              <a:spcAft>
                <a:spcPts val="0"/>
              </a:spcAft>
              <a:buSzPts val="2400"/>
              <a:buChar char="•"/>
            </a:pPr>
            <a:r>
              <a:rPr lang="en" sz="2400"/>
              <a:t>System Owners</a:t>
            </a:r>
            <a:endParaRPr sz="2400"/>
          </a:p>
          <a:p>
            <a:pPr marL="457200" lvl="0" indent="-381000" rtl="0">
              <a:spcBef>
                <a:spcPts val="0"/>
              </a:spcBef>
              <a:spcAft>
                <a:spcPts val="0"/>
              </a:spcAft>
              <a:buSzPts val="2400"/>
              <a:buChar char="•"/>
            </a:pPr>
            <a:r>
              <a:rPr lang="en" sz="2400"/>
              <a:t>Executive CISO or S-CIO</a:t>
            </a:r>
            <a:endParaRPr sz="2400"/>
          </a:p>
          <a:p>
            <a:pPr marL="457200" lvl="0" indent="-381000" rtl="0">
              <a:spcBef>
                <a:spcPts val="0"/>
              </a:spcBef>
              <a:spcAft>
                <a:spcPts val="0"/>
              </a:spcAft>
              <a:buSzPts val="2400"/>
              <a:buChar char="•"/>
            </a:pPr>
            <a:r>
              <a:rPr lang="en" sz="2400"/>
              <a:t>ISSOs</a:t>
            </a:r>
            <a:endParaRPr sz="2400"/>
          </a:p>
          <a:p>
            <a:pPr marL="457200" lvl="0" indent="-381000" rtl="0">
              <a:spcBef>
                <a:spcPts val="0"/>
              </a:spcBef>
              <a:spcAft>
                <a:spcPts val="0"/>
              </a:spcAft>
              <a:buSzPts val="2400"/>
              <a:buChar char="•"/>
            </a:pPr>
            <a:r>
              <a:rPr lang="en" sz="2400"/>
              <a:t>Internal auditors</a:t>
            </a:r>
            <a:endParaRPr sz="2400"/>
          </a:p>
          <a:p>
            <a:pPr marL="457200" lvl="0" indent="-381000" rtl="0">
              <a:spcBef>
                <a:spcPts val="0"/>
              </a:spcBef>
              <a:spcAft>
                <a:spcPts val="0"/>
              </a:spcAft>
              <a:buSzPts val="2400"/>
              <a:buChar char="•"/>
            </a:pPr>
            <a:r>
              <a:rPr lang="en" sz="2400"/>
              <a:t>Compliance officers</a:t>
            </a:r>
            <a:endParaRPr sz="2400"/>
          </a:p>
          <a:p>
            <a:pPr marL="457200" lvl="0" indent="-381000" rtl="0">
              <a:spcBef>
                <a:spcPts val="0"/>
              </a:spcBef>
              <a:spcAft>
                <a:spcPts val="0"/>
              </a:spcAft>
              <a:buSzPts val="2400"/>
              <a:buChar char="•"/>
            </a:pPr>
            <a:r>
              <a:rPr lang="en" sz="2400"/>
              <a:t>Risk assessors</a:t>
            </a:r>
            <a:endParaRPr sz="2400"/>
          </a:p>
          <a:p>
            <a:pPr marL="457200" lvl="0" indent="-381000" rtl="0">
              <a:spcBef>
                <a:spcPts val="0"/>
              </a:spcBef>
              <a:spcAft>
                <a:spcPts val="0"/>
              </a:spcAft>
              <a:buSzPts val="2400"/>
              <a:buChar char="•"/>
            </a:pPr>
            <a:r>
              <a:rPr lang="en" sz="2400"/>
              <a:t>Technical Writers</a:t>
            </a:r>
            <a:endParaRPr sz="2400"/>
          </a:p>
          <a:p>
            <a:pPr marL="457200" lvl="0" indent="0">
              <a:spcBef>
                <a:spcPts val="64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5"/>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Prepare for Documentation</a:t>
            </a:r>
            <a:endParaRPr sz="3600"/>
          </a:p>
        </p:txBody>
      </p:sp>
      <p:sp>
        <p:nvSpPr>
          <p:cNvPr id="280" name="Google Shape;280;p45"/>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rtl="0">
              <a:spcBef>
                <a:spcPts val="640"/>
              </a:spcBef>
              <a:spcAft>
                <a:spcPts val="0"/>
              </a:spcAft>
              <a:buSzPts val="2400"/>
              <a:buChar char="•"/>
            </a:pPr>
            <a:r>
              <a:rPr lang="en" sz="2400"/>
              <a:t>Invest in a secure documentation repository</a:t>
            </a:r>
            <a:endParaRPr sz="2400"/>
          </a:p>
          <a:p>
            <a:pPr marL="914400" lvl="1" indent="-381000" rtl="0">
              <a:spcBef>
                <a:spcPts val="0"/>
              </a:spcBef>
              <a:spcAft>
                <a:spcPts val="0"/>
              </a:spcAft>
              <a:buSzPts val="2400"/>
              <a:buChar char="–"/>
            </a:pPr>
            <a:r>
              <a:rPr lang="en" sz="2400"/>
              <a:t>Staff to ensure documents are kept current and archived appropriately</a:t>
            </a:r>
            <a:endParaRPr sz="2400"/>
          </a:p>
          <a:p>
            <a:pPr marL="457200" lvl="0" indent="-381000" rtl="0">
              <a:spcBef>
                <a:spcPts val="0"/>
              </a:spcBef>
              <a:spcAft>
                <a:spcPts val="0"/>
              </a:spcAft>
              <a:buSzPts val="2400"/>
              <a:buChar char="•"/>
            </a:pPr>
            <a:r>
              <a:rPr lang="en" sz="2400"/>
              <a:t>Choose a collaboration suite</a:t>
            </a:r>
            <a:endParaRPr sz="2400"/>
          </a:p>
          <a:p>
            <a:pPr marL="914400" lvl="1" indent="-381000" rtl="0">
              <a:spcBef>
                <a:spcPts val="0"/>
              </a:spcBef>
              <a:spcAft>
                <a:spcPts val="0"/>
              </a:spcAft>
              <a:buSzPts val="2400"/>
              <a:buChar char="–"/>
            </a:pPr>
            <a:r>
              <a:rPr lang="en" sz="2400"/>
              <a:t>Your agency may have a preference</a:t>
            </a:r>
            <a:endParaRPr sz="2400"/>
          </a:p>
          <a:p>
            <a:pPr marL="457200" lvl="0" indent="-381000">
              <a:spcBef>
                <a:spcPts val="0"/>
              </a:spcBef>
              <a:spcAft>
                <a:spcPts val="0"/>
              </a:spcAft>
              <a:buSzPts val="2400"/>
              <a:buChar char="•"/>
            </a:pPr>
            <a:r>
              <a:rPr lang="en" sz="2400"/>
              <a:t>SSPs are large documents - may have to invest in additional RAM or endpoint tools</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STRETCH!! Next Hour Covers:</a:t>
            </a:r>
            <a:endParaRPr sz="3600"/>
          </a:p>
        </p:txBody>
      </p:sp>
      <p:sp>
        <p:nvSpPr>
          <p:cNvPr id="161" name="Google Shape;161;p28"/>
          <p:cNvSpPr txBox="1">
            <a:spLocks noGrp="1"/>
          </p:cNvSpPr>
          <p:nvPr>
            <p:ph type="body" idx="1"/>
          </p:nvPr>
        </p:nvSpPr>
        <p:spPr>
          <a:xfrm>
            <a:off x="457200" y="989900"/>
            <a:ext cx="8229600" cy="3394500"/>
          </a:xfrm>
          <a:prstGeom prst="rect">
            <a:avLst/>
          </a:prstGeom>
        </p:spPr>
        <p:txBody>
          <a:bodyPr spcFirstLastPara="1" wrap="square" lIns="91425" tIns="91425" rIns="91425" bIns="91425" anchor="t" anchorCtr="0">
            <a:noAutofit/>
          </a:bodyPr>
          <a:lstStyle/>
          <a:p>
            <a:pPr marL="457200" lvl="0" indent="-431800">
              <a:spcBef>
                <a:spcPts val="640"/>
              </a:spcBef>
              <a:spcAft>
                <a:spcPts val="0"/>
              </a:spcAft>
              <a:buSzPts val="3200"/>
              <a:buChar char="•"/>
            </a:pPr>
            <a:r>
              <a:rPr lang="en"/>
              <a:t>What is FISMA?</a:t>
            </a:r>
            <a:endParaRPr/>
          </a:p>
          <a:p>
            <a:pPr marL="457200" lvl="0" indent="-431800">
              <a:spcBef>
                <a:spcPts val="0"/>
              </a:spcBef>
              <a:spcAft>
                <a:spcPts val="0"/>
              </a:spcAft>
              <a:buSzPts val="3200"/>
              <a:buChar char="•"/>
            </a:pPr>
            <a:r>
              <a:rPr lang="en"/>
              <a:t>RMF in a nutshell</a:t>
            </a:r>
            <a:endParaRPr/>
          </a:p>
          <a:p>
            <a:pPr marL="457200" lvl="0" indent="-431800" rtl="0">
              <a:spcBef>
                <a:spcPts val="0"/>
              </a:spcBef>
              <a:spcAft>
                <a:spcPts val="0"/>
              </a:spcAft>
              <a:buSzPts val="3200"/>
              <a:buChar char="•"/>
            </a:pPr>
            <a:r>
              <a:rPr lang="en"/>
              <a:t>What are the intangible or unexpected costs?</a:t>
            </a:r>
            <a:endParaRPr/>
          </a:p>
          <a:p>
            <a:pPr marL="1371600" lvl="2" indent="-381000">
              <a:spcBef>
                <a:spcPts val="0"/>
              </a:spcBef>
              <a:spcAft>
                <a:spcPts val="0"/>
              </a:spcAft>
              <a:buSzPts val="2400"/>
              <a:buChar char="•"/>
            </a:pPr>
            <a:r>
              <a:rPr lang="en"/>
              <a:t>Based on our experience, mileage may vary</a:t>
            </a:r>
            <a:endParaRPr/>
          </a:p>
          <a:p>
            <a:pPr marL="457200" lvl="0" indent="-431800">
              <a:spcBef>
                <a:spcPts val="0"/>
              </a:spcBef>
              <a:spcAft>
                <a:spcPts val="0"/>
              </a:spcAft>
              <a:buSzPts val="3200"/>
              <a:buChar char="•"/>
            </a:pPr>
            <a:r>
              <a:rPr lang="en"/>
              <a:t>How to leverage or translate existing frameworks and resources</a:t>
            </a:r>
            <a:endParaRPr/>
          </a:p>
          <a:p>
            <a:pPr marL="457200" lvl="0" indent="-431800">
              <a:spcBef>
                <a:spcPts val="0"/>
              </a:spcBef>
              <a:spcAft>
                <a:spcPts val="0"/>
              </a:spcAft>
              <a:buSzPts val="3200"/>
              <a:buChar char="•"/>
            </a:pPr>
            <a:r>
              <a:rPr lang="en"/>
              <a:t>Don’t fear, deconstruct, and WWRRD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dirty="0"/>
              <a:t>Program Office</a:t>
            </a:r>
            <a:endParaRPr sz="3600" dirty="0"/>
          </a:p>
        </p:txBody>
      </p:sp>
      <p:sp>
        <p:nvSpPr>
          <p:cNvPr id="286" name="Google Shape;286;p46"/>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431800" rtl="0">
              <a:spcBef>
                <a:spcPts val="640"/>
              </a:spcBef>
              <a:spcAft>
                <a:spcPts val="0"/>
              </a:spcAft>
              <a:buSzPts val="3200"/>
              <a:buChar char="•"/>
            </a:pPr>
            <a:r>
              <a:rPr lang="en"/>
              <a:t>Needs authority</a:t>
            </a:r>
            <a:endParaRPr/>
          </a:p>
          <a:p>
            <a:pPr marL="457200" lvl="0" indent="-431800" rtl="0">
              <a:spcBef>
                <a:spcPts val="0"/>
              </a:spcBef>
              <a:spcAft>
                <a:spcPts val="0"/>
              </a:spcAft>
              <a:buSzPts val="3200"/>
              <a:buChar char="•"/>
            </a:pPr>
            <a:r>
              <a:rPr lang="en"/>
              <a:t>Needs stable funding</a:t>
            </a:r>
            <a:endParaRPr/>
          </a:p>
          <a:p>
            <a:pPr marL="457200" lvl="0" indent="-431800" rtl="0">
              <a:spcBef>
                <a:spcPts val="0"/>
              </a:spcBef>
              <a:spcAft>
                <a:spcPts val="0"/>
              </a:spcAft>
              <a:buSzPts val="3200"/>
              <a:buChar char="•"/>
            </a:pPr>
            <a:r>
              <a:rPr lang="en"/>
              <a:t>Needs clearly define scope of influence and operations</a:t>
            </a:r>
            <a:endParaRPr/>
          </a:p>
          <a:p>
            <a:pPr marL="457200" lvl="0" indent="-431800">
              <a:spcBef>
                <a:spcPts val="0"/>
              </a:spcBef>
              <a:spcAft>
                <a:spcPts val="0"/>
              </a:spcAft>
              <a:buSzPts val="3200"/>
              <a:buChar char="•"/>
            </a:pPr>
            <a:r>
              <a:rPr lang="en"/>
              <a:t>May either change or reinterpret tasks and processes across the organization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7"/>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New Processes for Departments</a:t>
            </a:r>
            <a:endParaRPr sz="3600"/>
          </a:p>
        </p:txBody>
      </p:sp>
      <p:sp>
        <p:nvSpPr>
          <p:cNvPr id="292" name="Google Shape;292;p47"/>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rtl="0">
              <a:spcBef>
                <a:spcPts val="640"/>
              </a:spcBef>
              <a:spcAft>
                <a:spcPts val="0"/>
              </a:spcAft>
              <a:buSzPts val="2400"/>
              <a:buChar char="•"/>
            </a:pPr>
            <a:r>
              <a:rPr lang="en" sz="2400" b="1"/>
              <a:t>HR</a:t>
            </a:r>
            <a:r>
              <a:rPr lang="en" sz="2400"/>
              <a:t> - roles, risk rating by job title, background checks</a:t>
            </a:r>
            <a:endParaRPr sz="2400"/>
          </a:p>
          <a:p>
            <a:pPr marL="457200" lvl="0" indent="-381000" rtl="0">
              <a:spcBef>
                <a:spcPts val="0"/>
              </a:spcBef>
              <a:spcAft>
                <a:spcPts val="0"/>
              </a:spcAft>
              <a:buSzPts val="2400"/>
              <a:buChar char="•"/>
            </a:pPr>
            <a:r>
              <a:rPr lang="en" sz="2400" b="1"/>
              <a:t>Contracts</a:t>
            </a:r>
            <a:r>
              <a:rPr lang="en" sz="2400"/>
              <a:t> - supply chain, security requirements in RFPs, language in contracts, vendor risk assessments</a:t>
            </a:r>
            <a:endParaRPr sz="2400"/>
          </a:p>
          <a:p>
            <a:pPr marL="457200" lvl="0" indent="-381000" rtl="0">
              <a:spcBef>
                <a:spcPts val="0"/>
              </a:spcBef>
              <a:spcAft>
                <a:spcPts val="0"/>
              </a:spcAft>
              <a:buSzPts val="2400"/>
              <a:buChar char="•"/>
            </a:pPr>
            <a:r>
              <a:rPr lang="en" sz="2400" b="1"/>
              <a:t>Legal</a:t>
            </a:r>
            <a:r>
              <a:rPr lang="en" sz="2400"/>
              <a:t> - may need to learn new skills to handle IR and contracts disputes</a:t>
            </a:r>
            <a:endParaRPr sz="2400"/>
          </a:p>
          <a:p>
            <a:pPr marL="457200" lvl="0" indent="-381000" rtl="0">
              <a:spcBef>
                <a:spcPts val="0"/>
              </a:spcBef>
              <a:spcAft>
                <a:spcPts val="0"/>
              </a:spcAft>
              <a:buSzPts val="2400"/>
              <a:buChar char="•"/>
            </a:pPr>
            <a:r>
              <a:rPr lang="en" sz="2400" b="1"/>
              <a:t>Facilities</a:t>
            </a:r>
            <a:r>
              <a:rPr lang="en" sz="2400"/>
              <a:t> - may need new badging system, cameras, or locks</a:t>
            </a:r>
            <a:endParaRPr sz="2400"/>
          </a:p>
          <a:p>
            <a:pPr marL="457200" lvl="0" indent="-381000" rtl="0">
              <a:spcBef>
                <a:spcPts val="0"/>
              </a:spcBef>
              <a:spcAft>
                <a:spcPts val="0"/>
              </a:spcAft>
              <a:buSzPts val="2400"/>
              <a:buChar char="•"/>
            </a:pPr>
            <a:r>
              <a:rPr lang="en" sz="2400" b="1"/>
              <a:t>PMO</a:t>
            </a:r>
            <a:r>
              <a:rPr lang="en" sz="2400"/>
              <a:t> - needs to integrate security into project planning</a:t>
            </a:r>
            <a:endParaRPr sz="2400"/>
          </a:p>
          <a:p>
            <a:pPr marL="457200" lvl="0" indent="-381000">
              <a:spcBef>
                <a:spcPts val="0"/>
              </a:spcBef>
              <a:spcAft>
                <a:spcPts val="0"/>
              </a:spcAft>
              <a:buSzPts val="2400"/>
              <a:buChar char="•"/>
            </a:pPr>
            <a:r>
              <a:rPr lang="en" sz="2400" b="1"/>
              <a:t>IT</a:t>
            </a:r>
            <a:r>
              <a:rPr lang="en" sz="2400"/>
              <a:t> - two-factor IAM, clearly defined Access Control</a:t>
            </a: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8"/>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Continuous Monitoring</a:t>
            </a:r>
            <a:endParaRPr sz="3600"/>
          </a:p>
        </p:txBody>
      </p:sp>
      <p:sp>
        <p:nvSpPr>
          <p:cNvPr id="298" name="Google Shape;298;p48"/>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rtl="0">
              <a:spcBef>
                <a:spcPts val="640"/>
              </a:spcBef>
              <a:spcAft>
                <a:spcPts val="0"/>
              </a:spcAft>
              <a:buSzPts val="2400"/>
              <a:buChar char="•"/>
            </a:pPr>
            <a:r>
              <a:rPr lang="en" sz="2400"/>
              <a:t>ISCM - SIEM, NSM, EP (AU and SI family) tools, processes and staff</a:t>
            </a:r>
            <a:endParaRPr sz="2400"/>
          </a:p>
          <a:p>
            <a:pPr marL="457200" lvl="0" indent="-381000" rtl="0">
              <a:spcBef>
                <a:spcPts val="0"/>
              </a:spcBef>
              <a:spcAft>
                <a:spcPts val="0"/>
              </a:spcAft>
              <a:buSzPts val="2400"/>
              <a:buChar char="•"/>
            </a:pPr>
            <a:r>
              <a:rPr lang="en" sz="2400"/>
              <a:t>POA&amp;M management tools, processes and staff</a:t>
            </a:r>
            <a:endParaRPr sz="2400"/>
          </a:p>
          <a:p>
            <a:pPr marL="457200" lvl="0" indent="-381000" rtl="0">
              <a:spcBef>
                <a:spcPts val="0"/>
              </a:spcBef>
              <a:spcAft>
                <a:spcPts val="0"/>
              </a:spcAft>
              <a:buSzPts val="2400"/>
              <a:buChar char="•"/>
            </a:pPr>
            <a:r>
              <a:rPr lang="en" sz="2400"/>
              <a:t>Cyclical risk assessments tools, processes and staff</a:t>
            </a:r>
            <a:endParaRPr sz="2400"/>
          </a:p>
          <a:p>
            <a:pPr marL="457200" lvl="0" indent="-381000" rtl="0">
              <a:spcBef>
                <a:spcPts val="0"/>
              </a:spcBef>
              <a:spcAft>
                <a:spcPts val="0"/>
              </a:spcAft>
              <a:buSzPts val="2400"/>
              <a:buChar char="•"/>
            </a:pPr>
            <a:r>
              <a:rPr lang="en" sz="2400"/>
              <a:t>Vulnerability (REMEDIATION) management - patches and configurations </a:t>
            </a:r>
            <a:endParaRPr sz="2400"/>
          </a:p>
          <a:p>
            <a:pPr marL="457200" lvl="0" indent="-381000" rtl="0">
              <a:spcBef>
                <a:spcPts val="0"/>
              </a:spcBef>
              <a:spcAft>
                <a:spcPts val="0"/>
              </a:spcAft>
              <a:buSzPts val="2400"/>
              <a:buChar char="•"/>
            </a:pPr>
            <a:r>
              <a:rPr lang="en" sz="2400"/>
              <a:t>Lot of reporting</a:t>
            </a:r>
            <a:endParaRPr sz="2400"/>
          </a:p>
          <a:p>
            <a:pPr marL="1371600" lvl="2" indent="-381000" rtl="0">
              <a:spcBef>
                <a:spcPts val="0"/>
              </a:spcBef>
              <a:spcAft>
                <a:spcPts val="0"/>
              </a:spcAft>
              <a:buSzPts val="2400"/>
              <a:buChar char="•"/>
            </a:pPr>
            <a:r>
              <a:rPr lang="en"/>
              <a:t>Someone must read and respond to the reports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Culture Shift</a:t>
            </a:r>
            <a:endParaRPr sz="3600"/>
          </a:p>
        </p:txBody>
      </p:sp>
      <p:sp>
        <p:nvSpPr>
          <p:cNvPr id="304" name="Google Shape;304;p49"/>
          <p:cNvSpPr txBox="1">
            <a:spLocks noGrp="1"/>
          </p:cNvSpPr>
          <p:nvPr>
            <p:ph type="body" idx="1"/>
          </p:nvPr>
        </p:nvSpPr>
        <p:spPr>
          <a:xfrm>
            <a:off x="457200" y="1018500"/>
            <a:ext cx="8229600" cy="3394500"/>
          </a:xfrm>
          <a:prstGeom prst="rect">
            <a:avLst/>
          </a:prstGeom>
        </p:spPr>
        <p:txBody>
          <a:bodyPr spcFirstLastPara="1" wrap="square" lIns="91425" tIns="91425" rIns="91425" bIns="91425" anchor="t" anchorCtr="0">
            <a:noAutofit/>
          </a:bodyPr>
          <a:lstStyle/>
          <a:p>
            <a:pPr marL="457200" lvl="0" indent="-381000" rtl="0">
              <a:spcBef>
                <a:spcPts val="640"/>
              </a:spcBef>
              <a:spcAft>
                <a:spcPts val="0"/>
              </a:spcAft>
              <a:buSzPts val="2400"/>
              <a:buChar char="•"/>
            </a:pPr>
            <a:r>
              <a:rPr lang="en" sz="2400"/>
              <a:t>Open Science is usually just funded for the science</a:t>
            </a:r>
            <a:endParaRPr sz="2400"/>
          </a:p>
          <a:p>
            <a:pPr marL="457200" lvl="0" indent="-381000" rtl="0">
              <a:spcBef>
                <a:spcPts val="0"/>
              </a:spcBef>
              <a:spcAft>
                <a:spcPts val="0"/>
              </a:spcAft>
              <a:buSzPts val="2400"/>
              <a:buChar char="•"/>
            </a:pPr>
            <a:r>
              <a:rPr lang="en" sz="2400"/>
              <a:t>Many researchers are not used to a structured operational framework</a:t>
            </a:r>
            <a:endParaRPr sz="2400"/>
          </a:p>
          <a:p>
            <a:pPr marL="457200" lvl="0" indent="-381000" rtl="0">
              <a:spcBef>
                <a:spcPts val="0"/>
              </a:spcBef>
              <a:spcAft>
                <a:spcPts val="0"/>
              </a:spcAft>
              <a:buSzPts val="2400"/>
              <a:buChar char="•"/>
            </a:pPr>
            <a:r>
              <a:rPr lang="en" sz="2400"/>
              <a:t>Organization may be grant funded and relatively distributed authority</a:t>
            </a:r>
            <a:endParaRPr sz="2400"/>
          </a:p>
          <a:p>
            <a:pPr marL="457200" lvl="0" indent="-381000" rtl="0">
              <a:spcBef>
                <a:spcPts val="0"/>
              </a:spcBef>
              <a:spcAft>
                <a:spcPts val="0"/>
              </a:spcAft>
              <a:buSzPts val="2400"/>
              <a:buChar char="•"/>
            </a:pPr>
            <a:r>
              <a:rPr lang="en" sz="2400"/>
              <a:t>Strict SDLC/Configuration Management conflicts with “Agile”</a:t>
            </a:r>
            <a:endParaRPr sz="2400"/>
          </a:p>
          <a:p>
            <a:pPr marL="914400" lvl="1" indent="-381000" rtl="0">
              <a:spcBef>
                <a:spcPts val="0"/>
              </a:spcBef>
              <a:spcAft>
                <a:spcPts val="0"/>
              </a:spcAft>
              <a:buSzPts val="2400"/>
              <a:buChar char="–"/>
            </a:pPr>
            <a:r>
              <a:rPr lang="en" sz="2400"/>
              <a:t>Science Docker containers are not secured</a:t>
            </a:r>
            <a:endParaRPr sz="2400"/>
          </a:p>
          <a:p>
            <a:pPr marL="914400" lvl="1" indent="-381000" rtl="0">
              <a:spcBef>
                <a:spcPts val="0"/>
              </a:spcBef>
              <a:spcAft>
                <a:spcPts val="0"/>
              </a:spcAft>
              <a:buSzPts val="2400"/>
              <a:buChar char="–"/>
            </a:pPr>
            <a:r>
              <a:rPr lang="en" sz="2400"/>
              <a:t>Teams may not have staff for full SDLC testing</a:t>
            </a:r>
            <a:endParaRPr sz="2400"/>
          </a:p>
          <a:p>
            <a:pPr marL="914400" lvl="1" indent="-381000" rtl="0">
              <a:spcBef>
                <a:spcPts val="0"/>
              </a:spcBef>
              <a:spcAft>
                <a:spcPts val="0"/>
              </a:spcAft>
              <a:buSzPts val="2400"/>
              <a:buChar char="–"/>
            </a:pPr>
            <a:r>
              <a:rPr lang="en" sz="2400"/>
              <a:t>IdPs (XSEDE, GLOBUS) may not have posted IA/AC procs</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Reduce, Reuse, Recycle</a:t>
            </a:r>
            <a:endParaRPr sz="3600"/>
          </a:p>
        </p:txBody>
      </p:sp>
      <p:sp>
        <p:nvSpPr>
          <p:cNvPr id="310" name="Google Shape;310;p50"/>
          <p:cNvSpPr txBox="1">
            <a:spLocks noGrp="1"/>
          </p:cNvSpPr>
          <p:nvPr>
            <p:ph type="body" idx="1"/>
          </p:nvPr>
        </p:nvSpPr>
        <p:spPr>
          <a:xfrm>
            <a:off x="457200" y="1000300"/>
            <a:ext cx="8229600" cy="33945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 sz="3000" dirty="0"/>
              <a:t>If you have any kind of cybersecurity program or framework in place, you can translate between it and NIST.</a:t>
            </a:r>
            <a:endParaRPr sz="3000" dirty="0"/>
          </a:p>
          <a:p>
            <a:pPr marL="0" lvl="0" indent="0" algn="ctr" rtl="0">
              <a:spcBef>
                <a:spcPts val="640"/>
              </a:spcBef>
              <a:spcAft>
                <a:spcPts val="0"/>
              </a:spcAft>
              <a:buNone/>
            </a:pPr>
            <a:r>
              <a:rPr lang="en" sz="3000" dirty="0"/>
              <a:t>NIST SP 800-53 is decomposition at it’s finest. </a:t>
            </a:r>
            <a:endParaRPr sz="3000" dirty="0"/>
          </a:p>
          <a:p>
            <a:pPr marL="0" lvl="0" indent="0" algn="ctr" rtl="0">
              <a:spcBef>
                <a:spcPts val="640"/>
              </a:spcBef>
              <a:spcAft>
                <a:spcPts val="0"/>
              </a:spcAft>
              <a:buNone/>
            </a:pPr>
            <a:r>
              <a:rPr lang="en" sz="3000" u="sng" dirty="0">
                <a:solidFill>
                  <a:schemeClr val="hlink"/>
                </a:solidFill>
                <a:hlinkClick r:id="rId3"/>
              </a:rPr>
              <a:t>https://nvd.nist.gov/800-53</a:t>
            </a:r>
            <a:r>
              <a:rPr lang="en" sz="3000" dirty="0"/>
              <a:t> (Rev 4)</a:t>
            </a:r>
            <a:endParaRPr sz="3000" dirty="0"/>
          </a:p>
          <a:p>
            <a:pPr marL="0" lvl="0" indent="0" algn="ctr">
              <a:spcBef>
                <a:spcPts val="640"/>
              </a:spcBef>
              <a:spcAft>
                <a:spcPts val="0"/>
              </a:spcAft>
              <a:buNone/>
            </a:pPr>
            <a:r>
              <a:rPr lang="en" sz="3000" dirty="0"/>
              <a:t>Always pack a towel*</a:t>
            </a:r>
            <a:endParaRPr sz="3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1"/>
          <p:cNvSpPr txBox="1">
            <a:spLocks noGrp="1"/>
          </p:cNvSpPr>
          <p:nvPr>
            <p:ph type="body" idx="1"/>
          </p:nvPr>
        </p:nvSpPr>
        <p:spPr>
          <a:xfrm>
            <a:off x="160475" y="-30275"/>
            <a:ext cx="1504800" cy="45660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600" b="1"/>
              <a:t>AC - Access Control</a:t>
            </a:r>
            <a:endParaRPr sz="600" b="1"/>
          </a:p>
          <a:p>
            <a:pPr marL="0" lvl="0" indent="0" rtl="0">
              <a:spcBef>
                <a:spcPts val="0"/>
              </a:spcBef>
              <a:spcAft>
                <a:spcPts val="0"/>
              </a:spcAft>
              <a:buClr>
                <a:schemeClr val="dk1"/>
              </a:buClr>
              <a:buSzPts val="1100"/>
              <a:buFont typeface="Arial"/>
              <a:buNone/>
            </a:pPr>
            <a:r>
              <a:rPr lang="en" sz="600"/>
              <a:t>Policies and Procedures</a:t>
            </a:r>
            <a:endParaRPr sz="600"/>
          </a:p>
          <a:p>
            <a:pPr marL="0" lvl="0" indent="0" rtl="0">
              <a:spcBef>
                <a:spcPts val="0"/>
              </a:spcBef>
              <a:spcAft>
                <a:spcPts val="0"/>
              </a:spcAft>
              <a:buClr>
                <a:schemeClr val="dk1"/>
              </a:buClr>
              <a:buSzPts val="1100"/>
              <a:buFont typeface="Arial"/>
              <a:buNone/>
            </a:pPr>
            <a:r>
              <a:rPr lang="en" sz="600"/>
              <a:t>AC-2</a:t>
            </a:r>
            <a:endParaRPr sz="600"/>
          </a:p>
          <a:p>
            <a:pPr marL="0" lvl="0" indent="0" rtl="0">
              <a:spcBef>
                <a:spcPts val="0"/>
              </a:spcBef>
              <a:spcAft>
                <a:spcPts val="0"/>
              </a:spcAft>
              <a:buClr>
                <a:schemeClr val="dk1"/>
              </a:buClr>
              <a:buSzPts val="1100"/>
              <a:buFont typeface="Arial"/>
              <a:buNone/>
            </a:pPr>
            <a:r>
              <a:rPr lang="en" sz="600"/>
              <a:t>Account Management</a:t>
            </a:r>
            <a:endParaRPr sz="600"/>
          </a:p>
          <a:p>
            <a:pPr marL="0" lvl="0" indent="0" rtl="0">
              <a:spcBef>
                <a:spcPts val="0"/>
              </a:spcBef>
              <a:spcAft>
                <a:spcPts val="0"/>
              </a:spcAft>
              <a:buClr>
                <a:schemeClr val="dk1"/>
              </a:buClr>
              <a:buSzPts val="1100"/>
              <a:buFont typeface="Arial"/>
              <a:buNone/>
            </a:pPr>
            <a:r>
              <a:rPr lang="en" sz="600"/>
              <a:t>AC-3</a:t>
            </a:r>
            <a:endParaRPr sz="600"/>
          </a:p>
          <a:p>
            <a:pPr marL="0" lvl="0" indent="0" rtl="0">
              <a:spcBef>
                <a:spcPts val="0"/>
              </a:spcBef>
              <a:spcAft>
                <a:spcPts val="0"/>
              </a:spcAft>
              <a:buClr>
                <a:schemeClr val="dk1"/>
              </a:buClr>
              <a:buSzPts val="1100"/>
              <a:buFont typeface="Arial"/>
              <a:buNone/>
            </a:pPr>
            <a:r>
              <a:rPr lang="en" sz="600"/>
              <a:t>Access Enforcement</a:t>
            </a:r>
            <a:endParaRPr sz="600"/>
          </a:p>
          <a:p>
            <a:pPr marL="0" lvl="0" indent="0" rtl="0">
              <a:spcBef>
                <a:spcPts val="0"/>
              </a:spcBef>
              <a:spcAft>
                <a:spcPts val="0"/>
              </a:spcAft>
              <a:buClr>
                <a:schemeClr val="dk1"/>
              </a:buClr>
              <a:buSzPts val="1100"/>
              <a:buFont typeface="Arial"/>
              <a:buNone/>
            </a:pPr>
            <a:r>
              <a:rPr lang="en" sz="600"/>
              <a:t>AC-7</a:t>
            </a:r>
            <a:endParaRPr sz="600"/>
          </a:p>
          <a:p>
            <a:pPr marL="0" lvl="0" indent="0" rtl="0">
              <a:spcBef>
                <a:spcPts val="0"/>
              </a:spcBef>
              <a:spcAft>
                <a:spcPts val="0"/>
              </a:spcAft>
              <a:buClr>
                <a:schemeClr val="dk1"/>
              </a:buClr>
              <a:buSzPts val="1100"/>
              <a:buFont typeface="Arial"/>
              <a:buNone/>
            </a:pPr>
            <a:r>
              <a:rPr lang="en" sz="600"/>
              <a:t>Unsuccessful Logon Attempts</a:t>
            </a:r>
            <a:endParaRPr sz="600"/>
          </a:p>
          <a:p>
            <a:pPr marL="0" lvl="0" indent="0" rtl="0">
              <a:spcBef>
                <a:spcPts val="0"/>
              </a:spcBef>
              <a:spcAft>
                <a:spcPts val="0"/>
              </a:spcAft>
              <a:buClr>
                <a:schemeClr val="dk1"/>
              </a:buClr>
              <a:buSzPts val="1100"/>
              <a:buFont typeface="Arial"/>
              <a:buNone/>
            </a:pPr>
            <a:r>
              <a:rPr lang="en" sz="600"/>
              <a:t>AC-8</a:t>
            </a:r>
            <a:endParaRPr sz="600"/>
          </a:p>
          <a:p>
            <a:pPr marL="0" lvl="0" indent="0" rtl="0">
              <a:spcBef>
                <a:spcPts val="0"/>
              </a:spcBef>
              <a:spcAft>
                <a:spcPts val="0"/>
              </a:spcAft>
              <a:buClr>
                <a:schemeClr val="dk1"/>
              </a:buClr>
              <a:buSzPts val="1100"/>
              <a:buFont typeface="Arial"/>
              <a:buNone/>
            </a:pPr>
            <a:r>
              <a:rPr lang="en" sz="600"/>
              <a:t>System Use Notification</a:t>
            </a:r>
            <a:endParaRPr sz="600"/>
          </a:p>
          <a:p>
            <a:pPr marL="0" lvl="0" indent="0" rtl="0">
              <a:spcBef>
                <a:spcPts val="0"/>
              </a:spcBef>
              <a:spcAft>
                <a:spcPts val="0"/>
              </a:spcAft>
              <a:buClr>
                <a:schemeClr val="dk1"/>
              </a:buClr>
              <a:buSzPts val="1100"/>
              <a:buFont typeface="Arial"/>
              <a:buNone/>
            </a:pPr>
            <a:r>
              <a:rPr lang="en" sz="600"/>
              <a:t>AC-14</a:t>
            </a:r>
            <a:endParaRPr sz="600"/>
          </a:p>
          <a:p>
            <a:pPr marL="0" lvl="0" indent="0" rtl="0">
              <a:spcBef>
                <a:spcPts val="0"/>
              </a:spcBef>
              <a:spcAft>
                <a:spcPts val="0"/>
              </a:spcAft>
              <a:buClr>
                <a:schemeClr val="dk1"/>
              </a:buClr>
              <a:buSzPts val="1100"/>
              <a:buFont typeface="Arial"/>
              <a:buNone/>
            </a:pPr>
            <a:r>
              <a:rPr lang="en" sz="600"/>
              <a:t>Permitted Actions Without Identification or AuthN</a:t>
            </a:r>
            <a:endParaRPr sz="600"/>
          </a:p>
          <a:p>
            <a:pPr marL="0" lvl="0" indent="0" rtl="0">
              <a:spcBef>
                <a:spcPts val="0"/>
              </a:spcBef>
              <a:spcAft>
                <a:spcPts val="0"/>
              </a:spcAft>
              <a:buClr>
                <a:schemeClr val="dk1"/>
              </a:buClr>
              <a:buSzPts val="1100"/>
              <a:buFont typeface="Arial"/>
              <a:buNone/>
            </a:pPr>
            <a:r>
              <a:rPr lang="en" sz="600"/>
              <a:t>AC-17</a:t>
            </a:r>
            <a:endParaRPr sz="600"/>
          </a:p>
          <a:p>
            <a:pPr marL="0" lvl="0" indent="0" rtl="0">
              <a:spcBef>
                <a:spcPts val="0"/>
              </a:spcBef>
              <a:spcAft>
                <a:spcPts val="0"/>
              </a:spcAft>
              <a:buClr>
                <a:schemeClr val="dk1"/>
              </a:buClr>
              <a:buSzPts val="1100"/>
              <a:buFont typeface="Arial"/>
              <a:buNone/>
            </a:pPr>
            <a:r>
              <a:rPr lang="en" sz="600"/>
              <a:t>Remote Access</a:t>
            </a:r>
            <a:endParaRPr sz="600"/>
          </a:p>
          <a:p>
            <a:pPr marL="0" lvl="0" indent="0" rtl="0">
              <a:spcBef>
                <a:spcPts val="0"/>
              </a:spcBef>
              <a:spcAft>
                <a:spcPts val="0"/>
              </a:spcAft>
              <a:buClr>
                <a:schemeClr val="dk1"/>
              </a:buClr>
              <a:buSzPts val="1100"/>
              <a:buFont typeface="Arial"/>
              <a:buNone/>
            </a:pPr>
            <a:r>
              <a:rPr lang="en" sz="600"/>
              <a:t>AC-18</a:t>
            </a:r>
            <a:endParaRPr sz="600"/>
          </a:p>
          <a:p>
            <a:pPr marL="0" lvl="0" indent="0" rtl="0">
              <a:spcBef>
                <a:spcPts val="0"/>
              </a:spcBef>
              <a:spcAft>
                <a:spcPts val="0"/>
              </a:spcAft>
              <a:buClr>
                <a:schemeClr val="dk1"/>
              </a:buClr>
              <a:buSzPts val="1100"/>
              <a:buFont typeface="Arial"/>
              <a:buNone/>
            </a:pPr>
            <a:r>
              <a:rPr lang="en" sz="600"/>
              <a:t>Wireless Access</a:t>
            </a:r>
            <a:endParaRPr sz="600"/>
          </a:p>
          <a:p>
            <a:pPr marL="0" lvl="0" indent="0" rtl="0">
              <a:spcBef>
                <a:spcPts val="0"/>
              </a:spcBef>
              <a:spcAft>
                <a:spcPts val="0"/>
              </a:spcAft>
              <a:buClr>
                <a:schemeClr val="dk1"/>
              </a:buClr>
              <a:buSzPts val="1100"/>
              <a:buFont typeface="Arial"/>
              <a:buNone/>
            </a:pPr>
            <a:r>
              <a:rPr lang="en" sz="600"/>
              <a:t>AC-20</a:t>
            </a:r>
            <a:endParaRPr sz="600"/>
          </a:p>
          <a:p>
            <a:pPr marL="0" lvl="0" indent="0" rtl="0">
              <a:spcBef>
                <a:spcPts val="0"/>
              </a:spcBef>
              <a:spcAft>
                <a:spcPts val="0"/>
              </a:spcAft>
              <a:buClr>
                <a:schemeClr val="dk1"/>
              </a:buClr>
              <a:buSzPts val="1100"/>
              <a:buFont typeface="Arial"/>
              <a:buNone/>
            </a:pPr>
            <a:r>
              <a:rPr lang="en" sz="600"/>
              <a:t>Use of External Information Systems</a:t>
            </a:r>
            <a:endParaRPr sz="600"/>
          </a:p>
          <a:p>
            <a:pPr marL="0" lvl="0" indent="0" rtl="0">
              <a:spcBef>
                <a:spcPts val="0"/>
              </a:spcBef>
              <a:spcAft>
                <a:spcPts val="0"/>
              </a:spcAft>
              <a:buClr>
                <a:schemeClr val="dk1"/>
              </a:buClr>
              <a:buSzPts val="1100"/>
              <a:buFont typeface="Arial"/>
              <a:buNone/>
            </a:pPr>
            <a:r>
              <a:rPr lang="en" sz="600"/>
              <a:t>AC-22</a:t>
            </a:r>
            <a:endParaRPr sz="600"/>
          </a:p>
          <a:p>
            <a:pPr marL="0" lvl="0" indent="0" rtl="0">
              <a:spcBef>
                <a:spcPts val="0"/>
              </a:spcBef>
              <a:spcAft>
                <a:spcPts val="0"/>
              </a:spcAft>
              <a:buNone/>
            </a:pPr>
            <a:r>
              <a:rPr lang="en" sz="600"/>
              <a:t>Publicly Accessible Content</a:t>
            </a:r>
            <a:endParaRPr sz="600"/>
          </a:p>
          <a:p>
            <a:pPr marL="0" lvl="0" indent="0" rtl="0">
              <a:spcBef>
                <a:spcPts val="0"/>
              </a:spcBef>
              <a:spcAft>
                <a:spcPts val="0"/>
              </a:spcAft>
              <a:buClr>
                <a:schemeClr val="dk1"/>
              </a:buClr>
              <a:buSzPts val="1100"/>
              <a:buFont typeface="Arial"/>
              <a:buNone/>
            </a:pPr>
            <a:endParaRPr sz="600"/>
          </a:p>
          <a:p>
            <a:pPr marL="0" lvl="0" indent="0" rtl="0">
              <a:spcBef>
                <a:spcPts val="0"/>
              </a:spcBef>
              <a:spcAft>
                <a:spcPts val="0"/>
              </a:spcAft>
              <a:buClr>
                <a:schemeClr val="dk1"/>
              </a:buClr>
              <a:buSzPts val="1100"/>
              <a:buFont typeface="Arial"/>
              <a:buNone/>
            </a:pPr>
            <a:r>
              <a:rPr lang="en" sz="600" b="1"/>
              <a:t>AT - Awareness and Training</a:t>
            </a:r>
            <a:endParaRPr sz="600" b="1"/>
          </a:p>
          <a:p>
            <a:pPr marL="0" lvl="0" indent="0" rtl="0">
              <a:spcBef>
                <a:spcPts val="0"/>
              </a:spcBef>
              <a:spcAft>
                <a:spcPts val="0"/>
              </a:spcAft>
              <a:buClr>
                <a:schemeClr val="dk1"/>
              </a:buClr>
              <a:buSzPts val="1100"/>
              <a:buFont typeface="Arial"/>
              <a:buNone/>
            </a:pPr>
            <a:r>
              <a:rPr lang="en" sz="600"/>
              <a:t>Policies and Procedures</a:t>
            </a:r>
            <a:endParaRPr sz="600"/>
          </a:p>
          <a:p>
            <a:pPr marL="0" lvl="0" indent="0" rtl="0">
              <a:spcBef>
                <a:spcPts val="0"/>
              </a:spcBef>
              <a:spcAft>
                <a:spcPts val="0"/>
              </a:spcAft>
              <a:buClr>
                <a:schemeClr val="dk1"/>
              </a:buClr>
              <a:buSzPts val="1100"/>
              <a:buFont typeface="Arial"/>
              <a:buNone/>
            </a:pPr>
            <a:r>
              <a:rPr lang="en" sz="600"/>
              <a:t>AT-2</a:t>
            </a:r>
            <a:endParaRPr sz="600"/>
          </a:p>
          <a:p>
            <a:pPr marL="0" lvl="0" indent="0" rtl="0">
              <a:spcBef>
                <a:spcPts val="0"/>
              </a:spcBef>
              <a:spcAft>
                <a:spcPts val="0"/>
              </a:spcAft>
              <a:buClr>
                <a:schemeClr val="dk1"/>
              </a:buClr>
              <a:buSzPts val="1100"/>
              <a:buFont typeface="Arial"/>
              <a:buNone/>
            </a:pPr>
            <a:r>
              <a:rPr lang="en" sz="600"/>
              <a:t>Security Awareness Training</a:t>
            </a:r>
            <a:endParaRPr sz="600"/>
          </a:p>
          <a:p>
            <a:pPr marL="0" lvl="0" indent="0" rtl="0">
              <a:spcBef>
                <a:spcPts val="0"/>
              </a:spcBef>
              <a:spcAft>
                <a:spcPts val="0"/>
              </a:spcAft>
              <a:buClr>
                <a:schemeClr val="dk1"/>
              </a:buClr>
              <a:buSzPts val="1100"/>
              <a:buFont typeface="Arial"/>
              <a:buNone/>
            </a:pPr>
            <a:r>
              <a:rPr lang="en" sz="600"/>
              <a:t>AT-3</a:t>
            </a:r>
            <a:endParaRPr sz="600"/>
          </a:p>
          <a:p>
            <a:pPr marL="0" lvl="0" indent="0" rtl="0">
              <a:spcBef>
                <a:spcPts val="0"/>
              </a:spcBef>
              <a:spcAft>
                <a:spcPts val="0"/>
              </a:spcAft>
              <a:buClr>
                <a:schemeClr val="dk1"/>
              </a:buClr>
              <a:buSzPts val="1100"/>
              <a:buFont typeface="Arial"/>
              <a:buNone/>
            </a:pPr>
            <a:r>
              <a:rPr lang="en" sz="600"/>
              <a:t>Role-Based Security Training</a:t>
            </a:r>
            <a:endParaRPr sz="600"/>
          </a:p>
          <a:p>
            <a:pPr marL="0" lvl="0" indent="0" rtl="0">
              <a:spcBef>
                <a:spcPts val="0"/>
              </a:spcBef>
              <a:spcAft>
                <a:spcPts val="0"/>
              </a:spcAft>
              <a:buClr>
                <a:schemeClr val="dk1"/>
              </a:buClr>
              <a:buSzPts val="1100"/>
              <a:buFont typeface="Arial"/>
              <a:buNone/>
            </a:pPr>
            <a:r>
              <a:rPr lang="en" sz="600"/>
              <a:t>AT-4</a:t>
            </a:r>
            <a:endParaRPr sz="600"/>
          </a:p>
          <a:p>
            <a:pPr marL="0" lvl="0" indent="0" rtl="0">
              <a:spcBef>
                <a:spcPts val="0"/>
              </a:spcBef>
              <a:spcAft>
                <a:spcPts val="0"/>
              </a:spcAft>
              <a:buNone/>
            </a:pPr>
            <a:r>
              <a:rPr lang="en" sz="600"/>
              <a:t>Security Training Records</a:t>
            </a:r>
            <a:endParaRPr sz="600"/>
          </a:p>
          <a:p>
            <a:pPr marL="0" lvl="0" indent="0" rtl="0">
              <a:spcBef>
                <a:spcPts val="0"/>
              </a:spcBef>
              <a:spcAft>
                <a:spcPts val="0"/>
              </a:spcAft>
              <a:buClr>
                <a:schemeClr val="dk1"/>
              </a:buClr>
              <a:buSzPts val="1100"/>
              <a:buFont typeface="Arial"/>
              <a:buNone/>
            </a:pPr>
            <a:endParaRPr sz="600"/>
          </a:p>
          <a:p>
            <a:pPr marL="0" lvl="0" indent="0" rtl="0">
              <a:spcBef>
                <a:spcPts val="0"/>
              </a:spcBef>
              <a:spcAft>
                <a:spcPts val="0"/>
              </a:spcAft>
              <a:buNone/>
            </a:pPr>
            <a:r>
              <a:rPr lang="en" sz="600" b="1"/>
              <a:t>AU - Audit and Accountability</a:t>
            </a:r>
            <a:endParaRPr sz="600" b="1"/>
          </a:p>
          <a:p>
            <a:pPr marL="0" lvl="0" indent="0" rtl="0">
              <a:spcBef>
                <a:spcPts val="0"/>
              </a:spcBef>
              <a:spcAft>
                <a:spcPts val="0"/>
              </a:spcAft>
              <a:buNone/>
            </a:pPr>
            <a:r>
              <a:rPr lang="en" sz="600"/>
              <a:t>AU-2</a:t>
            </a:r>
            <a:endParaRPr sz="600"/>
          </a:p>
          <a:p>
            <a:pPr marL="0" lvl="0" indent="0" rtl="0">
              <a:spcBef>
                <a:spcPts val="0"/>
              </a:spcBef>
              <a:spcAft>
                <a:spcPts val="0"/>
              </a:spcAft>
              <a:buNone/>
            </a:pPr>
            <a:r>
              <a:rPr lang="en" sz="600"/>
              <a:t>Audit Events</a:t>
            </a:r>
            <a:endParaRPr sz="600"/>
          </a:p>
          <a:p>
            <a:pPr marL="0" lvl="0" indent="0" rtl="0">
              <a:spcBef>
                <a:spcPts val="0"/>
              </a:spcBef>
              <a:spcAft>
                <a:spcPts val="0"/>
              </a:spcAft>
              <a:buNone/>
            </a:pPr>
            <a:r>
              <a:rPr lang="en" sz="600"/>
              <a:t>AU-3</a:t>
            </a:r>
            <a:endParaRPr sz="600"/>
          </a:p>
          <a:p>
            <a:pPr marL="0" lvl="0" indent="0" rtl="0">
              <a:spcBef>
                <a:spcPts val="0"/>
              </a:spcBef>
              <a:spcAft>
                <a:spcPts val="0"/>
              </a:spcAft>
              <a:buNone/>
            </a:pPr>
            <a:r>
              <a:rPr lang="en" sz="600"/>
              <a:t>Content of Audit Records</a:t>
            </a:r>
            <a:endParaRPr sz="600"/>
          </a:p>
          <a:p>
            <a:pPr marL="0" lvl="0" indent="0" rtl="0">
              <a:spcBef>
                <a:spcPts val="0"/>
              </a:spcBef>
              <a:spcAft>
                <a:spcPts val="0"/>
              </a:spcAft>
              <a:buNone/>
            </a:pPr>
            <a:r>
              <a:rPr lang="en" sz="600"/>
              <a:t>AU-4</a:t>
            </a:r>
            <a:endParaRPr sz="600"/>
          </a:p>
          <a:p>
            <a:pPr marL="0" lvl="0" indent="0" rtl="0">
              <a:spcBef>
                <a:spcPts val="0"/>
              </a:spcBef>
              <a:spcAft>
                <a:spcPts val="0"/>
              </a:spcAft>
              <a:buNone/>
            </a:pPr>
            <a:r>
              <a:rPr lang="en" sz="600"/>
              <a:t>Audit Storage Capacity</a:t>
            </a:r>
            <a:endParaRPr sz="600"/>
          </a:p>
          <a:p>
            <a:pPr marL="0" lvl="0" indent="0" rtl="0">
              <a:spcBef>
                <a:spcPts val="0"/>
              </a:spcBef>
              <a:spcAft>
                <a:spcPts val="0"/>
              </a:spcAft>
              <a:buNone/>
            </a:pPr>
            <a:r>
              <a:rPr lang="en" sz="600"/>
              <a:t>AU-5</a:t>
            </a:r>
            <a:endParaRPr sz="600"/>
          </a:p>
          <a:p>
            <a:pPr marL="0" lvl="0" indent="0" rtl="0">
              <a:spcBef>
                <a:spcPts val="0"/>
              </a:spcBef>
              <a:spcAft>
                <a:spcPts val="0"/>
              </a:spcAft>
              <a:buNone/>
            </a:pPr>
            <a:r>
              <a:rPr lang="en" sz="600"/>
              <a:t>Response to Audit Processing Failures</a:t>
            </a:r>
            <a:endParaRPr sz="600"/>
          </a:p>
          <a:p>
            <a:pPr marL="0" lvl="0" indent="0" rtl="0">
              <a:spcBef>
                <a:spcPts val="0"/>
              </a:spcBef>
              <a:spcAft>
                <a:spcPts val="0"/>
              </a:spcAft>
              <a:buNone/>
            </a:pPr>
            <a:r>
              <a:rPr lang="en" sz="600"/>
              <a:t>AU-6</a:t>
            </a:r>
            <a:endParaRPr sz="600"/>
          </a:p>
          <a:p>
            <a:pPr marL="0" lvl="0" indent="0" rtl="0">
              <a:spcBef>
                <a:spcPts val="0"/>
              </a:spcBef>
              <a:spcAft>
                <a:spcPts val="0"/>
              </a:spcAft>
              <a:buNone/>
            </a:pPr>
            <a:r>
              <a:rPr lang="en" sz="600"/>
              <a:t>Review, Analysis, Reporting</a:t>
            </a:r>
            <a:endParaRPr sz="600"/>
          </a:p>
          <a:p>
            <a:pPr marL="0" lvl="0" indent="0" rtl="0">
              <a:spcBef>
                <a:spcPts val="0"/>
              </a:spcBef>
              <a:spcAft>
                <a:spcPts val="0"/>
              </a:spcAft>
              <a:buNone/>
            </a:pPr>
            <a:r>
              <a:rPr lang="en" sz="600"/>
              <a:t>AU-8</a:t>
            </a:r>
            <a:endParaRPr sz="600"/>
          </a:p>
          <a:p>
            <a:pPr marL="0" lvl="0" indent="0" rtl="0">
              <a:spcBef>
                <a:spcPts val="0"/>
              </a:spcBef>
              <a:spcAft>
                <a:spcPts val="0"/>
              </a:spcAft>
              <a:buNone/>
            </a:pPr>
            <a:r>
              <a:rPr lang="en" sz="600"/>
              <a:t>Timestamps</a:t>
            </a:r>
            <a:endParaRPr sz="600"/>
          </a:p>
          <a:p>
            <a:pPr marL="0" lvl="0" indent="0" rtl="0">
              <a:spcBef>
                <a:spcPts val="0"/>
              </a:spcBef>
              <a:spcAft>
                <a:spcPts val="0"/>
              </a:spcAft>
              <a:buNone/>
            </a:pPr>
            <a:r>
              <a:rPr lang="en" sz="600"/>
              <a:t>AU-9</a:t>
            </a:r>
            <a:endParaRPr sz="600"/>
          </a:p>
          <a:p>
            <a:pPr marL="0" lvl="0" indent="0" rtl="0">
              <a:spcBef>
                <a:spcPts val="0"/>
              </a:spcBef>
              <a:spcAft>
                <a:spcPts val="0"/>
              </a:spcAft>
              <a:buNone/>
            </a:pPr>
            <a:r>
              <a:rPr lang="en" sz="600"/>
              <a:t>Protection of Audit Information</a:t>
            </a:r>
            <a:endParaRPr sz="600"/>
          </a:p>
          <a:p>
            <a:pPr marL="0" lvl="0" indent="0" rtl="0">
              <a:spcBef>
                <a:spcPts val="0"/>
              </a:spcBef>
              <a:spcAft>
                <a:spcPts val="0"/>
              </a:spcAft>
              <a:buNone/>
            </a:pPr>
            <a:endParaRPr sz="600"/>
          </a:p>
          <a:p>
            <a:pPr marL="0" lvl="0" indent="0" rtl="0">
              <a:spcBef>
                <a:spcPts val="0"/>
              </a:spcBef>
              <a:spcAft>
                <a:spcPts val="0"/>
              </a:spcAft>
              <a:buNone/>
            </a:pPr>
            <a:endParaRPr sz="600"/>
          </a:p>
          <a:p>
            <a:pPr marL="0" lvl="0" indent="0" rtl="0">
              <a:spcBef>
                <a:spcPts val="0"/>
              </a:spcBef>
              <a:spcAft>
                <a:spcPts val="0"/>
              </a:spcAft>
              <a:buClr>
                <a:schemeClr val="dk1"/>
              </a:buClr>
              <a:buSzPts val="1100"/>
              <a:buFont typeface="Arial"/>
              <a:buNone/>
            </a:pPr>
            <a:endParaRPr sz="800"/>
          </a:p>
          <a:p>
            <a:pPr marL="0" lvl="0" indent="0" rtl="0">
              <a:spcBef>
                <a:spcPts val="0"/>
              </a:spcBef>
              <a:spcAft>
                <a:spcPts val="0"/>
              </a:spcAft>
              <a:buClr>
                <a:schemeClr val="dk1"/>
              </a:buClr>
              <a:buSzPts val="1100"/>
              <a:buFont typeface="Arial"/>
              <a:buNone/>
            </a:pPr>
            <a:endParaRPr sz="800"/>
          </a:p>
          <a:p>
            <a:pPr marL="0" lvl="0" indent="0">
              <a:spcBef>
                <a:spcPts val="560"/>
              </a:spcBef>
              <a:spcAft>
                <a:spcPts val="0"/>
              </a:spcAft>
              <a:buNone/>
            </a:pPr>
            <a:endParaRPr/>
          </a:p>
        </p:txBody>
      </p:sp>
      <p:sp>
        <p:nvSpPr>
          <p:cNvPr id="316" name="Google Shape;316;p51"/>
          <p:cNvSpPr txBox="1">
            <a:spLocks noGrp="1"/>
          </p:cNvSpPr>
          <p:nvPr>
            <p:ph type="body" idx="1"/>
          </p:nvPr>
        </p:nvSpPr>
        <p:spPr>
          <a:xfrm>
            <a:off x="1665275" y="2875"/>
            <a:ext cx="1504800" cy="4566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600"/>
              <a:t>AU-11</a:t>
            </a:r>
            <a:endParaRPr sz="600"/>
          </a:p>
          <a:p>
            <a:pPr marL="0" lvl="0" indent="0" rtl="0">
              <a:spcBef>
                <a:spcPts val="0"/>
              </a:spcBef>
              <a:spcAft>
                <a:spcPts val="0"/>
              </a:spcAft>
              <a:buNone/>
            </a:pPr>
            <a:r>
              <a:rPr lang="en" sz="600"/>
              <a:t>Audit Record Retention</a:t>
            </a:r>
            <a:endParaRPr sz="600"/>
          </a:p>
          <a:p>
            <a:pPr marL="0" lvl="0" indent="0" rtl="0">
              <a:spcBef>
                <a:spcPts val="0"/>
              </a:spcBef>
              <a:spcAft>
                <a:spcPts val="0"/>
              </a:spcAft>
              <a:buNone/>
            </a:pPr>
            <a:r>
              <a:rPr lang="en" sz="600"/>
              <a:t>AU-12</a:t>
            </a:r>
            <a:endParaRPr sz="600"/>
          </a:p>
          <a:p>
            <a:pPr marL="0" lvl="0" indent="0" rtl="0">
              <a:spcBef>
                <a:spcPts val="0"/>
              </a:spcBef>
              <a:spcAft>
                <a:spcPts val="0"/>
              </a:spcAft>
              <a:buNone/>
            </a:pPr>
            <a:r>
              <a:rPr lang="en" sz="600"/>
              <a:t>Audit Generation</a:t>
            </a:r>
            <a:endParaRPr sz="600"/>
          </a:p>
          <a:p>
            <a:pPr marL="0" lvl="0" indent="0" rtl="0">
              <a:spcBef>
                <a:spcPts val="0"/>
              </a:spcBef>
              <a:spcAft>
                <a:spcPts val="0"/>
              </a:spcAft>
              <a:buNone/>
            </a:pPr>
            <a:endParaRPr sz="600"/>
          </a:p>
          <a:p>
            <a:pPr marL="0" lvl="0" indent="0" rtl="0">
              <a:spcBef>
                <a:spcPts val="0"/>
              </a:spcBef>
              <a:spcAft>
                <a:spcPts val="0"/>
              </a:spcAft>
              <a:buNone/>
            </a:pPr>
            <a:r>
              <a:rPr lang="en" sz="600" b="1"/>
              <a:t>CA - Security Assessment</a:t>
            </a:r>
            <a:endParaRPr sz="600" b="1"/>
          </a:p>
          <a:p>
            <a:pPr marL="0" lvl="0" indent="0" rtl="0">
              <a:spcBef>
                <a:spcPts val="0"/>
              </a:spcBef>
              <a:spcAft>
                <a:spcPts val="0"/>
              </a:spcAft>
              <a:buNone/>
            </a:pPr>
            <a:r>
              <a:rPr lang="en" sz="600"/>
              <a:t>Policies and Procedures</a:t>
            </a:r>
            <a:endParaRPr sz="600"/>
          </a:p>
          <a:p>
            <a:pPr marL="0" lvl="0" indent="0" rtl="0">
              <a:spcBef>
                <a:spcPts val="0"/>
              </a:spcBef>
              <a:spcAft>
                <a:spcPts val="0"/>
              </a:spcAft>
              <a:buNone/>
            </a:pPr>
            <a:r>
              <a:rPr lang="en" sz="600"/>
              <a:t>CA-2</a:t>
            </a:r>
            <a:endParaRPr sz="600"/>
          </a:p>
          <a:p>
            <a:pPr marL="0" lvl="0" indent="0" rtl="0">
              <a:spcBef>
                <a:spcPts val="0"/>
              </a:spcBef>
              <a:spcAft>
                <a:spcPts val="0"/>
              </a:spcAft>
              <a:buNone/>
            </a:pPr>
            <a:r>
              <a:rPr lang="en" sz="600"/>
              <a:t>Security Assessments</a:t>
            </a:r>
            <a:endParaRPr sz="600"/>
          </a:p>
          <a:p>
            <a:pPr marL="0" lvl="0" indent="0" rtl="0">
              <a:spcBef>
                <a:spcPts val="0"/>
              </a:spcBef>
              <a:spcAft>
                <a:spcPts val="0"/>
              </a:spcAft>
              <a:buNone/>
            </a:pPr>
            <a:r>
              <a:rPr lang="en" sz="600"/>
              <a:t>CA-3</a:t>
            </a:r>
            <a:endParaRPr sz="600"/>
          </a:p>
          <a:p>
            <a:pPr marL="0" lvl="0" indent="0" rtl="0">
              <a:spcBef>
                <a:spcPts val="0"/>
              </a:spcBef>
              <a:spcAft>
                <a:spcPts val="0"/>
              </a:spcAft>
              <a:buNone/>
            </a:pPr>
            <a:r>
              <a:rPr lang="en" sz="600"/>
              <a:t>System Interconnections</a:t>
            </a:r>
            <a:endParaRPr sz="600"/>
          </a:p>
          <a:p>
            <a:pPr marL="0" lvl="0" indent="0" rtl="0">
              <a:spcBef>
                <a:spcPts val="0"/>
              </a:spcBef>
              <a:spcAft>
                <a:spcPts val="0"/>
              </a:spcAft>
              <a:buNone/>
            </a:pPr>
            <a:r>
              <a:rPr lang="en" sz="600"/>
              <a:t>CA-5 </a:t>
            </a:r>
            <a:endParaRPr sz="600"/>
          </a:p>
          <a:p>
            <a:pPr marL="0" lvl="0" indent="0" rtl="0">
              <a:spcBef>
                <a:spcPts val="0"/>
              </a:spcBef>
              <a:spcAft>
                <a:spcPts val="0"/>
              </a:spcAft>
              <a:buNone/>
            </a:pPr>
            <a:r>
              <a:rPr lang="en" sz="600"/>
              <a:t>Plan of Action and Milestones</a:t>
            </a:r>
            <a:endParaRPr sz="600"/>
          </a:p>
          <a:p>
            <a:pPr marL="0" lvl="0" indent="0" rtl="0">
              <a:spcBef>
                <a:spcPts val="0"/>
              </a:spcBef>
              <a:spcAft>
                <a:spcPts val="0"/>
              </a:spcAft>
              <a:buNone/>
            </a:pPr>
            <a:r>
              <a:rPr lang="en" sz="600"/>
              <a:t>CA-6</a:t>
            </a:r>
            <a:endParaRPr sz="600"/>
          </a:p>
          <a:p>
            <a:pPr marL="0" lvl="0" indent="0" rtl="0">
              <a:spcBef>
                <a:spcPts val="0"/>
              </a:spcBef>
              <a:spcAft>
                <a:spcPts val="0"/>
              </a:spcAft>
              <a:buNone/>
            </a:pPr>
            <a:r>
              <a:rPr lang="en" sz="600"/>
              <a:t>Security Authorization</a:t>
            </a:r>
            <a:endParaRPr sz="600"/>
          </a:p>
          <a:p>
            <a:pPr marL="0" lvl="0" indent="0" rtl="0">
              <a:spcBef>
                <a:spcPts val="0"/>
              </a:spcBef>
              <a:spcAft>
                <a:spcPts val="0"/>
              </a:spcAft>
              <a:buNone/>
            </a:pPr>
            <a:r>
              <a:rPr lang="en" sz="600"/>
              <a:t>CA-7</a:t>
            </a:r>
            <a:endParaRPr sz="600"/>
          </a:p>
          <a:p>
            <a:pPr marL="0" lvl="0" indent="0" rtl="0">
              <a:spcBef>
                <a:spcPts val="0"/>
              </a:spcBef>
              <a:spcAft>
                <a:spcPts val="0"/>
              </a:spcAft>
              <a:buNone/>
            </a:pPr>
            <a:r>
              <a:rPr lang="en" sz="600"/>
              <a:t>Continuous Monitoring</a:t>
            </a:r>
            <a:endParaRPr sz="600"/>
          </a:p>
          <a:p>
            <a:pPr marL="0" lvl="0" indent="0" rtl="0">
              <a:spcBef>
                <a:spcPts val="0"/>
              </a:spcBef>
              <a:spcAft>
                <a:spcPts val="0"/>
              </a:spcAft>
              <a:buNone/>
            </a:pPr>
            <a:r>
              <a:rPr lang="en" sz="600"/>
              <a:t>CA-9</a:t>
            </a:r>
            <a:endParaRPr sz="600"/>
          </a:p>
          <a:p>
            <a:pPr marL="0" lvl="0" indent="0" rtl="0">
              <a:spcBef>
                <a:spcPts val="0"/>
              </a:spcBef>
              <a:spcAft>
                <a:spcPts val="0"/>
              </a:spcAft>
              <a:buNone/>
            </a:pPr>
            <a:r>
              <a:rPr lang="en" sz="600"/>
              <a:t>Internal System Connections</a:t>
            </a:r>
            <a:endParaRPr sz="600"/>
          </a:p>
          <a:p>
            <a:pPr marL="0" lvl="0" indent="0" rtl="0">
              <a:spcBef>
                <a:spcPts val="0"/>
              </a:spcBef>
              <a:spcAft>
                <a:spcPts val="0"/>
              </a:spcAft>
              <a:buNone/>
            </a:pPr>
            <a:endParaRPr sz="600"/>
          </a:p>
          <a:p>
            <a:pPr marL="0" lvl="0" indent="0" rtl="0">
              <a:spcBef>
                <a:spcPts val="0"/>
              </a:spcBef>
              <a:spcAft>
                <a:spcPts val="0"/>
              </a:spcAft>
              <a:buNone/>
            </a:pPr>
            <a:r>
              <a:rPr lang="en" sz="600" b="1"/>
              <a:t>CM - Configuration Management</a:t>
            </a:r>
            <a:endParaRPr sz="600" b="1"/>
          </a:p>
          <a:p>
            <a:pPr marL="0" lvl="0" indent="0" rtl="0">
              <a:spcBef>
                <a:spcPts val="0"/>
              </a:spcBef>
              <a:spcAft>
                <a:spcPts val="0"/>
              </a:spcAft>
              <a:buNone/>
            </a:pPr>
            <a:r>
              <a:rPr lang="en" sz="600"/>
              <a:t>Policies and Procedures</a:t>
            </a:r>
            <a:endParaRPr sz="600"/>
          </a:p>
          <a:p>
            <a:pPr marL="0" lvl="0" indent="0" rtl="0">
              <a:spcBef>
                <a:spcPts val="0"/>
              </a:spcBef>
              <a:spcAft>
                <a:spcPts val="0"/>
              </a:spcAft>
              <a:buNone/>
            </a:pPr>
            <a:r>
              <a:rPr lang="en" sz="600"/>
              <a:t>CM-2</a:t>
            </a:r>
            <a:endParaRPr sz="600"/>
          </a:p>
          <a:p>
            <a:pPr marL="0" lvl="0" indent="0" rtl="0">
              <a:spcBef>
                <a:spcPts val="0"/>
              </a:spcBef>
              <a:spcAft>
                <a:spcPts val="0"/>
              </a:spcAft>
              <a:buNone/>
            </a:pPr>
            <a:r>
              <a:rPr lang="en" sz="600"/>
              <a:t>Baseline Configuration</a:t>
            </a:r>
            <a:endParaRPr sz="600"/>
          </a:p>
          <a:p>
            <a:pPr marL="0" lvl="0" indent="0" rtl="0">
              <a:spcBef>
                <a:spcPts val="0"/>
              </a:spcBef>
              <a:spcAft>
                <a:spcPts val="0"/>
              </a:spcAft>
              <a:buNone/>
            </a:pPr>
            <a:r>
              <a:rPr lang="en" sz="600"/>
              <a:t>CM-3</a:t>
            </a:r>
            <a:endParaRPr sz="600"/>
          </a:p>
          <a:p>
            <a:pPr marL="0" lvl="0" indent="0" rtl="0">
              <a:spcBef>
                <a:spcPts val="0"/>
              </a:spcBef>
              <a:spcAft>
                <a:spcPts val="0"/>
              </a:spcAft>
              <a:buNone/>
            </a:pPr>
            <a:r>
              <a:rPr lang="en" sz="600"/>
              <a:t>Configuration Change Control</a:t>
            </a:r>
            <a:endParaRPr sz="600"/>
          </a:p>
          <a:p>
            <a:pPr marL="0" lvl="0" indent="0" rtl="0">
              <a:spcBef>
                <a:spcPts val="0"/>
              </a:spcBef>
              <a:spcAft>
                <a:spcPts val="0"/>
              </a:spcAft>
              <a:buNone/>
            </a:pPr>
            <a:r>
              <a:rPr lang="en" sz="600"/>
              <a:t>CM-4</a:t>
            </a:r>
            <a:endParaRPr sz="600"/>
          </a:p>
          <a:p>
            <a:pPr marL="0" lvl="0" indent="0" rtl="0">
              <a:spcBef>
                <a:spcPts val="0"/>
              </a:spcBef>
              <a:spcAft>
                <a:spcPts val="0"/>
              </a:spcAft>
              <a:buNone/>
            </a:pPr>
            <a:r>
              <a:rPr lang="en" sz="600"/>
              <a:t>Security Impact Analysis</a:t>
            </a:r>
            <a:endParaRPr sz="600"/>
          </a:p>
          <a:p>
            <a:pPr marL="0" lvl="0" indent="0" rtl="0">
              <a:spcBef>
                <a:spcPts val="0"/>
              </a:spcBef>
              <a:spcAft>
                <a:spcPts val="0"/>
              </a:spcAft>
              <a:buNone/>
            </a:pPr>
            <a:r>
              <a:rPr lang="en" sz="600"/>
              <a:t>CM-6</a:t>
            </a:r>
            <a:endParaRPr sz="600"/>
          </a:p>
          <a:p>
            <a:pPr marL="0" lvl="0" indent="0" rtl="0">
              <a:spcBef>
                <a:spcPts val="0"/>
              </a:spcBef>
              <a:spcAft>
                <a:spcPts val="0"/>
              </a:spcAft>
              <a:buNone/>
            </a:pPr>
            <a:r>
              <a:rPr lang="en" sz="600"/>
              <a:t>Configuration Settings</a:t>
            </a:r>
            <a:endParaRPr sz="600"/>
          </a:p>
          <a:p>
            <a:pPr marL="0" lvl="0" indent="0" rtl="0">
              <a:spcBef>
                <a:spcPts val="0"/>
              </a:spcBef>
              <a:spcAft>
                <a:spcPts val="0"/>
              </a:spcAft>
              <a:buNone/>
            </a:pPr>
            <a:r>
              <a:rPr lang="en" sz="600"/>
              <a:t>CM-7</a:t>
            </a:r>
            <a:endParaRPr sz="600"/>
          </a:p>
          <a:p>
            <a:pPr marL="0" lvl="0" indent="0" rtl="0">
              <a:spcBef>
                <a:spcPts val="0"/>
              </a:spcBef>
              <a:spcAft>
                <a:spcPts val="0"/>
              </a:spcAft>
              <a:buNone/>
            </a:pPr>
            <a:r>
              <a:rPr lang="en" sz="600"/>
              <a:t>Least Functionality</a:t>
            </a:r>
            <a:endParaRPr sz="600"/>
          </a:p>
          <a:p>
            <a:pPr marL="0" lvl="0" indent="0" rtl="0">
              <a:spcBef>
                <a:spcPts val="0"/>
              </a:spcBef>
              <a:spcAft>
                <a:spcPts val="0"/>
              </a:spcAft>
              <a:buNone/>
            </a:pPr>
            <a:r>
              <a:rPr lang="en" sz="600"/>
              <a:t>CM-8</a:t>
            </a:r>
            <a:endParaRPr sz="600"/>
          </a:p>
          <a:p>
            <a:pPr marL="0" lvl="0" indent="0" rtl="0">
              <a:spcBef>
                <a:spcPts val="0"/>
              </a:spcBef>
              <a:spcAft>
                <a:spcPts val="0"/>
              </a:spcAft>
              <a:buNone/>
            </a:pPr>
            <a:r>
              <a:rPr lang="en" sz="600"/>
              <a:t>Component Inventory</a:t>
            </a:r>
            <a:endParaRPr sz="600"/>
          </a:p>
          <a:p>
            <a:pPr marL="0" lvl="0" indent="0" rtl="0">
              <a:spcBef>
                <a:spcPts val="0"/>
              </a:spcBef>
              <a:spcAft>
                <a:spcPts val="0"/>
              </a:spcAft>
              <a:buNone/>
            </a:pPr>
            <a:r>
              <a:rPr lang="en" sz="600"/>
              <a:t>CM-10</a:t>
            </a:r>
            <a:endParaRPr sz="600"/>
          </a:p>
          <a:p>
            <a:pPr marL="0" lvl="0" indent="0" rtl="0">
              <a:spcBef>
                <a:spcPts val="0"/>
              </a:spcBef>
              <a:spcAft>
                <a:spcPts val="0"/>
              </a:spcAft>
              <a:buNone/>
            </a:pPr>
            <a:r>
              <a:rPr lang="en" sz="600"/>
              <a:t>Software Restrictions</a:t>
            </a:r>
            <a:endParaRPr sz="600"/>
          </a:p>
          <a:p>
            <a:pPr marL="0" lvl="0" indent="0" rtl="0">
              <a:spcBef>
                <a:spcPts val="0"/>
              </a:spcBef>
              <a:spcAft>
                <a:spcPts val="0"/>
              </a:spcAft>
              <a:buNone/>
            </a:pPr>
            <a:r>
              <a:rPr lang="en" sz="600"/>
              <a:t>CM-11</a:t>
            </a:r>
            <a:endParaRPr sz="600"/>
          </a:p>
          <a:p>
            <a:pPr marL="0" lvl="0" indent="0" rtl="0">
              <a:spcBef>
                <a:spcPts val="0"/>
              </a:spcBef>
              <a:spcAft>
                <a:spcPts val="0"/>
              </a:spcAft>
              <a:buNone/>
            </a:pPr>
            <a:r>
              <a:rPr lang="en" sz="600"/>
              <a:t>User Installed Software</a:t>
            </a:r>
            <a:endParaRPr sz="600"/>
          </a:p>
          <a:p>
            <a:pPr marL="0" lvl="0" indent="0" rtl="0">
              <a:spcBef>
                <a:spcPts val="0"/>
              </a:spcBef>
              <a:spcAft>
                <a:spcPts val="0"/>
              </a:spcAft>
              <a:buNone/>
            </a:pPr>
            <a:endParaRPr sz="600"/>
          </a:p>
          <a:p>
            <a:pPr marL="0" lvl="0" indent="0" rtl="0">
              <a:spcBef>
                <a:spcPts val="0"/>
              </a:spcBef>
              <a:spcAft>
                <a:spcPts val="0"/>
              </a:spcAft>
              <a:buNone/>
            </a:pPr>
            <a:r>
              <a:rPr lang="en" sz="600" b="1"/>
              <a:t>CP - Contingency Planning</a:t>
            </a:r>
            <a:endParaRPr sz="600" b="1"/>
          </a:p>
          <a:p>
            <a:pPr marL="0" lvl="0" indent="0" rtl="0">
              <a:spcBef>
                <a:spcPts val="0"/>
              </a:spcBef>
              <a:spcAft>
                <a:spcPts val="0"/>
              </a:spcAft>
              <a:buNone/>
            </a:pPr>
            <a:r>
              <a:rPr lang="en" sz="600"/>
              <a:t>Policies and Procedures</a:t>
            </a:r>
            <a:endParaRPr sz="600"/>
          </a:p>
          <a:p>
            <a:pPr marL="0" lvl="0" indent="0" rtl="0">
              <a:spcBef>
                <a:spcPts val="0"/>
              </a:spcBef>
              <a:spcAft>
                <a:spcPts val="0"/>
              </a:spcAft>
              <a:buNone/>
            </a:pPr>
            <a:r>
              <a:rPr lang="en" sz="600"/>
              <a:t>CP-2</a:t>
            </a:r>
            <a:endParaRPr sz="600"/>
          </a:p>
          <a:p>
            <a:pPr marL="0" lvl="0" indent="0" rtl="0">
              <a:spcBef>
                <a:spcPts val="0"/>
              </a:spcBef>
              <a:spcAft>
                <a:spcPts val="0"/>
              </a:spcAft>
              <a:buNone/>
            </a:pPr>
            <a:r>
              <a:rPr lang="en" sz="600"/>
              <a:t>Contingency Plan</a:t>
            </a:r>
            <a:endParaRPr sz="600"/>
          </a:p>
          <a:p>
            <a:pPr marL="0" lvl="0" indent="0" rtl="0">
              <a:spcBef>
                <a:spcPts val="0"/>
              </a:spcBef>
              <a:spcAft>
                <a:spcPts val="0"/>
              </a:spcAft>
              <a:buNone/>
            </a:pPr>
            <a:r>
              <a:rPr lang="en" sz="600"/>
              <a:t>CP-3</a:t>
            </a:r>
            <a:endParaRPr sz="600"/>
          </a:p>
          <a:p>
            <a:pPr marL="0" lvl="0" indent="0" rtl="0">
              <a:spcBef>
                <a:spcPts val="0"/>
              </a:spcBef>
              <a:spcAft>
                <a:spcPts val="0"/>
              </a:spcAft>
              <a:buNone/>
            </a:pPr>
            <a:r>
              <a:rPr lang="en" sz="600"/>
              <a:t>Contingency Plan Training</a:t>
            </a:r>
            <a:endParaRPr sz="600"/>
          </a:p>
          <a:p>
            <a:pPr marL="0" lvl="0" indent="0" rtl="0">
              <a:spcBef>
                <a:spcPts val="560"/>
              </a:spcBef>
              <a:spcAft>
                <a:spcPts val="0"/>
              </a:spcAft>
              <a:buNone/>
            </a:pPr>
            <a:endParaRPr/>
          </a:p>
        </p:txBody>
      </p:sp>
      <p:sp>
        <p:nvSpPr>
          <p:cNvPr id="317" name="Google Shape;317;p51"/>
          <p:cNvSpPr txBox="1">
            <a:spLocks noGrp="1"/>
          </p:cNvSpPr>
          <p:nvPr>
            <p:ph type="body" idx="1"/>
          </p:nvPr>
        </p:nvSpPr>
        <p:spPr>
          <a:xfrm>
            <a:off x="3170075" y="2875"/>
            <a:ext cx="1710900" cy="4808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600"/>
              <a:t>CP-4</a:t>
            </a:r>
            <a:endParaRPr sz="600"/>
          </a:p>
          <a:p>
            <a:pPr marL="0" lvl="0" indent="0" rtl="0">
              <a:spcBef>
                <a:spcPts val="0"/>
              </a:spcBef>
              <a:spcAft>
                <a:spcPts val="0"/>
              </a:spcAft>
              <a:buNone/>
            </a:pPr>
            <a:r>
              <a:rPr lang="en" sz="600"/>
              <a:t>Contingency Plan Testing</a:t>
            </a:r>
            <a:endParaRPr sz="600"/>
          </a:p>
          <a:p>
            <a:pPr marL="0" lvl="0" indent="0" rtl="0">
              <a:spcBef>
                <a:spcPts val="0"/>
              </a:spcBef>
              <a:spcAft>
                <a:spcPts val="0"/>
              </a:spcAft>
              <a:buNone/>
            </a:pPr>
            <a:r>
              <a:rPr lang="en" sz="600"/>
              <a:t>CP-9</a:t>
            </a:r>
            <a:endParaRPr sz="600"/>
          </a:p>
          <a:p>
            <a:pPr marL="0" lvl="0" indent="0" rtl="0">
              <a:spcBef>
                <a:spcPts val="0"/>
              </a:spcBef>
              <a:spcAft>
                <a:spcPts val="0"/>
              </a:spcAft>
              <a:buNone/>
            </a:pPr>
            <a:r>
              <a:rPr lang="en" sz="600"/>
              <a:t>System Backup</a:t>
            </a:r>
            <a:endParaRPr sz="600"/>
          </a:p>
          <a:p>
            <a:pPr marL="0" lvl="0" indent="0" rtl="0">
              <a:spcBef>
                <a:spcPts val="0"/>
              </a:spcBef>
              <a:spcAft>
                <a:spcPts val="0"/>
              </a:spcAft>
              <a:buNone/>
            </a:pPr>
            <a:r>
              <a:rPr lang="en" sz="600"/>
              <a:t>CP-10</a:t>
            </a:r>
            <a:endParaRPr sz="600"/>
          </a:p>
          <a:p>
            <a:pPr marL="0" lvl="0" indent="0" rtl="0">
              <a:spcBef>
                <a:spcPts val="0"/>
              </a:spcBef>
              <a:spcAft>
                <a:spcPts val="0"/>
              </a:spcAft>
              <a:buNone/>
            </a:pPr>
            <a:r>
              <a:rPr lang="en" sz="600"/>
              <a:t>System Reconstitution</a:t>
            </a:r>
            <a:endParaRPr sz="600"/>
          </a:p>
          <a:p>
            <a:pPr marL="0" lvl="0" indent="0" rtl="0">
              <a:spcBef>
                <a:spcPts val="0"/>
              </a:spcBef>
              <a:spcAft>
                <a:spcPts val="0"/>
              </a:spcAft>
              <a:buNone/>
            </a:pPr>
            <a:endParaRPr sz="600"/>
          </a:p>
          <a:p>
            <a:pPr marL="0" lvl="0" indent="0" rtl="0">
              <a:spcBef>
                <a:spcPts val="0"/>
              </a:spcBef>
              <a:spcAft>
                <a:spcPts val="0"/>
              </a:spcAft>
              <a:buNone/>
            </a:pPr>
            <a:r>
              <a:rPr lang="en" sz="600" b="1"/>
              <a:t>IA - Identification and Authentication</a:t>
            </a:r>
            <a:endParaRPr sz="600" b="1"/>
          </a:p>
          <a:p>
            <a:pPr marL="0" lvl="0" indent="0" rtl="0">
              <a:spcBef>
                <a:spcPts val="0"/>
              </a:spcBef>
              <a:spcAft>
                <a:spcPts val="0"/>
              </a:spcAft>
              <a:buNone/>
            </a:pPr>
            <a:r>
              <a:rPr lang="en" sz="600"/>
              <a:t>Policies and Procedures</a:t>
            </a:r>
            <a:endParaRPr sz="600"/>
          </a:p>
          <a:p>
            <a:pPr marL="0" lvl="0" indent="0" rtl="0">
              <a:spcBef>
                <a:spcPts val="0"/>
              </a:spcBef>
              <a:spcAft>
                <a:spcPts val="0"/>
              </a:spcAft>
              <a:buNone/>
            </a:pPr>
            <a:r>
              <a:rPr lang="en" sz="600"/>
              <a:t>IA-2, (1), (12)</a:t>
            </a:r>
            <a:endParaRPr sz="600"/>
          </a:p>
          <a:p>
            <a:pPr marL="0" lvl="0" indent="0" rtl="0">
              <a:spcBef>
                <a:spcPts val="0"/>
              </a:spcBef>
              <a:spcAft>
                <a:spcPts val="0"/>
              </a:spcAft>
              <a:buNone/>
            </a:pPr>
            <a:r>
              <a:rPr lang="en" sz="600"/>
              <a:t>Identification and Authentication</a:t>
            </a:r>
            <a:endParaRPr sz="600"/>
          </a:p>
          <a:p>
            <a:pPr marL="0" lvl="0" indent="0" rtl="0">
              <a:spcBef>
                <a:spcPts val="0"/>
              </a:spcBef>
              <a:spcAft>
                <a:spcPts val="0"/>
              </a:spcAft>
              <a:buNone/>
            </a:pPr>
            <a:r>
              <a:rPr lang="en" sz="600"/>
              <a:t>IA-4</a:t>
            </a:r>
            <a:endParaRPr sz="600"/>
          </a:p>
          <a:p>
            <a:pPr marL="0" lvl="0" indent="0" rtl="0">
              <a:spcBef>
                <a:spcPts val="0"/>
              </a:spcBef>
              <a:spcAft>
                <a:spcPts val="0"/>
              </a:spcAft>
              <a:buNone/>
            </a:pPr>
            <a:r>
              <a:rPr lang="en" sz="600"/>
              <a:t>Identifier Management</a:t>
            </a:r>
            <a:endParaRPr sz="600"/>
          </a:p>
          <a:p>
            <a:pPr marL="0" lvl="0" indent="0" rtl="0">
              <a:spcBef>
                <a:spcPts val="0"/>
              </a:spcBef>
              <a:spcAft>
                <a:spcPts val="0"/>
              </a:spcAft>
              <a:buNone/>
            </a:pPr>
            <a:r>
              <a:rPr lang="en" sz="600"/>
              <a:t>IA-5, (1), (11)</a:t>
            </a:r>
            <a:endParaRPr sz="600"/>
          </a:p>
          <a:p>
            <a:pPr marL="0" lvl="0" indent="0" rtl="0">
              <a:spcBef>
                <a:spcPts val="0"/>
              </a:spcBef>
              <a:spcAft>
                <a:spcPts val="0"/>
              </a:spcAft>
              <a:buNone/>
            </a:pPr>
            <a:r>
              <a:rPr lang="en" sz="600"/>
              <a:t>Authenticator Management</a:t>
            </a:r>
            <a:endParaRPr sz="600"/>
          </a:p>
          <a:p>
            <a:pPr marL="0" lvl="0" indent="0" rtl="0">
              <a:spcBef>
                <a:spcPts val="0"/>
              </a:spcBef>
              <a:spcAft>
                <a:spcPts val="0"/>
              </a:spcAft>
              <a:buNone/>
            </a:pPr>
            <a:r>
              <a:rPr lang="en" sz="600"/>
              <a:t>IA-6</a:t>
            </a:r>
            <a:endParaRPr sz="600"/>
          </a:p>
          <a:p>
            <a:pPr marL="0" lvl="0" indent="0" rtl="0">
              <a:spcBef>
                <a:spcPts val="0"/>
              </a:spcBef>
              <a:spcAft>
                <a:spcPts val="0"/>
              </a:spcAft>
              <a:buNone/>
            </a:pPr>
            <a:r>
              <a:rPr lang="en" sz="600"/>
              <a:t>Authenticator Feedback</a:t>
            </a:r>
            <a:endParaRPr sz="600"/>
          </a:p>
          <a:p>
            <a:pPr marL="0" lvl="0" indent="0" rtl="0">
              <a:spcBef>
                <a:spcPts val="0"/>
              </a:spcBef>
              <a:spcAft>
                <a:spcPts val="0"/>
              </a:spcAft>
              <a:buNone/>
            </a:pPr>
            <a:r>
              <a:rPr lang="en" sz="600"/>
              <a:t>IA-7</a:t>
            </a:r>
            <a:endParaRPr sz="600"/>
          </a:p>
          <a:p>
            <a:pPr marL="0" lvl="0" indent="0" rtl="0">
              <a:spcBef>
                <a:spcPts val="0"/>
              </a:spcBef>
              <a:spcAft>
                <a:spcPts val="0"/>
              </a:spcAft>
              <a:buNone/>
            </a:pPr>
            <a:r>
              <a:rPr lang="en" sz="600"/>
              <a:t>Cryptographic Module AuthN</a:t>
            </a:r>
            <a:endParaRPr sz="600"/>
          </a:p>
          <a:p>
            <a:pPr marL="0" lvl="0" indent="0" rtl="0">
              <a:spcBef>
                <a:spcPts val="0"/>
              </a:spcBef>
              <a:spcAft>
                <a:spcPts val="0"/>
              </a:spcAft>
              <a:buClr>
                <a:schemeClr val="dk1"/>
              </a:buClr>
              <a:buSzPts val="1100"/>
              <a:buFont typeface="Arial"/>
              <a:buNone/>
            </a:pPr>
            <a:r>
              <a:rPr lang="en" sz="600"/>
              <a:t>IA-8 (1), (2), (3), (4)</a:t>
            </a:r>
            <a:endParaRPr sz="600"/>
          </a:p>
          <a:p>
            <a:pPr marL="0" lvl="0" indent="0" rtl="0">
              <a:spcBef>
                <a:spcPts val="0"/>
              </a:spcBef>
              <a:spcAft>
                <a:spcPts val="0"/>
              </a:spcAft>
              <a:buClr>
                <a:schemeClr val="dk1"/>
              </a:buClr>
              <a:buSzPts val="1100"/>
              <a:buFont typeface="Arial"/>
              <a:buNone/>
            </a:pPr>
            <a:r>
              <a:rPr lang="en" sz="600"/>
              <a:t>Identification and Authentication for Non-Organizational Users</a:t>
            </a:r>
            <a:endParaRPr sz="600"/>
          </a:p>
          <a:p>
            <a:pPr marL="0" lvl="0" indent="0" rtl="0">
              <a:spcBef>
                <a:spcPts val="0"/>
              </a:spcBef>
              <a:spcAft>
                <a:spcPts val="0"/>
              </a:spcAft>
              <a:buClr>
                <a:schemeClr val="dk1"/>
              </a:buClr>
              <a:buSzPts val="1100"/>
              <a:buFont typeface="Arial"/>
              <a:buNone/>
            </a:pPr>
            <a:endParaRPr sz="600"/>
          </a:p>
          <a:p>
            <a:pPr marL="0" lvl="0" indent="0" rtl="0">
              <a:spcBef>
                <a:spcPts val="0"/>
              </a:spcBef>
              <a:spcAft>
                <a:spcPts val="0"/>
              </a:spcAft>
              <a:buClr>
                <a:schemeClr val="dk1"/>
              </a:buClr>
              <a:buSzPts val="1100"/>
              <a:buFont typeface="Arial"/>
              <a:buNone/>
            </a:pPr>
            <a:r>
              <a:rPr lang="en" sz="600" b="1"/>
              <a:t>IR - Incident Response</a:t>
            </a:r>
            <a:endParaRPr sz="600" b="1"/>
          </a:p>
          <a:p>
            <a:pPr marL="0" lvl="0" indent="0" rtl="0">
              <a:spcBef>
                <a:spcPts val="0"/>
              </a:spcBef>
              <a:spcAft>
                <a:spcPts val="0"/>
              </a:spcAft>
              <a:buClr>
                <a:schemeClr val="dk1"/>
              </a:buClr>
              <a:buSzPts val="1100"/>
              <a:buFont typeface="Arial"/>
              <a:buNone/>
            </a:pPr>
            <a:r>
              <a:rPr lang="en" sz="600"/>
              <a:t>Policies and Procedures</a:t>
            </a:r>
            <a:endParaRPr sz="600"/>
          </a:p>
          <a:p>
            <a:pPr marL="0" lvl="0" indent="0" rtl="0">
              <a:spcBef>
                <a:spcPts val="0"/>
              </a:spcBef>
              <a:spcAft>
                <a:spcPts val="0"/>
              </a:spcAft>
              <a:buClr>
                <a:schemeClr val="dk1"/>
              </a:buClr>
              <a:buSzPts val="1100"/>
              <a:buFont typeface="Arial"/>
              <a:buNone/>
            </a:pPr>
            <a:r>
              <a:rPr lang="en" sz="600"/>
              <a:t>IR-2</a:t>
            </a:r>
            <a:endParaRPr sz="600"/>
          </a:p>
          <a:p>
            <a:pPr marL="0" lvl="0" indent="0" rtl="0">
              <a:spcBef>
                <a:spcPts val="0"/>
              </a:spcBef>
              <a:spcAft>
                <a:spcPts val="0"/>
              </a:spcAft>
              <a:buClr>
                <a:schemeClr val="dk1"/>
              </a:buClr>
              <a:buSzPts val="1100"/>
              <a:buFont typeface="Arial"/>
              <a:buNone/>
            </a:pPr>
            <a:r>
              <a:rPr lang="en" sz="600"/>
              <a:t>IR Training</a:t>
            </a:r>
            <a:endParaRPr sz="600"/>
          </a:p>
          <a:p>
            <a:pPr marL="0" lvl="0" indent="0" rtl="0">
              <a:spcBef>
                <a:spcPts val="0"/>
              </a:spcBef>
              <a:spcAft>
                <a:spcPts val="0"/>
              </a:spcAft>
              <a:buClr>
                <a:schemeClr val="dk1"/>
              </a:buClr>
              <a:buSzPts val="1100"/>
              <a:buFont typeface="Arial"/>
              <a:buNone/>
            </a:pPr>
            <a:r>
              <a:rPr lang="en" sz="600"/>
              <a:t>IR-4</a:t>
            </a:r>
            <a:endParaRPr sz="600"/>
          </a:p>
          <a:p>
            <a:pPr marL="0" lvl="0" indent="0" rtl="0">
              <a:spcBef>
                <a:spcPts val="0"/>
              </a:spcBef>
              <a:spcAft>
                <a:spcPts val="0"/>
              </a:spcAft>
              <a:buClr>
                <a:schemeClr val="dk1"/>
              </a:buClr>
              <a:buSzPts val="1100"/>
              <a:buFont typeface="Arial"/>
              <a:buNone/>
            </a:pPr>
            <a:r>
              <a:rPr lang="en" sz="600"/>
              <a:t>IR Handling</a:t>
            </a:r>
            <a:endParaRPr sz="600"/>
          </a:p>
          <a:p>
            <a:pPr marL="0" lvl="0" indent="0" rtl="0">
              <a:spcBef>
                <a:spcPts val="0"/>
              </a:spcBef>
              <a:spcAft>
                <a:spcPts val="0"/>
              </a:spcAft>
              <a:buClr>
                <a:schemeClr val="dk1"/>
              </a:buClr>
              <a:buSzPts val="1100"/>
              <a:buFont typeface="Arial"/>
              <a:buNone/>
            </a:pPr>
            <a:r>
              <a:rPr lang="en" sz="600"/>
              <a:t>IR-5</a:t>
            </a:r>
            <a:endParaRPr sz="600"/>
          </a:p>
          <a:p>
            <a:pPr marL="0" lvl="0" indent="0" rtl="0">
              <a:spcBef>
                <a:spcPts val="0"/>
              </a:spcBef>
              <a:spcAft>
                <a:spcPts val="0"/>
              </a:spcAft>
              <a:buClr>
                <a:schemeClr val="dk1"/>
              </a:buClr>
              <a:buSzPts val="1100"/>
              <a:buFont typeface="Arial"/>
              <a:buNone/>
            </a:pPr>
            <a:r>
              <a:rPr lang="en" sz="600"/>
              <a:t>IR Monitoring</a:t>
            </a:r>
            <a:endParaRPr sz="600"/>
          </a:p>
          <a:p>
            <a:pPr marL="0" lvl="0" indent="0" rtl="0">
              <a:spcBef>
                <a:spcPts val="0"/>
              </a:spcBef>
              <a:spcAft>
                <a:spcPts val="0"/>
              </a:spcAft>
              <a:buClr>
                <a:schemeClr val="dk1"/>
              </a:buClr>
              <a:buSzPts val="1100"/>
              <a:buFont typeface="Arial"/>
              <a:buNone/>
            </a:pPr>
            <a:r>
              <a:rPr lang="en" sz="600"/>
              <a:t>IR-6</a:t>
            </a:r>
            <a:endParaRPr sz="600"/>
          </a:p>
          <a:p>
            <a:pPr marL="0" lvl="0" indent="0" rtl="0">
              <a:spcBef>
                <a:spcPts val="0"/>
              </a:spcBef>
              <a:spcAft>
                <a:spcPts val="0"/>
              </a:spcAft>
              <a:buClr>
                <a:schemeClr val="dk1"/>
              </a:buClr>
              <a:buSzPts val="1100"/>
              <a:buFont typeface="Arial"/>
              <a:buNone/>
            </a:pPr>
            <a:r>
              <a:rPr lang="en" sz="600"/>
              <a:t>IR Reporting</a:t>
            </a:r>
            <a:endParaRPr sz="600"/>
          </a:p>
          <a:p>
            <a:pPr marL="0" lvl="0" indent="0" rtl="0">
              <a:spcBef>
                <a:spcPts val="0"/>
              </a:spcBef>
              <a:spcAft>
                <a:spcPts val="0"/>
              </a:spcAft>
              <a:buClr>
                <a:schemeClr val="dk1"/>
              </a:buClr>
              <a:buSzPts val="1100"/>
              <a:buFont typeface="Arial"/>
              <a:buNone/>
            </a:pPr>
            <a:r>
              <a:rPr lang="en" sz="600"/>
              <a:t>IR-7</a:t>
            </a:r>
            <a:endParaRPr sz="600"/>
          </a:p>
          <a:p>
            <a:pPr marL="0" lvl="0" indent="0" rtl="0">
              <a:spcBef>
                <a:spcPts val="0"/>
              </a:spcBef>
              <a:spcAft>
                <a:spcPts val="0"/>
              </a:spcAft>
              <a:buClr>
                <a:schemeClr val="dk1"/>
              </a:buClr>
              <a:buSzPts val="1100"/>
              <a:buFont typeface="Arial"/>
              <a:buNone/>
            </a:pPr>
            <a:r>
              <a:rPr lang="en" sz="600"/>
              <a:t>IR Assistance</a:t>
            </a:r>
            <a:endParaRPr sz="600"/>
          </a:p>
          <a:p>
            <a:pPr marL="0" lvl="0" indent="0" rtl="0">
              <a:spcBef>
                <a:spcPts val="0"/>
              </a:spcBef>
              <a:spcAft>
                <a:spcPts val="0"/>
              </a:spcAft>
              <a:buClr>
                <a:schemeClr val="dk1"/>
              </a:buClr>
              <a:buSzPts val="1100"/>
              <a:buFont typeface="Arial"/>
              <a:buNone/>
            </a:pPr>
            <a:r>
              <a:rPr lang="en" sz="600"/>
              <a:t>IR-8</a:t>
            </a:r>
            <a:endParaRPr sz="600"/>
          </a:p>
          <a:p>
            <a:pPr marL="0" lvl="0" indent="0" rtl="0">
              <a:spcBef>
                <a:spcPts val="0"/>
              </a:spcBef>
              <a:spcAft>
                <a:spcPts val="0"/>
              </a:spcAft>
              <a:buClr>
                <a:schemeClr val="dk1"/>
              </a:buClr>
              <a:buSzPts val="1100"/>
              <a:buFont typeface="Arial"/>
              <a:buNone/>
            </a:pPr>
            <a:r>
              <a:rPr lang="en" sz="600"/>
              <a:t>IR Plan</a:t>
            </a:r>
            <a:endParaRPr sz="600"/>
          </a:p>
          <a:p>
            <a:pPr marL="0" lvl="0" indent="0" rtl="0">
              <a:spcBef>
                <a:spcPts val="0"/>
              </a:spcBef>
              <a:spcAft>
                <a:spcPts val="0"/>
              </a:spcAft>
              <a:buClr>
                <a:schemeClr val="dk1"/>
              </a:buClr>
              <a:buSzPts val="1100"/>
              <a:buFont typeface="Arial"/>
              <a:buNone/>
            </a:pPr>
            <a:endParaRPr sz="600"/>
          </a:p>
          <a:p>
            <a:pPr marL="0" lvl="0" indent="0" rtl="0">
              <a:spcBef>
                <a:spcPts val="0"/>
              </a:spcBef>
              <a:spcAft>
                <a:spcPts val="0"/>
              </a:spcAft>
              <a:buClr>
                <a:schemeClr val="dk1"/>
              </a:buClr>
              <a:buSzPts val="1100"/>
              <a:buFont typeface="Arial"/>
              <a:buNone/>
            </a:pPr>
            <a:r>
              <a:rPr lang="en" sz="600" b="1"/>
              <a:t>MA - Maintenance</a:t>
            </a:r>
            <a:endParaRPr sz="600" b="1"/>
          </a:p>
          <a:p>
            <a:pPr marL="0" lvl="0" indent="0" rtl="0">
              <a:spcBef>
                <a:spcPts val="0"/>
              </a:spcBef>
              <a:spcAft>
                <a:spcPts val="0"/>
              </a:spcAft>
              <a:buClr>
                <a:schemeClr val="dk1"/>
              </a:buClr>
              <a:buSzPts val="1100"/>
              <a:buFont typeface="Arial"/>
              <a:buNone/>
            </a:pPr>
            <a:r>
              <a:rPr lang="en" sz="600" b="1"/>
              <a:t>Policies and Procedures</a:t>
            </a:r>
            <a:endParaRPr sz="600" b="1"/>
          </a:p>
          <a:p>
            <a:pPr marL="0" lvl="0" indent="0" rtl="0">
              <a:spcBef>
                <a:spcPts val="0"/>
              </a:spcBef>
              <a:spcAft>
                <a:spcPts val="0"/>
              </a:spcAft>
              <a:buClr>
                <a:schemeClr val="dk1"/>
              </a:buClr>
              <a:buSzPts val="1100"/>
              <a:buFont typeface="Arial"/>
              <a:buNone/>
            </a:pPr>
            <a:r>
              <a:rPr lang="en" sz="600"/>
              <a:t>MA-2</a:t>
            </a:r>
            <a:endParaRPr sz="600"/>
          </a:p>
          <a:p>
            <a:pPr marL="0" lvl="0" indent="0" rtl="0">
              <a:spcBef>
                <a:spcPts val="0"/>
              </a:spcBef>
              <a:spcAft>
                <a:spcPts val="0"/>
              </a:spcAft>
              <a:buClr>
                <a:schemeClr val="dk1"/>
              </a:buClr>
              <a:buSzPts val="1100"/>
              <a:buFont typeface="Arial"/>
              <a:buNone/>
            </a:pPr>
            <a:r>
              <a:rPr lang="en" sz="600"/>
              <a:t>Controlled Maintenance</a:t>
            </a:r>
            <a:endParaRPr sz="600"/>
          </a:p>
          <a:p>
            <a:pPr marL="0" lvl="0" indent="0" rtl="0">
              <a:spcBef>
                <a:spcPts val="0"/>
              </a:spcBef>
              <a:spcAft>
                <a:spcPts val="0"/>
              </a:spcAft>
              <a:buClr>
                <a:schemeClr val="dk1"/>
              </a:buClr>
              <a:buSzPts val="1100"/>
              <a:buFont typeface="Arial"/>
              <a:buNone/>
            </a:pPr>
            <a:r>
              <a:rPr lang="en" sz="600"/>
              <a:t>MA-4</a:t>
            </a:r>
            <a:endParaRPr sz="600"/>
          </a:p>
          <a:p>
            <a:pPr marL="0" lvl="0" indent="0" rtl="0">
              <a:spcBef>
                <a:spcPts val="0"/>
              </a:spcBef>
              <a:spcAft>
                <a:spcPts val="0"/>
              </a:spcAft>
              <a:buClr>
                <a:schemeClr val="dk1"/>
              </a:buClr>
              <a:buSzPts val="1100"/>
              <a:buFont typeface="Arial"/>
              <a:buNone/>
            </a:pPr>
            <a:r>
              <a:rPr lang="en" sz="600"/>
              <a:t>NonLocal Maintenance</a:t>
            </a:r>
            <a:endParaRPr sz="600"/>
          </a:p>
          <a:p>
            <a:pPr marL="0" lvl="0" indent="0" rtl="0">
              <a:spcBef>
                <a:spcPts val="0"/>
              </a:spcBef>
              <a:spcAft>
                <a:spcPts val="0"/>
              </a:spcAft>
              <a:buClr>
                <a:schemeClr val="dk1"/>
              </a:buClr>
              <a:buSzPts val="1100"/>
              <a:buFont typeface="Arial"/>
              <a:buNone/>
            </a:pPr>
            <a:r>
              <a:rPr lang="en" sz="600"/>
              <a:t>MA-5</a:t>
            </a:r>
            <a:endParaRPr sz="600"/>
          </a:p>
          <a:p>
            <a:pPr marL="0" lvl="0" indent="0" rtl="0">
              <a:spcBef>
                <a:spcPts val="0"/>
              </a:spcBef>
              <a:spcAft>
                <a:spcPts val="0"/>
              </a:spcAft>
              <a:buClr>
                <a:schemeClr val="dk1"/>
              </a:buClr>
              <a:buSzPts val="1100"/>
              <a:buFont typeface="Arial"/>
              <a:buNone/>
            </a:pPr>
            <a:r>
              <a:rPr lang="en" sz="600"/>
              <a:t>Maintenance Personnel</a:t>
            </a:r>
            <a:endParaRPr sz="600"/>
          </a:p>
          <a:p>
            <a:pPr marL="0" lvl="0" indent="0" rtl="0">
              <a:spcBef>
                <a:spcPts val="0"/>
              </a:spcBef>
              <a:spcAft>
                <a:spcPts val="0"/>
              </a:spcAft>
              <a:buClr>
                <a:schemeClr val="dk1"/>
              </a:buClr>
              <a:buSzPts val="1100"/>
              <a:buFont typeface="Arial"/>
              <a:buNone/>
            </a:pPr>
            <a:endParaRPr sz="600"/>
          </a:p>
          <a:p>
            <a:pPr marL="0" lvl="0" indent="0" rtl="0">
              <a:spcBef>
                <a:spcPts val="560"/>
              </a:spcBef>
              <a:spcAft>
                <a:spcPts val="0"/>
              </a:spcAft>
              <a:buNone/>
            </a:pPr>
            <a:endParaRPr sz="600"/>
          </a:p>
        </p:txBody>
      </p:sp>
      <p:sp>
        <p:nvSpPr>
          <p:cNvPr id="318" name="Google Shape;318;p51"/>
          <p:cNvSpPr txBox="1">
            <a:spLocks noGrp="1"/>
          </p:cNvSpPr>
          <p:nvPr>
            <p:ph type="body" idx="1"/>
          </p:nvPr>
        </p:nvSpPr>
        <p:spPr>
          <a:xfrm>
            <a:off x="4880975" y="2875"/>
            <a:ext cx="1299900" cy="4499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600" b="1"/>
              <a:t>MP - Media Protection</a:t>
            </a:r>
            <a:endParaRPr sz="600" b="1"/>
          </a:p>
          <a:p>
            <a:pPr marL="0" lvl="0" indent="0" rtl="0">
              <a:spcBef>
                <a:spcPts val="0"/>
              </a:spcBef>
              <a:spcAft>
                <a:spcPts val="0"/>
              </a:spcAft>
              <a:buClr>
                <a:schemeClr val="dk1"/>
              </a:buClr>
              <a:buSzPts val="1100"/>
              <a:buFont typeface="Arial"/>
              <a:buNone/>
            </a:pPr>
            <a:r>
              <a:rPr lang="en" sz="600"/>
              <a:t>Policies and Procedures</a:t>
            </a:r>
            <a:endParaRPr sz="600"/>
          </a:p>
          <a:p>
            <a:pPr marL="0" lvl="0" indent="0" rtl="0">
              <a:spcBef>
                <a:spcPts val="0"/>
              </a:spcBef>
              <a:spcAft>
                <a:spcPts val="0"/>
              </a:spcAft>
              <a:buClr>
                <a:schemeClr val="dk1"/>
              </a:buClr>
              <a:buSzPts val="1100"/>
              <a:buFont typeface="Arial"/>
              <a:buNone/>
            </a:pPr>
            <a:r>
              <a:rPr lang="en" sz="600"/>
              <a:t>MP-2</a:t>
            </a:r>
            <a:endParaRPr sz="600"/>
          </a:p>
          <a:p>
            <a:pPr marL="0" lvl="0" indent="0" rtl="0">
              <a:spcBef>
                <a:spcPts val="0"/>
              </a:spcBef>
              <a:spcAft>
                <a:spcPts val="0"/>
              </a:spcAft>
              <a:buClr>
                <a:schemeClr val="dk1"/>
              </a:buClr>
              <a:buSzPts val="1100"/>
              <a:buFont typeface="Arial"/>
              <a:buNone/>
            </a:pPr>
            <a:r>
              <a:rPr lang="en" sz="600"/>
              <a:t>Media Access</a:t>
            </a:r>
            <a:endParaRPr sz="600"/>
          </a:p>
          <a:p>
            <a:pPr marL="0" lvl="0" indent="0" rtl="0">
              <a:spcBef>
                <a:spcPts val="0"/>
              </a:spcBef>
              <a:spcAft>
                <a:spcPts val="0"/>
              </a:spcAft>
              <a:buClr>
                <a:schemeClr val="dk1"/>
              </a:buClr>
              <a:buSzPts val="1100"/>
              <a:buFont typeface="Arial"/>
              <a:buNone/>
            </a:pPr>
            <a:r>
              <a:rPr lang="en" sz="600"/>
              <a:t>MP-6</a:t>
            </a:r>
            <a:endParaRPr sz="600"/>
          </a:p>
          <a:p>
            <a:pPr marL="0" lvl="0" indent="0" rtl="0">
              <a:spcBef>
                <a:spcPts val="0"/>
              </a:spcBef>
              <a:spcAft>
                <a:spcPts val="0"/>
              </a:spcAft>
              <a:buClr>
                <a:schemeClr val="dk1"/>
              </a:buClr>
              <a:buSzPts val="1100"/>
              <a:buFont typeface="Arial"/>
              <a:buNone/>
            </a:pPr>
            <a:r>
              <a:rPr lang="en" sz="600"/>
              <a:t>Media Sanitization</a:t>
            </a:r>
            <a:endParaRPr sz="600"/>
          </a:p>
          <a:p>
            <a:pPr marL="0" lvl="0" indent="0" rtl="0">
              <a:spcBef>
                <a:spcPts val="0"/>
              </a:spcBef>
              <a:spcAft>
                <a:spcPts val="0"/>
              </a:spcAft>
              <a:buClr>
                <a:schemeClr val="dk1"/>
              </a:buClr>
              <a:buSzPts val="1100"/>
              <a:buFont typeface="Arial"/>
              <a:buNone/>
            </a:pPr>
            <a:r>
              <a:rPr lang="en" sz="600"/>
              <a:t>MP-7</a:t>
            </a:r>
            <a:endParaRPr sz="600"/>
          </a:p>
          <a:p>
            <a:pPr marL="0" lvl="0" indent="0" rtl="0">
              <a:spcBef>
                <a:spcPts val="0"/>
              </a:spcBef>
              <a:spcAft>
                <a:spcPts val="0"/>
              </a:spcAft>
              <a:buNone/>
            </a:pPr>
            <a:r>
              <a:rPr lang="en" sz="600"/>
              <a:t>Media Protection</a:t>
            </a:r>
            <a:endParaRPr sz="600"/>
          </a:p>
          <a:p>
            <a:pPr marL="0" lvl="0" indent="0" rtl="0">
              <a:spcBef>
                <a:spcPts val="0"/>
              </a:spcBef>
              <a:spcAft>
                <a:spcPts val="0"/>
              </a:spcAft>
              <a:buNone/>
            </a:pPr>
            <a:endParaRPr sz="600"/>
          </a:p>
          <a:p>
            <a:pPr marL="0" lvl="0" indent="0" rtl="0">
              <a:spcBef>
                <a:spcPts val="0"/>
              </a:spcBef>
              <a:spcAft>
                <a:spcPts val="0"/>
              </a:spcAft>
              <a:buNone/>
            </a:pPr>
            <a:r>
              <a:rPr lang="en" sz="600" b="1"/>
              <a:t>PE - Physical and Environmental</a:t>
            </a:r>
            <a:endParaRPr sz="600" b="1"/>
          </a:p>
          <a:p>
            <a:pPr marL="0" lvl="0" indent="0" rtl="0">
              <a:spcBef>
                <a:spcPts val="0"/>
              </a:spcBef>
              <a:spcAft>
                <a:spcPts val="0"/>
              </a:spcAft>
              <a:buNone/>
            </a:pPr>
            <a:r>
              <a:rPr lang="en" sz="600" b="1"/>
              <a:t>Policies and Procedures</a:t>
            </a:r>
            <a:endParaRPr sz="600" b="1"/>
          </a:p>
          <a:p>
            <a:pPr marL="0" lvl="0" indent="0" rtl="0">
              <a:spcBef>
                <a:spcPts val="0"/>
              </a:spcBef>
              <a:spcAft>
                <a:spcPts val="0"/>
              </a:spcAft>
              <a:buNone/>
            </a:pPr>
            <a:r>
              <a:rPr lang="en" sz="600"/>
              <a:t>PE-2</a:t>
            </a:r>
            <a:endParaRPr sz="600"/>
          </a:p>
          <a:p>
            <a:pPr marL="0" lvl="0" indent="0" rtl="0">
              <a:spcBef>
                <a:spcPts val="0"/>
              </a:spcBef>
              <a:spcAft>
                <a:spcPts val="0"/>
              </a:spcAft>
              <a:buNone/>
            </a:pPr>
            <a:r>
              <a:rPr lang="en" sz="600"/>
              <a:t>Physical Access Authorization</a:t>
            </a:r>
            <a:endParaRPr sz="600"/>
          </a:p>
          <a:p>
            <a:pPr marL="0" lvl="0" indent="0" rtl="0">
              <a:spcBef>
                <a:spcPts val="0"/>
              </a:spcBef>
              <a:spcAft>
                <a:spcPts val="0"/>
              </a:spcAft>
              <a:buNone/>
            </a:pPr>
            <a:r>
              <a:rPr lang="en" sz="600"/>
              <a:t>PE-3</a:t>
            </a:r>
            <a:endParaRPr sz="600"/>
          </a:p>
          <a:p>
            <a:pPr marL="0" lvl="0" indent="0" rtl="0">
              <a:spcBef>
                <a:spcPts val="0"/>
              </a:spcBef>
              <a:spcAft>
                <a:spcPts val="0"/>
              </a:spcAft>
              <a:buNone/>
            </a:pPr>
            <a:r>
              <a:rPr lang="en" sz="600"/>
              <a:t>Physical Access Control</a:t>
            </a:r>
            <a:endParaRPr sz="600"/>
          </a:p>
          <a:p>
            <a:pPr marL="0" lvl="0" indent="0" rtl="0">
              <a:spcBef>
                <a:spcPts val="0"/>
              </a:spcBef>
              <a:spcAft>
                <a:spcPts val="0"/>
              </a:spcAft>
              <a:buNone/>
            </a:pPr>
            <a:r>
              <a:rPr lang="en" sz="600"/>
              <a:t>PE-6</a:t>
            </a:r>
            <a:endParaRPr sz="600"/>
          </a:p>
          <a:p>
            <a:pPr marL="0" lvl="0" indent="0" rtl="0">
              <a:spcBef>
                <a:spcPts val="0"/>
              </a:spcBef>
              <a:spcAft>
                <a:spcPts val="0"/>
              </a:spcAft>
              <a:buNone/>
            </a:pPr>
            <a:r>
              <a:rPr lang="en" sz="600"/>
              <a:t>Monitoring Physical Access</a:t>
            </a:r>
            <a:endParaRPr sz="600"/>
          </a:p>
          <a:p>
            <a:pPr marL="0" lvl="0" indent="0" rtl="0">
              <a:spcBef>
                <a:spcPts val="0"/>
              </a:spcBef>
              <a:spcAft>
                <a:spcPts val="0"/>
              </a:spcAft>
              <a:buNone/>
            </a:pPr>
            <a:r>
              <a:rPr lang="en" sz="600"/>
              <a:t>PE-8</a:t>
            </a:r>
            <a:endParaRPr sz="600"/>
          </a:p>
          <a:p>
            <a:pPr marL="0" lvl="0" indent="0" rtl="0">
              <a:spcBef>
                <a:spcPts val="0"/>
              </a:spcBef>
              <a:spcAft>
                <a:spcPts val="0"/>
              </a:spcAft>
              <a:buNone/>
            </a:pPr>
            <a:r>
              <a:rPr lang="en" sz="600"/>
              <a:t>Visitor Access Records</a:t>
            </a:r>
            <a:endParaRPr sz="600"/>
          </a:p>
          <a:p>
            <a:pPr marL="0" lvl="0" indent="0" rtl="0">
              <a:spcBef>
                <a:spcPts val="0"/>
              </a:spcBef>
              <a:spcAft>
                <a:spcPts val="0"/>
              </a:spcAft>
              <a:buNone/>
            </a:pPr>
            <a:r>
              <a:rPr lang="en" sz="600"/>
              <a:t>PE-12</a:t>
            </a:r>
            <a:endParaRPr sz="600"/>
          </a:p>
          <a:p>
            <a:pPr marL="0" lvl="0" indent="0" rtl="0">
              <a:spcBef>
                <a:spcPts val="0"/>
              </a:spcBef>
              <a:spcAft>
                <a:spcPts val="0"/>
              </a:spcAft>
              <a:buNone/>
            </a:pPr>
            <a:r>
              <a:rPr lang="en" sz="600"/>
              <a:t>Emergency Lighting</a:t>
            </a:r>
            <a:endParaRPr sz="600"/>
          </a:p>
          <a:p>
            <a:pPr marL="0" lvl="0" indent="0" rtl="0">
              <a:spcBef>
                <a:spcPts val="0"/>
              </a:spcBef>
              <a:spcAft>
                <a:spcPts val="0"/>
              </a:spcAft>
              <a:buNone/>
            </a:pPr>
            <a:r>
              <a:rPr lang="en" sz="600"/>
              <a:t>PE-13</a:t>
            </a:r>
            <a:endParaRPr sz="600"/>
          </a:p>
          <a:p>
            <a:pPr marL="0" lvl="0" indent="0" rtl="0">
              <a:spcBef>
                <a:spcPts val="0"/>
              </a:spcBef>
              <a:spcAft>
                <a:spcPts val="0"/>
              </a:spcAft>
              <a:buNone/>
            </a:pPr>
            <a:r>
              <a:rPr lang="en" sz="600"/>
              <a:t>Fire Protection</a:t>
            </a:r>
            <a:endParaRPr sz="600"/>
          </a:p>
          <a:p>
            <a:pPr marL="0" lvl="0" indent="0" rtl="0">
              <a:spcBef>
                <a:spcPts val="0"/>
              </a:spcBef>
              <a:spcAft>
                <a:spcPts val="0"/>
              </a:spcAft>
              <a:buNone/>
            </a:pPr>
            <a:r>
              <a:rPr lang="en" sz="600"/>
              <a:t>PE-14</a:t>
            </a:r>
            <a:endParaRPr sz="600"/>
          </a:p>
          <a:p>
            <a:pPr marL="0" lvl="0" indent="0" rtl="0">
              <a:spcBef>
                <a:spcPts val="0"/>
              </a:spcBef>
              <a:spcAft>
                <a:spcPts val="0"/>
              </a:spcAft>
              <a:buNone/>
            </a:pPr>
            <a:r>
              <a:rPr lang="en" sz="600"/>
              <a:t>Temperature and Humidity </a:t>
            </a:r>
            <a:endParaRPr sz="600"/>
          </a:p>
          <a:p>
            <a:pPr marL="0" lvl="0" indent="0" rtl="0">
              <a:spcBef>
                <a:spcPts val="0"/>
              </a:spcBef>
              <a:spcAft>
                <a:spcPts val="0"/>
              </a:spcAft>
              <a:buNone/>
            </a:pPr>
            <a:r>
              <a:rPr lang="en" sz="600"/>
              <a:t>PE-15</a:t>
            </a:r>
            <a:endParaRPr sz="600"/>
          </a:p>
          <a:p>
            <a:pPr marL="0" lvl="0" indent="0" rtl="0">
              <a:spcBef>
                <a:spcPts val="0"/>
              </a:spcBef>
              <a:spcAft>
                <a:spcPts val="0"/>
              </a:spcAft>
              <a:buNone/>
            </a:pPr>
            <a:r>
              <a:rPr lang="en" sz="600"/>
              <a:t>Water Damage Protection</a:t>
            </a:r>
            <a:endParaRPr sz="600"/>
          </a:p>
          <a:p>
            <a:pPr marL="0" lvl="0" indent="0" rtl="0">
              <a:spcBef>
                <a:spcPts val="0"/>
              </a:spcBef>
              <a:spcAft>
                <a:spcPts val="0"/>
              </a:spcAft>
              <a:buNone/>
            </a:pPr>
            <a:r>
              <a:rPr lang="en" sz="600"/>
              <a:t>PE-16</a:t>
            </a:r>
            <a:endParaRPr sz="600"/>
          </a:p>
          <a:p>
            <a:pPr marL="0" lvl="0" indent="0" rtl="0">
              <a:spcBef>
                <a:spcPts val="0"/>
              </a:spcBef>
              <a:spcAft>
                <a:spcPts val="0"/>
              </a:spcAft>
              <a:buNone/>
            </a:pPr>
            <a:r>
              <a:rPr lang="en" sz="600"/>
              <a:t>Delivery and Removal</a:t>
            </a:r>
            <a:endParaRPr sz="600"/>
          </a:p>
          <a:p>
            <a:pPr marL="0" lvl="0" indent="0" rtl="0">
              <a:spcBef>
                <a:spcPts val="0"/>
              </a:spcBef>
              <a:spcAft>
                <a:spcPts val="0"/>
              </a:spcAft>
              <a:buNone/>
            </a:pPr>
            <a:endParaRPr sz="600"/>
          </a:p>
          <a:p>
            <a:pPr marL="0" lvl="0" indent="0" rtl="0">
              <a:spcBef>
                <a:spcPts val="0"/>
              </a:spcBef>
              <a:spcAft>
                <a:spcPts val="0"/>
              </a:spcAft>
              <a:buNone/>
            </a:pPr>
            <a:endParaRPr sz="600"/>
          </a:p>
          <a:p>
            <a:pPr marL="0" lvl="0" indent="0" rtl="0">
              <a:spcBef>
                <a:spcPts val="0"/>
              </a:spcBef>
              <a:spcAft>
                <a:spcPts val="0"/>
              </a:spcAft>
              <a:buNone/>
            </a:pPr>
            <a:r>
              <a:rPr lang="en" sz="600" b="1"/>
              <a:t>PL - Planning</a:t>
            </a:r>
            <a:endParaRPr sz="600" b="1"/>
          </a:p>
          <a:p>
            <a:pPr marL="0" lvl="0" indent="0" rtl="0">
              <a:spcBef>
                <a:spcPts val="0"/>
              </a:spcBef>
              <a:spcAft>
                <a:spcPts val="0"/>
              </a:spcAft>
              <a:buNone/>
            </a:pPr>
            <a:r>
              <a:rPr lang="en" sz="600" b="1"/>
              <a:t>Policies and Procedures</a:t>
            </a:r>
            <a:endParaRPr sz="600" b="1"/>
          </a:p>
          <a:p>
            <a:pPr marL="0" lvl="0" indent="0" rtl="0">
              <a:spcBef>
                <a:spcPts val="0"/>
              </a:spcBef>
              <a:spcAft>
                <a:spcPts val="0"/>
              </a:spcAft>
              <a:buNone/>
            </a:pPr>
            <a:r>
              <a:rPr lang="en" sz="600"/>
              <a:t>PL-2</a:t>
            </a:r>
            <a:endParaRPr sz="600"/>
          </a:p>
          <a:p>
            <a:pPr marL="0" lvl="0" indent="0" rtl="0">
              <a:spcBef>
                <a:spcPts val="0"/>
              </a:spcBef>
              <a:spcAft>
                <a:spcPts val="0"/>
              </a:spcAft>
              <a:buNone/>
            </a:pPr>
            <a:r>
              <a:rPr lang="en" sz="600"/>
              <a:t>System Security Plan</a:t>
            </a:r>
            <a:endParaRPr sz="600"/>
          </a:p>
          <a:p>
            <a:pPr marL="0" lvl="0" indent="0" rtl="0">
              <a:spcBef>
                <a:spcPts val="0"/>
              </a:spcBef>
              <a:spcAft>
                <a:spcPts val="0"/>
              </a:spcAft>
              <a:buNone/>
            </a:pPr>
            <a:r>
              <a:rPr lang="en" sz="600"/>
              <a:t>PL-4</a:t>
            </a:r>
            <a:endParaRPr sz="600"/>
          </a:p>
          <a:p>
            <a:pPr marL="0" lvl="0" indent="0" rtl="0">
              <a:spcBef>
                <a:spcPts val="0"/>
              </a:spcBef>
              <a:spcAft>
                <a:spcPts val="0"/>
              </a:spcAft>
              <a:buNone/>
            </a:pPr>
            <a:r>
              <a:rPr lang="en" sz="600"/>
              <a:t>Rules of Behavior</a:t>
            </a:r>
            <a:endParaRPr sz="600"/>
          </a:p>
          <a:p>
            <a:pPr marL="0" lvl="0" indent="0" rtl="0">
              <a:spcBef>
                <a:spcPts val="0"/>
              </a:spcBef>
              <a:spcAft>
                <a:spcPts val="0"/>
              </a:spcAft>
              <a:buNone/>
            </a:pPr>
            <a:endParaRPr sz="600"/>
          </a:p>
          <a:p>
            <a:pPr marL="0" lvl="0" indent="0" rtl="0">
              <a:spcBef>
                <a:spcPts val="0"/>
              </a:spcBef>
              <a:spcAft>
                <a:spcPts val="0"/>
              </a:spcAft>
              <a:buNone/>
            </a:pPr>
            <a:endParaRPr sz="600"/>
          </a:p>
          <a:p>
            <a:pPr marL="0" lvl="0" indent="0" rtl="0">
              <a:spcBef>
                <a:spcPts val="0"/>
              </a:spcBef>
              <a:spcAft>
                <a:spcPts val="0"/>
              </a:spcAft>
              <a:buNone/>
            </a:pPr>
            <a:r>
              <a:rPr lang="en" sz="600" b="1"/>
              <a:t>PS - Personnel Security</a:t>
            </a:r>
            <a:endParaRPr sz="600" b="1"/>
          </a:p>
          <a:p>
            <a:pPr marL="0" lvl="0" indent="0" rtl="0">
              <a:spcBef>
                <a:spcPts val="0"/>
              </a:spcBef>
              <a:spcAft>
                <a:spcPts val="0"/>
              </a:spcAft>
              <a:buNone/>
            </a:pPr>
            <a:r>
              <a:rPr lang="en" sz="600" b="1"/>
              <a:t>Policies and Procedures</a:t>
            </a:r>
            <a:endParaRPr sz="600" b="1"/>
          </a:p>
          <a:p>
            <a:pPr marL="0" lvl="0" indent="0" rtl="0">
              <a:spcBef>
                <a:spcPts val="0"/>
              </a:spcBef>
              <a:spcAft>
                <a:spcPts val="0"/>
              </a:spcAft>
              <a:buNone/>
            </a:pPr>
            <a:r>
              <a:rPr lang="en" sz="600"/>
              <a:t>PS-2</a:t>
            </a:r>
            <a:endParaRPr sz="600"/>
          </a:p>
          <a:p>
            <a:pPr marL="0" lvl="0" indent="0" rtl="0">
              <a:spcBef>
                <a:spcPts val="0"/>
              </a:spcBef>
              <a:spcAft>
                <a:spcPts val="0"/>
              </a:spcAft>
              <a:buNone/>
            </a:pPr>
            <a:r>
              <a:rPr lang="en" sz="600"/>
              <a:t>Position Risk Designation</a:t>
            </a:r>
            <a:endParaRPr sz="600"/>
          </a:p>
          <a:p>
            <a:pPr marL="0" lvl="0" indent="0" rtl="0">
              <a:spcBef>
                <a:spcPts val="0"/>
              </a:spcBef>
              <a:spcAft>
                <a:spcPts val="0"/>
              </a:spcAft>
              <a:buNone/>
            </a:pPr>
            <a:r>
              <a:rPr lang="en" sz="600"/>
              <a:t>PS-3</a:t>
            </a:r>
            <a:endParaRPr sz="600"/>
          </a:p>
          <a:p>
            <a:pPr marL="0" lvl="0" indent="0" rtl="0">
              <a:spcBef>
                <a:spcPts val="0"/>
              </a:spcBef>
              <a:spcAft>
                <a:spcPts val="0"/>
              </a:spcAft>
              <a:buNone/>
            </a:pPr>
            <a:r>
              <a:rPr lang="en" sz="600"/>
              <a:t>Personnel Screening</a:t>
            </a:r>
            <a:endParaRPr sz="600"/>
          </a:p>
          <a:p>
            <a:pPr marL="0" lvl="0" indent="0" rtl="0">
              <a:spcBef>
                <a:spcPts val="0"/>
              </a:spcBef>
              <a:spcAft>
                <a:spcPts val="0"/>
              </a:spcAft>
              <a:buClr>
                <a:schemeClr val="dk1"/>
              </a:buClr>
              <a:buSzPts val="1100"/>
              <a:buFont typeface="Arial"/>
              <a:buNone/>
            </a:pPr>
            <a:endParaRPr sz="600"/>
          </a:p>
          <a:p>
            <a:pPr marL="0" lvl="0" indent="0" rtl="0">
              <a:spcBef>
                <a:spcPts val="560"/>
              </a:spcBef>
              <a:spcAft>
                <a:spcPts val="0"/>
              </a:spcAft>
              <a:buNone/>
            </a:pPr>
            <a:endParaRPr sz="800"/>
          </a:p>
        </p:txBody>
      </p:sp>
      <p:sp>
        <p:nvSpPr>
          <p:cNvPr id="319" name="Google Shape;319;p51"/>
          <p:cNvSpPr txBox="1">
            <a:spLocks noGrp="1"/>
          </p:cNvSpPr>
          <p:nvPr>
            <p:ph type="body" idx="1"/>
          </p:nvPr>
        </p:nvSpPr>
        <p:spPr>
          <a:xfrm>
            <a:off x="6180825" y="2875"/>
            <a:ext cx="1504800" cy="4499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600"/>
              <a:t>PS-4</a:t>
            </a:r>
            <a:endParaRPr sz="600"/>
          </a:p>
          <a:p>
            <a:pPr marL="0" lvl="0" indent="0" rtl="0">
              <a:spcBef>
                <a:spcPts val="0"/>
              </a:spcBef>
              <a:spcAft>
                <a:spcPts val="0"/>
              </a:spcAft>
              <a:buNone/>
            </a:pPr>
            <a:r>
              <a:rPr lang="en" sz="600"/>
              <a:t>Personnel Termination</a:t>
            </a:r>
            <a:endParaRPr sz="600"/>
          </a:p>
          <a:p>
            <a:pPr marL="0" lvl="0" indent="0" rtl="0">
              <a:spcBef>
                <a:spcPts val="0"/>
              </a:spcBef>
              <a:spcAft>
                <a:spcPts val="0"/>
              </a:spcAft>
              <a:buNone/>
            </a:pPr>
            <a:r>
              <a:rPr lang="en" sz="600"/>
              <a:t>PS-5</a:t>
            </a:r>
            <a:endParaRPr sz="600"/>
          </a:p>
          <a:p>
            <a:pPr marL="0" lvl="0" indent="0" rtl="0">
              <a:spcBef>
                <a:spcPts val="0"/>
              </a:spcBef>
              <a:spcAft>
                <a:spcPts val="0"/>
              </a:spcAft>
              <a:buNone/>
            </a:pPr>
            <a:r>
              <a:rPr lang="en" sz="600"/>
              <a:t>Personnel Transfer</a:t>
            </a:r>
            <a:endParaRPr sz="600"/>
          </a:p>
          <a:p>
            <a:pPr marL="0" lvl="0" indent="0" rtl="0">
              <a:spcBef>
                <a:spcPts val="0"/>
              </a:spcBef>
              <a:spcAft>
                <a:spcPts val="0"/>
              </a:spcAft>
              <a:buNone/>
            </a:pPr>
            <a:r>
              <a:rPr lang="en" sz="600"/>
              <a:t>PS-6</a:t>
            </a:r>
            <a:endParaRPr sz="600"/>
          </a:p>
          <a:p>
            <a:pPr marL="0" lvl="0" indent="0" rtl="0">
              <a:spcBef>
                <a:spcPts val="0"/>
              </a:spcBef>
              <a:spcAft>
                <a:spcPts val="0"/>
              </a:spcAft>
              <a:buNone/>
            </a:pPr>
            <a:r>
              <a:rPr lang="en" sz="600"/>
              <a:t>Access Agreements</a:t>
            </a:r>
            <a:endParaRPr sz="600"/>
          </a:p>
          <a:p>
            <a:pPr marL="0" lvl="0" indent="0" rtl="0">
              <a:spcBef>
                <a:spcPts val="0"/>
              </a:spcBef>
              <a:spcAft>
                <a:spcPts val="0"/>
              </a:spcAft>
              <a:buNone/>
            </a:pPr>
            <a:r>
              <a:rPr lang="en" sz="600"/>
              <a:t>PS-7</a:t>
            </a:r>
            <a:endParaRPr sz="600"/>
          </a:p>
          <a:p>
            <a:pPr marL="0" lvl="0" indent="0" rtl="0">
              <a:spcBef>
                <a:spcPts val="0"/>
              </a:spcBef>
              <a:spcAft>
                <a:spcPts val="0"/>
              </a:spcAft>
              <a:buNone/>
            </a:pPr>
            <a:r>
              <a:rPr lang="en" sz="600"/>
              <a:t>Third Party Personnel</a:t>
            </a:r>
            <a:endParaRPr sz="600"/>
          </a:p>
          <a:p>
            <a:pPr marL="0" lvl="0" indent="0" rtl="0">
              <a:spcBef>
                <a:spcPts val="0"/>
              </a:spcBef>
              <a:spcAft>
                <a:spcPts val="0"/>
              </a:spcAft>
              <a:buNone/>
            </a:pPr>
            <a:r>
              <a:rPr lang="en" sz="600"/>
              <a:t>PS-8</a:t>
            </a:r>
            <a:endParaRPr sz="600"/>
          </a:p>
          <a:p>
            <a:pPr marL="0" lvl="0" indent="0" rtl="0">
              <a:spcBef>
                <a:spcPts val="0"/>
              </a:spcBef>
              <a:spcAft>
                <a:spcPts val="0"/>
              </a:spcAft>
              <a:buNone/>
            </a:pPr>
            <a:r>
              <a:rPr lang="en" sz="600"/>
              <a:t>Personnel Sanctions</a:t>
            </a:r>
            <a:endParaRPr sz="600"/>
          </a:p>
          <a:p>
            <a:pPr marL="0" lvl="0" indent="0" rtl="0">
              <a:spcBef>
                <a:spcPts val="0"/>
              </a:spcBef>
              <a:spcAft>
                <a:spcPts val="0"/>
              </a:spcAft>
              <a:buNone/>
            </a:pPr>
            <a:endParaRPr sz="600"/>
          </a:p>
          <a:p>
            <a:pPr marL="0" lvl="0" indent="0" rtl="0">
              <a:spcBef>
                <a:spcPts val="0"/>
              </a:spcBef>
              <a:spcAft>
                <a:spcPts val="0"/>
              </a:spcAft>
              <a:buNone/>
            </a:pPr>
            <a:endParaRPr sz="600"/>
          </a:p>
          <a:p>
            <a:pPr marL="0" lvl="0" indent="0" rtl="0">
              <a:spcBef>
                <a:spcPts val="0"/>
              </a:spcBef>
              <a:spcAft>
                <a:spcPts val="0"/>
              </a:spcAft>
              <a:buNone/>
            </a:pPr>
            <a:r>
              <a:rPr lang="en" sz="600" b="1"/>
              <a:t>RA - Risk Assessment</a:t>
            </a:r>
            <a:endParaRPr sz="600" b="1"/>
          </a:p>
          <a:p>
            <a:pPr marL="0" lvl="0" indent="0" rtl="0">
              <a:spcBef>
                <a:spcPts val="0"/>
              </a:spcBef>
              <a:spcAft>
                <a:spcPts val="0"/>
              </a:spcAft>
              <a:buNone/>
            </a:pPr>
            <a:r>
              <a:rPr lang="en" sz="600" b="1"/>
              <a:t>Policies and Procedures</a:t>
            </a:r>
            <a:endParaRPr sz="600" b="1"/>
          </a:p>
          <a:p>
            <a:pPr marL="0" lvl="0" indent="0" rtl="0">
              <a:spcBef>
                <a:spcPts val="0"/>
              </a:spcBef>
              <a:spcAft>
                <a:spcPts val="0"/>
              </a:spcAft>
              <a:buNone/>
            </a:pPr>
            <a:r>
              <a:rPr lang="en" sz="600"/>
              <a:t>RA-2</a:t>
            </a:r>
            <a:endParaRPr sz="600"/>
          </a:p>
          <a:p>
            <a:pPr marL="0" lvl="0" indent="0" rtl="0">
              <a:spcBef>
                <a:spcPts val="0"/>
              </a:spcBef>
              <a:spcAft>
                <a:spcPts val="0"/>
              </a:spcAft>
              <a:buNone/>
            </a:pPr>
            <a:r>
              <a:rPr lang="en" sz="600"/>
              <a:t>Security Categorization</a:t>
            </a:r>
            <a:endParaRPr sz="600"/>
          </a:p>
          <a:p>
            <a:pPr marL="0" lvl="0" indent="0" rtl="0">
              <a:spcBef>
                <a:spcPts val="0"/>
              </a:spcBef>
              <a:spcAft>
                <a:spcPts val="0"/>
              </a:spcAft>
              <a:buNone/>
            </a:pPr>
            <a:r>
              <a:rPr lang="en" sz="600"/>
              <a:t>RA-3</a:t>
            </a:r>
            <a:endParaRPr sz="600"/>
          </a:p>
          <a:p>
            <a:pPr marL="0" lvl="0" indent="0" rtl="0">
              <a:spcBef>
                <a:spcPts val="0"/>
              </a:spcBef>
              <a:spcAft>
                <a:spcPts val="0"/>
              </a:spcAft>
              <a:buNone/>
            </a:pPr>
            <a:r>
              <a:rPr lang="en" sz="600"/>
              <a:t>Risk Assessment</a:t>
            </a:r>
            <a:endParaRPr sz="600"/>
          </a:p>
          <a:p>
            <a:pPr marL="0" lvl="0" indent="0" rtl="0">
              <a:spcBef>
                <a:spcPts val="0"/>
              </a:spcBef>
              <a:spcAft>
                <a:spcPts val="0"/>
              </a:spcAft>
              <a:buNone/>
            </a:pPr>
            <a:r>
              <a:rPr lang="en" sz="600"/>
              <a:t>RA-5</a:t>
            </a:r>
            <a:endParaRPr sz="600"/>
          </a:p>
          <a:p>
            <a:pPr marL="0" lvl="0" indent="0" rtl="0">
              <a:spcBef>
                <a:spcPts val="0"/>
              </a:spcBef>
              <a:spcAft>
                <a:spcPts val="0"/>
              </a:spcAft>
              <a:buNone/>
            </a:pPr>
            <a:r>
              <a:rPr lang="en" sz="600"/>
              <a:t>Vulnerability Scanning</a:t>
            </a:r>
            <a:endParaRPr sz="600"/>
          </a:p>
          <a:p>
            <a:pPr marL="0" lvl="0" indent="0" rtl="0">
              <a:spcBef>
                <a:spcPts val="0"/>
              </a:spcBef>
              <a:spcAft>
                <a:spcPts val="0"/>
              </a:spcAft>
              <a:buNone/>
            </a:pPr>
            <a:endParaRPr sz="600"/>
          </a:p>
          <a:p>
            <a:pPr marL="0" lvl="0" indent="0" rtl="0">
              <a:spcBef>
                <a:spcPts val="0"/>
              </a:spcBef>
              <a:spcAft>
                <a:spcPts val="0"/>
              </a:spcAft>
              <a:buNone/>
            </a:pPr>
            <a:endParaRPr sz="600"/>
          </a:p>
          <a:p>
            <a:pPr marL="0" lvl="0" indent="0" rtl="0">
              <a:spcBef>
                <a:spcPts val="0"/>
              </a:spcBef>
              <a:spcAft>
                <a:spcPts val="0"/>
              </a:spcAft>
              <a:buNone/>
            </a:pPr>
            <a:r>
              <a:rPr lang="en" sz="600" b="1"/>
              <a:t>SA - System Acquisition</a:t>
            </a:r>
            <a:endParaRPr sz="600" b="1"/>
          </a:p>
          <a:p>
            <a:pPr marL="0" lvl="0" indent="0" rtl="0">
              <a:spcBef>
                <a:spcPts val="0"/>
              </a:spcBef>
              <a:spcAft>
                <a:spcPts val="0"/>
              </a:spcAft>
              <a:buNone/>
            </a:pPr>
            <a:r>
              <a:rPr lang="en" sz="600" b="1"/>
              <a:t>Policies and Procedures</a:t>
            </a:r>
            <a:endParaRPr sz="600" b="1"/>
          </a:p>
          <a:p>
            <a:pPr marL="0" lvl="0" indent="0" rtl="0">
              <a:spcBef>
                <a:spcPts val="0"/>
              </a:spcBef>
              <a:spcAft>
                <a:spcPts val="0"/>
              </a:spcAft>
              <a:buNone/>
            </a:pPr>
            <a:r>
              <a:rPr lang="en" sz="600"/>
              <a:t>SA-2</a:t>
            </a:r>
            <a:endParaRPr sz="600"/>
          </a:p>
          <a:p>
            <a:pPr marL="0" lvl="0" indent="0" rtl="0">
              <a:spcBef>
                <a:spcPts val="0"/>
              </a:spcBef>
              <a:spcAft>
                <a:spcPts val="0"/>
              </a:spcAft>
              <a:buNone/>
            </a:pPr>
            <a:r>
              <a:rPr lang="en" sz="600"/>
              <a:t>Allocation of Resources</a:t>
            </a:r>
            <a:endParaRPr sz="600"/>
          </a:p>
          <a:p>
            <a:pPr marL="0" lvl="0" indent="0" rtl="0">
              <a:spcBef>
                <a:spcPts val="0"/>
              </a:spcBef>
              <a:spcAft>
                <a:spcPts val="0"/>
              </a:spcAft>
              <a:buNone/>
            </a:pPr>
            <a:r>
              <a:rPr lang="en" sz="600"/>
              <a:t>SA-3</a:t>
            </a:r>
            <a:endParaRPr sz="600"/>
          </a:p>
          <a:p>
            <a:pPr marL="0" lvl="0" indent="0" rtl="0">
              <a:spcBef>
                <a:spcPts val="0"/>
              </a:spcBef>
              <a:spcAft>
                <a:spcPts val="0"/>
              </a:spcAft>
              <a:buNone/>
            </a:pPr>
            <a:r>
              <a:rPr lang="en" sz="600"/>
              <a:t>SDLC</a:t>
            </a:r>
            <a:endParaRPr sz="600"/>
          </a:p>
          <a:p>
            <a:pPr marL="0" lvl="0" indent="0" rtl="0">
              <a:spcBef>
                <a:spcPts val="0"/>
              </a:spcBef>
              <a:spcAft>
                <a:spcPts val="0"/>
              </a:spcAft>
              <a:buNone/>
            </a:pPr>
            <a:r>
              <a:rPr lang="en" sz="600"/>
              <a:t>SA-4, (10)</a:t>
            </a:r>
            <a:endParaRPr sz="600"/>
          </a:p>
          <a:p>
            <a:pPr marL="0" lvl="0" indent="0" rtl="0">
              <a:spcBef>
                <a:spcPts val="0"/>
              </a:spcBef>
              <a:spcAft>
                <a:spcPts val="0"/>
              </a:spcAft>
              <a:buNone/>
            </a:pPr>
            <a:r>
              <a:rPr lang="en" sz="600"/>
              <a:t>Acquisition Process</a:t>
            </a:r>
            <a:endParaRPr sz="600"/>
          </a:p>
          <a:p>
            <a:pPr marL="0" lvl="0" indent="0" rtl="0">
              <a:spcBef>
                <a:spcPts val="0"/>
              </a:spcBef>
              <a:spcAft>
                <a:spcPts val="0"/>
              </a:spcAft>
              <a:buNone/>
            </a:pPr>
            <a:r>
              <a:rPr lang="en" sz="600"/>
              <a:t>SA-5</a:t>
            </a:r>
            <a:endParaRPr sz="600"/>
          </a:p>
          <a:p>
            <a:pPr marL="0" lvl="0" indent="0" rtl="0">
              <a:spcBef>
                <a:spcPts val="0"/>
              </a:spcBef>
              <a:spcAft>
                <a:spcPts val="0"/>
              </a:spcAft>
              <a:buNone/>
            </a:pPr>
            <a:r>
              <a:rPr lang="en" sz="600"/>
              <a:t>Information System Docs</a:t>
            </a:r>
            <a:endParaRPr sz="600"/>
          </a:p>
          <a:p>
            <a:pPr marL="0" lvl="0" indent="0" rtl="0">
              <a:spcBef>
                <a:spcPts val="0"/>
              </a:spcBef>
              <a:spcAft>
                <a:spcPts val="0"/>
              </a:spcAft>
              <a:buNone/>
            </a:pPr>
            <a:r>
              <a:rPr lang="en" sz="600"/>
              <a:t>SA-8</a:t>
            </a:r>
            <a:endParaRPr sz="600"/>
          </a:p>
          <a:p>
            <a:pPr marL="0" lvl="0" indent="0" rtl="0">
              <a:spcBef>
                <a:spcPts val="0"/>
              </a:spcBef>
              <a:spcAft>
                <a:spcPts val="0"/>
              </a:spcAft>
              <a:buNone/>
            </a:pPr>
            <a:r>
              <a:rPr lang="en" sz="600"/>
              <a:t>System Engineering Principles</a:t>
            </a:r>
            <a:endParaRPr sz="600"/>
          </a:p>
          <a:p>
            <a:pPr marL="0" lvl="0" indent="0" rtl="0">
              <a:spcBef>
                <a:spcPts val="0"/>
              </a:spcBef>
              <a:spcAft>
                <a:spcPts val="0"/>
              </a:spcAft>
              <a:buNone/>
            </a:pPr>
            <a:r>
              <a:rPr lang="en" sz="600"/>
              <a:t>SA-9</a:t>
            </a:r>
            <a:endParaRPr sz="600"/>
          </a:p>
          <a:p>
            <a:pPr marL="0" lvl="0" indent="0" rtl="0">
              <a:spcBef>
                <a:spcPts val="0"/>
              </a:spcBef>
              <a:spcAft>
                <a:spcPts val="0"/>
              </a:spcAft>
              <a:buNone/>
            </a:pPr>
            <a:r>
              <a:rPr lang="en" sz="600"/>
              <a:t>External IS Services</a:t>
            </a:r>
            <a:endParaRPr sz="600"/>
          </a:p>
          <a:p>
            <a:pPr marL="0" lvl="0" indent="0" rtl="0">
              <a:spcBef>
                <a:spcPts val="0"/>
              </a:spcBef>
              <a:spcAft>
                <a:spcPts val="0"/>
              </a:spcAft>
              <a:buNone/>
            </a:pPr>
            <a:endParaRPr sz="600"/>
          </a:p>
          <a:p>
            <a:pPr marL="0" lvl="0" indent="0" rtl="0">
              <a:spcBef>
                <a:spcPts val="0"/>
              </a:spcBef>
              <a:spcAft>
                <a:spcPts val="0"/>
              </a:spcAft>
              <a:buNone/>
            </a:pPr>
            <a:endParaRPr sz="600"/>
          </a:p>
          <a:p>
            <a:pPr marL="0" lvl="0" indent="0" rtl="0">
              <a:spcBef>
                <a:spcPts val="0"/>
              </a:spcBef>
              <a:spcAft>
                <a:spcPts val="0"/>
              </a:spcAft>
              <a:buNone/>
            </a:pPr>
            <a:r>
              <a:rPr lang="en" sz="600" b="1"/>
              <a:t>SC - System and Communications</a:t>
            </a:r>
            <a:endParaRPr sz="600" b="1"/>
          </a:p>
          <a:p>
            <a:pPr marL="0" lvl="0" indent="0" rtl="0">
              <a:spcBef>
                <a:spcPts val="0"/>
              </a:spcBef>
              <a:spcAft>
                <a:spcPts val="0"/>
              </a:spcAft>
              <a:buNone/>
            </a:pPr>
            <a:r>
              <a:rPr lang="en" sz="600" b="1"/>
              <a:t>Policies and Procedures</a:t>
            </a:r>
            <a:endParaRPr sz="600" b="1"/>
          </a:p>
          <a:p>
            <a:pPr marL="0" lvl="0" indent="0" rtl="0">
              <a:spcBef>
                <a:spcPts val="0"/>
              </a:spcBef>
              <a:spcAft>
                <a:spcPts val="0"/>
              </a:spcAft>
              <a:buNone/>
            </a:pPr>
            <a:r>
              <a:rPr lang="en" sz="600"/>
              <a:t>SC-5</a:t>
            </a:r>
            <a:endParaRPr sz="600"/>
          </a:p>
          <a:p>
            <a:pPr marL="0" lvl="0" indent="0" rtl="0">
              <a:spcBef>
                <a:spcPts val="0"/>
              </a:spcBef>
              <a:spcAft>
                <a:spcPts val="0"/>
              </a:spcAft>
              <a:buNone/>
            </a:pPr>
            <a:r>
              <a:rPr lang="en" sz="600"/>
              <a:t>Denial of Service Protection</a:t>
            </a:r>
            <a:endParaRPr sz="600"/>
          </a:p>
          <a:p>
            <a:pPr marL="0" lvl="0" indent="0" rtl="0">
              <a:spcBef>
                <a:spcPts val="0"/>
              </a:spcBef>
              <a:spcAft>
                <a:spcPts val="0"/>
              </a:spcAft>
              <a:buNone/>
            </a:pPr>
            <a:r>
              <a:rPr lang="en" sz="600"/>
              <a:t>SC-7</a:t>
            </a:r>
            <a:endParaRPr sz="600"/>
          </a:p>
          <a:p>
            <a:pPr marL="0" lvl="0" indent="0" rtl="0">
              <a:spcBef>
                <a:spcPts val="0"/>
              </a:spcBef>
              <a:spcAft>
                <a:spcPts val="0"/>
              </a:spcAft>
              <a:buNone/>
            </a:pPr>
            <a:r>
              <a:rPr lang="en" sz="600"/>
              <a:t>Boundary Protection</a:t>
            </a:r>
            <a:endParaRPr sz="600"/>
          </a:p>
          <a:p>
            <a:pPr marL="0" lvl="0" indent="0" rtl="0">
              <a:spcBef>
                <a:spcPts val="0"/>
              </a:spcBef>
              <a:spcAft>
                <a:spcPts val="0"/>
              </a:spcAft>
              <a:buNone/>
            </a:pPr>
            <a:endParaRPr sz="600"/>
          </a:p>
        </p:txBody>
      </p:sp>
      <p:sp>
        <p:nvSpPr>
          <p:cNvPr id="320" name="Google Shape;320;p51"/>
          <p:cNvSpPr txBox="1">
            <a:spLocks noGrp="1"/>
          </p:cNvSpPr>
          <p:nvPr>
            <p:ph type="body" idx="1"/>
          </p:nvPr>
        </p:nvSpPr>
        <p:spPr>
          <a:xfrm>
            <a:off x="7685625" y="2875"/>
            <a:ext cx="1504800" cy="4499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600"/>
              <a:t>SC-12</a:t>
            </a:r>
            <a:endParaRPr sz="600"/>
          </a:p>
          <a:p>
            <a:pPr marL="0" lvl="0" indent="0" rtl="0">
              <a:spcBef>
                <a:spcPts val="0"/>
              </a:spcBef>
              <a:spcAft>
                <a:spcPts val="0"/>
              </a:spcAft>
              <a:buNone/>
            </a:pPr>
            <a:r>
              <a:rPr lang="en" sz="600"/>
              <a:t>Cryptographic Key Management</a:t>
            </a:r>
            <a:endParaRPr sz="600"/>
          </a:p>
          <a:p>
            <a:pPr marL="0" lvl="0" indent="0" rtl="0">
              <a:spcBef>
                <a:spcPts val="0"/>
              </a:spcBef>
              <a:spcAft>
                <a:spcPts val="0"/>
              </a:spcAft>
              <a:buNone/>
            </a:pPr>
            <a:r>
              <a:rPr lang="en" sz="600"/>
              <a:t>SC-13</a:t>
            </a:r>
            <a:endParaRPr sz="600"/>
          </a:p>
          <a:p>
            <a:pPr marL="0" lvl="0" indent="0" rtl="0">
              <a:spcBef>
                <a:spcPts val="0"/>
              </a:spcBef>
              <a:spcAft>
                <a:spcPts val="0"/>
              </a:spcAft>
              <a:buNone/>
            </a:pPr>
            <a:r>
              <a:rPr lang="en" sz="600"/>
              <a:t>Cryptographic Protection</a:t>
            </a:r>
            <a:endParaRPr sz="600"/>
          </a:p>
          <a:p>
            <a:pPr marL="0" lvl="0" indent="0" rtl="0">
              <a:spcBef>
                <a:spcPts val="0"/>
              </a:spcBef>
              <a:spcAft>
                <a:spcPts val="0"/>
              </a:spcAft>
              <a:buNone/>
            </a:pPr>
            <a:r>
              <a:rPr lang="en" sz="600"/>
              <a:t>SC-15</a:t>
            </a:r>
            <a:endParaRPr sz="600"/>
          </a:p>
          <a:p>
            <a:pPr marL="0" lvl="0" indent="0" rtl="0">
              <a:spcBef>
                <a:spcPts val="0"/>
              </a:spcBef>
              <a:spcAft>
                <a:spcPts val="0"/>
              </a:spcAft>
              <a:buNone/>
            </a:pPr>
            <a:r>
              <a:rPr lang="en" sz="600"/>
              <a:t>Collaborative Computing Devices</a:t>
            </a:r>
            <a:endParaRPr sz="600"/>
          </a:p>
          <a:p>
            <a:pPr marL="0" lvl="0" indent="0" rtl="0">
              <a:spcBef>
                <a:spcPts val="0"/>
              </a:spcBef>
              <a:spcAft>
                <a:spcPts val="0"/>
              </a:spcAft>
              <a:buNone/>
            </a:pPr>
            <a:r>
              <a:rPr lang="en" sz="600"/>
              <a:t>SC-20</a:t>
            </a:r>
            <a:endParaRPr sz="600"/>
          </a:p>
          <a:p>
            <a:pPr marL="0" lvl="0" indent="0" rtl="0">
              <a:spcBef>
                <a:spcPts val="0"/>
              </a:spcBef>
              <a:spcAft>
                <a:spcPts val="0"/>
              </a:spcAft>
              <a:buNone/>
            </a:pPr>
            <a:r>
              <a:rPr lang="en" sz="600"/>
              <a:t>Secure Name/Address Resolution Authoritative Source</a:t>
            </a:r>
            <a:endParaRPr sz="600"/>
          </a:p>
          <a:p>
            <a:pPr marL="0" lvl="0" indent="0" rtl="0">
              <a:spcBef>
                <a:spcPts val="0"/>
              </a:spcBef>
              <a:spcAft>
                <a:spcPts val="0"/>
              </a:spcAft>
              <a:buNone/>
            </a:pPr>
            <a:r>
              <a:rPr lang="en" sz="600"/>
              <a:t>SC-21</a:t>
            </a:r>
            <a:endParaRPr sz="600"/>
          </a:p>
          <a:p>
            <a:pPr marL="0" lvl="0" indent="0" rtl="0">
              <a:spcBef>
                <a:spcPts val="0"/>
              </a:spcBef>
              <a:spcAft>
                <a:spcPts val="0"/>
              </a:spcAft>
              <a:buNone/>
            </a:pPr>
            <a:r>
              <a:rPr lang="en" sz="600"/>
              <a:t>Secure Name/Address Resolution Recursive Resolver</a:t>
            </a:r>
            <a:endParaRPr sz="600"/>
          </a:p>
          <a:p>
            <a:pPr marL="0" lvl="0" indent="0" rtl="0">
              <a:spcBef>
                <a:spcPts val="0"/>
              </a:spcBef>
              <a:spcAft>
                <a:spcPts val="0"/>
              </a:spcAft>
              <a:buNone/>
            </a:pPr>
            <a:r>
              <a:rPr lang="en" sz="600"/>
              <a:t>SC-22</a:t>
            </a:r>
            <a:endParaRPr sz="600"/>
          </a:p>
          <a:p>
            <a:pPr marL="0" lvl="0" indent="0" rtl="0">
              <a:spcBef>
                <a:spcPts val="0"/>
              </a:spcBef>
              <a:spcAft>
                <a:spcPts val="0"/>
              </a:spcAft>
              <a:buNone/>
            </a:pPr>
            <a:r>
              <a:rPr lang="en" sz="600"/>
              <a:t>Architecture&amp;Provisioning Name/Address Service</a:t>
            </a:r>
            <a:endParaRPr sz="600"/>
          </a:p>
          <a:p>
            <a:pPr marL="0" lvl="0" indent="0" rtl="0">
              <a:spcBef>
                <a:spcPts val="0"/>
              </a:spcBef>
              <a:spcAft>
                <a:spcPts val="0"/>
              </a:spcAft>
              <a:buNone/>
            </a:pPr>
            <a:r>
              <a:rPr lang="en" sz="600"/>
              <a:t>SC-39</a:t>
            </a:r>
            <a:endParaRPr sz="600"/>
          </a:p>
          <a:p>
            <a:pPr marL="0" lvl="0" indent="0" rtl="0">
              <a:spcBef>
                <a:spcPts val="0"/>
              </a:spcBef>
              <a:spcAft>
                <a:spcPts val="0"/>
              </a:spcAft>
              <a:buNone/>
            </a:pPr>
            <a:r>
              <a:rPr lang="en" sz="600"/>
              <a:t>Process Isolation</a:t>
            </a:r>
            <a:endParaRPr sz="600"/>
          </a:p>
          <a:p>
            <a:pPr marL="0" lvl="0" indent="0" rtl="0">
              <a:spcBef>
                <a:spcPts val="0"/>
              </a:spcBef>
              <a:spcAft>
                <a:spcPts val="0"/>
              </a:spcAft>
              <a:buNone/>
            </a:pPr>
            <a:endParaRPr sz="600"/>
          </a:p>
          <a:p>
            <a:pPr marL="0" lvl="0" indent="0" rtl="0">
              <a:spcBef>
                <a:spcPts val="0"/>
              </a:spcBef>
              <a:spcAft>
                <a:spcPts val="0"/>
              </a:spcAft>
              <a:buNone/>
            </a:pPr>
            <a:endParaRPr sz="600"/>
          </a:p>
          <a:p>
            <a:pPr marL="0" lvl="0" indent="0" rtl="0">
              <a:spcBef>
                <a:spcPts val="0"/>
              </a:spcBef>
              <a:spcAft>
                <a:spcPts val="0"/>
              </a:spcAft>
              <a:buNone/>
            </a:pPr>
            <a:r>
              <a:rPr lang="en" sz="600" b="1"/>
              <a:t>SI - System and Information Integrity</a:t>
            </a:r>
            <a:endParaRPr sz="600" b="1"/>
          </a:p>
          <a:p>
            <a:pPr marL="0" lvl="0" indent="0" rtl="0">
              <a:spcBef>
                <a:spcPts val="0"/>
              </a:spcBef>
              <a:spcAft>
                <a:spcPts val="0"/>
              </a:spcAft>
              <a:buNone/>
            </a:pPr>
            <a:r>
              <a:rPr lang="en" sz="600" b="1"/>
              <a:t>Policies and Procedures</a:t>
            </a:r>
            <a:endParaRPr sz="600" b="1"/>
          </a:p>
          <a:p>
            <a:pPr marL="0" lvl="0" indent="0" rtl="0">
              <a:spcBef>
                <a:spcPts val="0"/>
              </a:spcBef>
              <a:spcAft>
                <a:spcPts val="0"/>
              </a:spcAft>
              <a:buNone/>
            </a:pPr>
            <a:r>
              <a:rPr lang="en" sz="600"/>
              <a:t>SI-2</a:t>
            </a:r>
            <a:endParaRPr sz="600"/>
          </a:p>
          <a:p>
            <a:pPr marL="0" lvl="0" indent="0" rtl="0">
              <a:spcBef>
                <a:spcPts val="0"/>
              </a:spcBef>
              <a:spcAft>
                <a:spcPts val="0"/>
              </a:spcAft>
              <a:buNone/>
            </a:pPr>
            <a:r>
              <a:rPr lang="en" sz="600"/>
              <a:t>Flaw Remediation</a:t>
            </a:r>
            <a:endParaRPr sz="600"/>
          </a:p>
          <a:p>
            <a:pPr marL="0" lvl="0" indent="0" rtl="0">
              <a:spcBef>
                <a:spcPts val="0"/>
              </a:spcBef>
              <a:spcAft>
                <a:spcPts val="0"/>
              </a:spcAft>
              <a:buNone/>
            </a:pPr>
            <a:r>
              <a:rPr lang="en" sz="600"/>
              <a:t>SI-3</a:t>
            </a:r>
            <a:endParaRPr sz="600"/>
          </a:p>
          <a:p>
            <a:pPr marL="0" lvl="0" indent="0" rtl="0">
              <a:spcBef>
                <a:spcPts val="0"/>
              </a:spcBef>
              <a:spcAft>
                <a:spcPts val="0"/>
              </a:spcAft>
              <a:buNone/>
            </a:pPr>
            <a:r>
              <a:rPr lang="en" sz="600"/>
              <a:t>Malware Protection</a:t>
            </a:r>
            <a:endParaRPr sz="600"/>
          </a:p>
          <a:p>
            <a:pPr marL="0" lvl="0" indent="0" rtl="0">
              <a:spcBef>
                <a:spcPts val="0"/>
              </a:spcBef>
              <a:spcAft>
                <a:spcPts val="0"/>
              </a:spcAft>
              <a:buNone/>
            </a:pPr>
            <a:r>
              <a:rPr lang="en" sz="600"/>
              <a:t>SI-4</a:t>
            </a:r>
            <a:endParaRPr sz="600"/>
          </a:p>
          <a:p>
            <a:pPr marL="0" lvl="0" indent="0" rtl="0">
              <a:spcBef>
                <a:spcPts val="0"/>
              </a:spcBef>
              <a:spcAft>
                <a:spcPts val="0"/>
              </a:spcAft>
              <a:buNone/>
            </a:pPr>
            <a:r>
              <a:rPr lang="en" sz="600"/>
              <a:t>System Monitoring (IDS)</a:t>
            </a:r>
            <a:endParaRPr sz="600"/>
          </a:p>
          <a:p>
            <a:pPr marL="0" lvl="0" indent="0" rtl="0">
              <a:spcBef>
                <a:spcPts val="0"/>
              </a:spcBef>
              <a:spcAft>
                <a:spcPts val="0"/>
              </a:spcAft>
              <a:buNone/>
            </a:pPr>
            <a:r>
              <a:rPr lang="en" sz="600"/>
              <a:t>SI-5</a:t>
            </a:r>
            <a:endParaRPr sz="600"/>
          </a:p>
          <a:p>
            <a:pPr marL="0" lvl="0" indent="0" rtl="0">
              <a:spcBef>
                <a:spcPts val="0"/>
              </a:spcBef>
              <a:spcAft>
                <a:spcPts val="0"/>
              </a:spcAft>
              <a:buNone/>
            </a:pPr>
            <a:r>
              <a:rPr lang="en" sz="600"/>
              <a:t>Security Alerts and Advisories</a:t>
            </a:r>
            <a:endParaRPr sz="600"/>
          </a:p>
          <a:p>
            <a:pPr marL="0" lvl="0" indent="0" rtl="0">
              <a:spcBef>
                <a:spcPts val="0"/>
              </a:spcBef>
              <a:spcAft>
                <a:spcPts val="0"/>
              </a:spcAft>
              <a:buNone/>
            </a:pPr>
            <a:r>
              <a:rPr lang="en" sz="600"/>
              <a:t>SI-12</a:t>
            </a:r>
            <a:endParaRPr sz="600"/>
          </a:p>
          <a:p>
            <a:pPr marL="0" lvl="0" indent="0" rtl="0">
              <a:spcBef>
                <a:spcPts val="0"/>
              </a:spcBef>
              <a:spcAft>
                <a:spcPts val="0"/>
              </a:spcAft>
              <a:buNone/>
            </a:pPr>
            <a:r>
              <a:rPr lang="en" sz="600"/>
              <a:t>Information Handling &amp;Retention</a:t>
            </a:r>
            <a:endParaRPr sz="600"/>
          </a:p>
          <a:p>
            <a:pPr marL="0" lvl="0" indent="0" rtl="0">
              <a:spcBef>
                <a:spcPts val="560"/>
              </a:spcBef>
              <a:spcAft>
                <a:spcPts val="0"/>
              </a:spcAft>
              <a:buNone/>
            </a:pPr>
            <a:endParaRPr sz="600"/>
          </a:p>
          <a:p>
            <a:pPr marL="0" lvl="0" indent="0" rtl="0">
              <a:spcBef>
                <a:spcPts val="560"/>
              </a:spcBef>
              <a:spcAft>
                <a:spcPts val="0"/>
              </a:spcAft>
              <a:buNone/>
            </a:pPr>
            <a:endParaRPr sz="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2"/>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Granular Details</a:t>
            </a:r>
            <a:endParaRPr sz="3600"/>
          </a:p>
        </p:txBody>
      </p:sp>
      <p:sp>
        <p:nvSpPr>
          <p:cNvPr id="326" name="Google Shape;326;p52"/>
          <p:cNvSpPr txBox="1">
            <a:spLocks noGrp="1"/>
          </p:cNvSpPr>
          <p:nvPr>
            <p:ph type="body" idx="1"/>
          </p:nvPr>
        </p:nvSpPr>
        <p:spPr>
          <a:xfrm>
            <a:off x="457200" y="1151335"/>
            <a:ext cx="4040100" cy="479700"/>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en" sz="1400">
                <a:solidFill>
                  <a:srgbClr val="333333"/>
                </a:solidFill>
                <a:latin typeface="Arial"/>
                <a:ea typeface="Arial"/>
                <a:cs typeface="Arial"/>
                <a:sym typeface="Arial"/>
              </a:rPr>
              <a:t>AC-2 </a:t>
            </a:r>
            <a:r>
              <a:rPr lang="en" sz="1400">
                <a:solidFill>
                  <a:srgbClr val="595959"/>
                </a:solidFill>
                <a:latin typeface="Arial"/>
                <a:ea typeface="Arial"/>
                <a:cs typeface="Arial"/>
                <a:sym typeface="Arial"/>
              </a:rPr>
              <a:t>ACCOUNT MANAGEMENT</a:t>
            </a:r>
            <a:endParaRPr/>
          </a:p>
        </p:txBody>
      </p:sp>
      <p:sp>
        <p:nvSpPr>
          <p:cNvPr id="327" name="Google Shape;327;p52"/>
          <p:cNvSpPr txBox="1">
            <a:spLocks noGrp="1"/>
          </p:cNvSpPr>
          <p:nvPr>
            <p:ph type="body" idx="2"/>
          </p:nvPr>
        </p:nvSpPr>
        <p:spPr>
          <a:xfrm>
            <a:off x="457200" y="1631156"/>
            <a:ext cx="4040100" cy="29634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Clr>
                <a:schemeClr val="dk1"/>
              </a:buClr>
              <a:buSzPts val="1100"/>
              <a:buFont typeface="Arial"/>
              <a:buNone/>
            </a:pPr>
            <a:r>
              <a:rPr lang="en" sz="600" b="1">
                <a:solidFill>
                  <a:srgbClr val="333333"/>
                </a:solidFill>
                <a:latin typeface="Arial"/>
                <a:ea typeface="Arial"/>
                <a:cs typeface="Arial"/>
                <a:sym typeface="Arial"/>
              </a:rPr>
              <a:t>Control Description</a:t>
            </a:r>
            <a:endParaRPr sz="600" b="1">
              <a:solidFill>
                <a:srgbClr val="333333"/>
              </a:solidFill>
              <a:latin typeface="Arial"/>
              <a:ea typeface="Arial"/>
              <a:cs typeface="Arial"/>
              <a:sym typeface="Arial"/>
            </a:endParaRPr>
          </a:p>
          <a:p>
            <a:pPr marL="0" lvl="0" indent="0" rtl="0">
              <a:lnSpc>
                <a:spcPct val="115000"/>
              </a:lnSpc>
              <a:spcBef>
                <a:spcPts val="200"/>
              </a:spcBef>
              <a:spcAft>
                <a:spcPts val="0"/>
              </a:spcAft>
              <a:buClr>
                <a:schemeClr val="dk1"/>
              </a:buClr>
              <a:buSzPts val="1100"/>
              <a:buFont typeface="Arial"/>
              <a:buNone/>
            </a:pPr>
            <a:r>
              <a:rPr lang="en" sz="600" b="1">
                <a:solidFill>
                  <a:srgbClr val="333333"/>
                </a:solidFill>
                <a:latin typeface="Arial"/>
                <a:ea typeface="Arial"/>
                <a:cs typeface="Arial"/>
                <a:sym typeface="Arial"/>
              </a:rPr>
              <a:t>The organization:</a:t>
            </a:r>
            <a:endParaRPr sz="600" b="1">
              <a:solidFill>
                <a:srgbClr val="333333"/>
              </a:solidFill>
              <a:latin typeface="Arial"/>
              <a:ea typeface="Arial"/>
              <a:cs typeface="Arial"/>
              <a:sym typeface="Arial"/>
            </a:endParaRPr>
          </a:p>
          <a:p>
            <a:pPr marL="0" lvl="0" indent="0" rtl="0">
              <a:lnSpc>
                <a:spcPct val="115000"/>
              </a:lnSpc>
              <a:spcBef>
                <a:spcPts val="0"/>
              </a:spcBef>
              <a:spcAft>
                <a:spcPts val="0"/>
              </a:spcAft>
              <a:buNone/>
            </a:pPr>
            <a:r>
              <a:rPr lang="en" sz="600">
                <a:solidFill>
                  <a:srgbClr val="333333"/>
                </a:solidFill>
                <a:latin typeface="Arial"/>
                <a:ea typeface="Arial"/>
                <a:cs typeface="Arial"/>
                <a:sym typeface="Arial"/>
              </a:rPr>
              <a:t>a. Identifies and selects the following types of information system accounts to support organizational missions/business functions: [Assignment: organization-defined information system account types];</a:t>
            </a:r>
            <a:endParaRPr sz="600">
              <a:solidFill>
                <a:srgbClr val="333333"/>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 sz="600">
                <a:solidFill>
                  <a:srgbClr val="333333"/>
                </a:solidFill>
                <a:latin typeface="Arial"/>
                <a:ea typeface="Arial"/>
                <a:cs typeface="Arial"/>
                <a:sym typeface="Arial"/>
              </a:rPr>
              <a:t>b. Assigns account managers for information system accounts;c. Establishes conditions for group and role membership;</a:t>
            </a:r>
            <a:endParaRPr sz="600">
              <a:solidFill>
                <a:srgbClr val="333333"/>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 sz="600">
                <a:solidFill>
                  <a:srgbClr val="333333"/>
                </a:solidFill>
                <a:latin typeface="Arial"/>
                <a:ea typeface="Arial"/>
                <a:cs typeface="Arial"/>
                <a:sym typeface="Arial"/>
              </a:rPr>
              <a:t>d. Specifies authorized users of the information system, group and role membership, and access authorizations (i.e., privileges) and other attributes (as required) for each account;</a:t>
            </a:r>
            <a:endParaRPr sz="600">
              <a:solidFill>
                <a:srgbClr val="333333"/>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 sz="600">
                <a:solidFill>
                  <a:srgbClr val="333333"/>
                </a:solidFill>
                <a:latin typeface="Arial"/>
                <a:ea typeface="Arial"/>
                <a:cs typeface="Arial"/>
                <a:sym typeface="Arial"/>
              </a:rPr>
              <a:t>e. Requires approvals by [Assignment: organization-defined personnel or roles] for requests to create information system accounts;</a:t>
            </a:r>
            <a:endParaRPr sz="600">
              <a:solidFill>
                <a:srgbClr val="333333"/>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 sz="600">
                <a:solidFill>
                  <a:srgbClr val="333333"/>
                </a:solidFill>
                <a:latin typeface="Arial"/>
                <a:ea typeface="Arial"/>
                <a:cs typeface="Arial"/>
                <a:sym typeface="Arial"/>
              </a:rPr>
              <a:t>f. Creates, enables, modifies, disables, and removes information system accounts in accordance with [Assignment: organization-defined procedures or conditions];</a:t>
            </a:r>
            <a:endParaRPr sz="600">
              <a:solidFill>
                <a:srgbClr val="333333"/>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 sz="600">
                <a:solidFill>
                  <a:srgbClr val="333333"/>
                </a:solidFill>
                <a:latin typeface="Arial"/>
                <a:ea typeface="Arial"/>
                <a:cs typeface="Arial"/>
                <a:sym typeface="Arial"/>
              </a:rPr>
              <a:t>g. Monitors the use of information system accounts;</a:t>
            </a:r>
            <a:endParaRPr sz="600">
              <a:solidFill>
                <a:srgbClr val="333333"/>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 sz="600">
                <a:solidFill>
                  <a:srgbClr val="333333"/>
                </a:solidFill>
                <a:latin typeface="Arial"/>
                <a:ea typeface="Arial"/>
                <a:cs typeface="Arial"/>
                <a:sym typeface="Arial"/>
              </a:rPr>
              <a:t>h. Notifies account managers:</a:t>
            </a:r>
            <a:endParaRPr sz="600">
              <a:solidFill>
                <a:srgbClr val="333333"/>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 sz="600">
                <a:solidFill>
                  <a:srgbClr val="333333"/>
                </a:solidFill>
                <a:latin typeface="Arial"/>
                <a:ea typeface="Arial"/>
                <a:cs typeface="Arial"/>
                <a:sym typeface="Arial"/>
              </a:rPr>
              <a:t>1. When accounts are no longer required;</a:t>
            </a:r>
            <a:endParaRPr sz="600">
              <a:solidFill>
                <a:srgbClr val="333333"/>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 sz="600">
                <a:solidFill>
                  <a:srgbClr val="333333"/>
                </a:solidFill>
                <a:latin typeface="Arial"/>
                <a:ea typeface="Arial"/>
                <a:cs typeface="Arial"/>
                <a:sym typeface="Arial"/>
              </a:rPr>
              <a:t>2. When users are terminated or transferred; and</a:t>
            </a:r>
            <a:endParaRPr sz="600">
              <a:solidFill>
                <a:srgbClr val="333333"/>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 sz="600">
                <a:solidFill>
                  <a:srgbClr val="333333"/>
                </a:solidFill>
                <a:latin typeface="Arial"/>
                <a:ea typeface="Arial"/>
                <a:cs typeface="Arial"/>
                <a:sym typeface="Arial"/>
              </a:rPr>
              <a:t>3. When individual information system usage or need-to-know changes;</a:t>
            </a:r>
            <a:endParaRPr sz="600">
              <a:solidFill>
                <a:srgbClr val="333333"/>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 sz="600">
                <a:solidFill>
                  <a:srgbClr val="333333"/>
                </a:solidFill>
                <a:latin typeface="Arial"/>
                <a:ea typeface="Arial"/>
                <a:cs typeface="Arial"/>
                <a:sym typeface="Arial"/>
              </a:rPr>
              <a:t>i. Authorizes access to the information system based on:</a:t>
            </a:r>
            <a:endParaRPr sz="600">
              <a:solidFill>
                <a:srgbClr val="333333"/>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 sz="600">
                <a:solidFill>
                  <a:srgbClr val="333333"/>
                </a:solidFill>
                <a:latin typeface="Arial"/>
                <a:ea typeface="Arial"/>
                <a:cs typeface="Arial"/>
                <a:sym typeface="Arial"/>
              </a:rPr>
              <a:t>1. A valid access authorization;</a:t>
            </a:r>
            <a:endParaRPr sz="600">
              <a:solidFill>
                <a:srgbClr val="333333"/>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 sz="600">
                <a:solidFill>
                  <a:srgbClr val="333333"/>
                </a:solidFill>
                <a:latin typeface="Arial"/>
                <a:ea typeface="Arial"/>
                <a:cs typeface="Arial"/>
                <a:sym typeface="Arial"/>
              </a:rPr>
              <a:t>2. Intended system usage; and</a:t>
            </a:r>
            <a:endParaRPr sz="600">
              <a:solidFill>
                <a:srgbClr val="333333"/>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 sz="600">
                <a:solidFill>
                  <a:srgbClr val="333333"/>
                </a:solidFill>
                <a:latin typeface="Arial"/>
                <a:ea typeface="Arial"/>
                <a:cs typeface="Arial"/>
                <a:sym typeface="Arial"/>
              </a:rPr>
              <a:t>3. Other attributes as required by the organization or associated missions/business functions;</a:t>
            </a:r>
            <a:endParaRPr sz="600">
              <a:solidFill>
                <a:srgbClr val="333333"/>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 sz="600">
                <a:solidFill>
                  <a:srgbClr val="333333"/>
                </a:solidFill>
                <a:latin typeface="Arial"/>
                <a:ea typeface="Arial"/>
                <a:cs typeface="Arial"/>
                <a:sym typeface="Arial"/>
              </a:rPr>
              <a:t>j. Reviews accounts for compliance with account management requirements [Assignment: organization-defined frequency]; and</a:t>
            </a:r>
            <a:endParaRPr sz="600">
              <a:solidFill>
                <a:srgbClr val="333333"/>
              </a:solidFill>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 sz="600">
                <a:solidFill>
                  <a:srgbClr val="333333"/>
                </a:solidFill>
                <a:latin typeface="Arial"/>
                <a:ea typeface="Arial"/>
                <a:cs typeface="Arial"/>
                <a:sym typeface="Arial"/>
              </a:rPr>
              <a:t>k. Establishes a process for reissuing shared/group account credentials (if deployed) when individuals are removed from the group.</a:t>
            </a:r>
            <a:endParaRPr sz="600">
              <a:solidFill>
                <a:srgbClr val="333333"/>
              </a:solidFill>
              <a:latin typeface="Arial"/>
              <a:ea typeface="Arial"/>
              <a:cs typeface="Arial"/>
              <a:sym typeface="Arial"/>
            </a:endParaRPr>
          </a:p>
          <a:p>
            <a:pPr marL="0" lvl="0" indent="0">
              <a:spcBef>
                <a:spcPts val="900"/>
              </a:spcBef>
              <a:spcAft>
                <a:spcPts val="0"/>
              </a:spcAft>
              <a:buNone/>
            </a:pPr>
            <a:endParaRPr sz="600"/>
          </a:p>
        </p:txBody>
      </p:sp>
      <p:sp>
        <p:nvSpPr>
          <p:cNvPr id="328" name="Google Shape;328;p52"/>
          <p:cNvSpPr txBox="1">
            <a:spLocks noGrp="1"/>
          </p:cNvSpPr>
          <p:nvPr>
            <p:ph type="body" idx="3"/>
          </p:nvPr>
        </p:nvSpPr>
        <p:spPr>
          <a:xfrm>
            <a:off x="4645025" y="1151335"/>
            <a:ext cx="4041900" cy="479700"/>
          </a:xfrm>
          <a:prstGeom prst="rect">
            <a:avLst/>
          </a:prstGeom>
        </p:spPr>
        <p:txBody>
          <a:bodyPr spcFirstLastPara="1" wrap="square" lIns="91425" tIns="91425" rIns="91425" bIns="91425" anchor="b" anchorCtr="0">
            <a:noAutofit/>
          </a:bodyPr>
          <a:lstStyle/>
          <a:p>
            <a:pPr marL="0" lvl="0" indent="0">
              <a:spcBef>
                <a:spcPts val="480"/>
              </a:spcBef>
              <a:spcAft>
                <a:spcPts val="0"/>
              </a:spcAft>
              <a:buNone/>
            </a:pPr>
            <a:r>
              <a:rPr lang="en"/>
              <a:t>You Probably Already Have:</a:t>
            </a:r>
            <a:endParaRPr/>
          </a:p>
        </p:txBody>
      </p:sp>
      <p:sp>
        <p:nvSpPr>
          <p:cNvPr id="329" name="Google Shape;329;p52"/>
          <p:cNvSpPr txBox="1">
            <a:spLocks noGrp="1"/>
          </p:cNvSpPr>
          <p:nvPr>
            <p:ph type="body" idx="4"/>
          </p:nvPr>
        </p:nvSpPr>
        <p:spPr>
          <a:xfrm>
            <a:off x="4645025" y="1631156"/>
            <a:ext cx="4041900" cy="2963400"/>
          </a:xfrm>
          <a:prstGeom prst="rect">
            <a:avLst/>
          </a:prstGeom>
        </p:spPr>
        <p:txBody>
          <a:bodyPr spcFirstLastPara="1" wrap="square" lIns="91425" tIns="91425" rIns="91425" bIns="91425" anchor="t" anchorCtr="0">
            <a:noAutofit/>
          </a:bodyPr>
          <a:lstStyle/>
          <a:p>
            <a:pPr marL="457200" lvl="0" indent="-317500" rtl="0">
              <a:spcBef>
                <a:spcPts val="480"/>
              </a:spcBef>
              <a:spcAft>
                <a:spcPts val="0"/>
              </a:spcAft>
              <a:buSzPts val="1400"/>
              <a:buChar char="•"/>
            </a:pPr>
            <a:r>
              <a:rPr lang="en" sz="1400"/>
              <a:t>Active Directory</a:t>
            </a:r>
            <a:endParaRPr sz="1400"/>
          </a:p>
          <a:p>
            <a:pPr marL="457200" lvl="0" indent="-317500" rtl="0">
              <a:spcBef>
                <a:spcPts val="0"/>
              </a:spcBef>
              <a:spcAft>
                <a:spcPts val="0"/>
              </a:spcAft>
              <a:buSzPts val="1400"/>
              <a:buChar char="•"/>
            </a:pPr>
            <a:r>
              <a:rPr lang="en" sz="1400"/>
              <a:t>Group Memberships</a:t>
            </a:r>
            <a:endParaRPr sz="1400"/>
          </a:p>
          <a:p>
            <a:pPr marL="457200" lvl="0" indent="-317500" rtl="0">
              <a:spcBef>
                <a:spcPts val="0"/>
              </a:spcBef>
              <a:spcAft>
                <a:spcPts val="0"/>
              </a:spcAft>
              <a:buSzPts val="1400"/>
              <a:buChar char="•"/>
            </a:pPr>
            <a:r>
              <a:rPr lang="en" sz="1400"/>
              <a:t>HR, or team Manager, knows to add to various groups based on role</a:t>
            </a:r>
            <a:endParaRPr sz="1400"/>
          </a:p>
          <a:p>
            <a:pPr marL="457200" lvl="0" indent="-317500" rtl="0">
              <a:spcBef>
                <a:spcPts val="0"/>
              </a:spcBef>
              <a:spcAft>
                <a:spcPts val="0"/>
              </a:spcAft>
              <a:buSzPts val="1400"/>
              <a:buChar char="•"/>
            </a:pPr>
            <a:r>
              <a:rPr lang="en" sz="1400"/>
              <a:t>AD Admins defined</a:t>
            </a:r>
            <a:endParaRPr sz="1400"/>
          </a:p>
          <a:p>
            <a:pPr marL="457200" lvl="0" indent="-317500" rtl="0">
              <a:spcBef>
                <a:spcPts val="0"/>
              </a:spcBef>
              <a:spcAft>
                <a:spcPts val="0"/>
              </a:spcAft>
              <a:buSzPts val="1400"/>
              <a:buChar char="•"/>
            </a:pPr>
            <a:r>
              <a:rPr lang="en" sz="1400"/>
              <a:t>Account creation, deletion and helpdesk process to request access to objects and services</a:t>
            </a:r>
            <a:endParaRPr sz="1400"/>
          </a:p>
          <a:p>
            <a:pPr marL="457200" lvl="0" indent="-317500" rtl="0">
              <a:spcBef>
                <a:spcPts val="0"/>
              </a:spcBef>
              <a:spcAft>
                <a:spcPts val="0"/>
              </a:spcAft>
              <a:buSzPts val="1400"/>
              <a:buChar char="•"/>
            </a:pPr>
            <a:r>
              <a:rPr lang="en" sz="1400"/>
              <a:t>Managers have to approve account creation</a:t>
            </a:r>
            <a:endParaRPr sz="1400"/>
          </a:p>
          <a:p>
            <a:pPr marL="457200" lvl="0" indent="-317500" rtl="0">
              <a:spcBef>
                <a:spcPts val="0"/>
              </a:spcBef>
              <a:spcAft>
                <a:spcPts val="0"/>
              </a:spcAft>
              <a:buSzPts val="1400"/>
              <a:buChar char="•"/>
            </a:pPr>
            <a:r>
              <a:rPr lang="en" sz="1400"/>
              <a:t>Managers get email notifications when things are changed</a:t>
            </a:r>
            <a:endParaRPr sz="1400"/>
          </a:p>
          <a:p>
            <a:pPr marL="457200" lvl="0" indent="-317500" rtl="0">
              <a:spcBef>
                <a:spcPts val="0"/>
              </a:spcBef>
              <a:spcAft>
                <a:spcPts val="0"/>
              </a:spcAft>
              <a:buSzPts val="1400"/>
              <a:buChar char="•"/>
            </a:pPr>
            <a:r>
              <a:rPr lang="en" sz="1400"/>
              <a:t>An employee termination process where the account is removed within 24 or 48 hours</a:t>
            </a:r>
            <a:endParaRPr sz="1400"/>
          </a:p>
          <a:p>
            <a:pPr marL="0" lvl="0" indent="0">
              <a:spcBef>
                <a:spcPts val="480"/>
              </a:spcBef>
              <a:spcAft>
                <a:spcPts val="0"/>
              </a:spcAft>
              <a:buNone/>
            </a:pP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53"/>
          <p:cNvPicPr preferRelativeResize="0"/>
          <p:nvPr/>
        </p:nvPicPr>
        <p:blipFill>
          <a:blip r:embed="rId3">
            <a:alphaModFix/>
          </a:blip>
          <a:stretch>
            <a:fillRect/>
          </a:stretch>
        </p:blipFill>
        <p:spPr>
          <a:xfrm>
            <a:off x="1165638" y="78950"/>
            <a:ext cx="6812725" cy="4395075"/>
          </a:xfrm>
          <a:prstGeom prst="rect">
            <a:avLst/>
          </a:prstGeom>
          <a:noFill/>
          <a:ln>
            <a:noFill/>
          </a:ln>
        </p:spPr>
      </p:pic>
      <p:sp>
        <p:nvSpPr>
          <p:cNvPr id="335" name="Google Shape;335;p53"/>
          <p:cNvSpPr/>
          <p:nvPr/>
        </p:nvSpPr>
        <p:spPr>
          <a:xfrm>
            <a:off x="1397546" y="3356333"/>
            <a:ext cx="2724350" cy="462175"/>
          </a:xfrm>
          <a:custGeom>
            <a:avLst/>
            <a:gdLst/>
            <a:ahLst/>
            <a:cxnLst/>
            <a:rect l="l" t="t" r="r" b="b"/>
            <a:pathLst>
              <a:path w="108974" h="18487" extrusionOk="0">
                <a:moveTo>
                  <a:pt x="12163" y="182"/>
                </a:moveTo>
                <a:cubicBezTo>
                  <a:pt x="2151" y="909"/>
                  <a:pt x="-1402" y="3694"/>
                  <a:pt x="536" y="6722"/>
                </a:cubicBezTo>
                <a:cubicBezTo>
                  <a:pt x="2474" y="9750"/>
                  <a:pt x="6713" y="17421"/>
                  <a:pt x="23790" y="18349"/>
                </a:cubicBezTo>
                <a:cubicBezTo>
                  <a:pt x="40867" y="19278"/>
                  <a:pt x="89878" y="14191"/>
                  <a:pt x="102998" y="12293"/>
                </a:cubicBezTo>
                <a:cubicBezTo>
                  <a:pt x="116119" y="10396"/>
                  <a:pt x="103442" y="8256"/>
                  <a:pt x="102513" y="6964"/>
                </a:cubicBezTo>
                <a:cubicBezTo>
                  <a:pt x="101585" y="5672"/>
                  <a:pt x="98800" y="5107"/>
                  <a:pt x="97427" y="4542"/>
                </a:cubicBezTo>
                <a:cubicBezTo>
                  <a:pt x="96055" y="3977"/>
                  <a:pt x="96620" y="3735"/>
                  <a:pt x="94278" y="3573"/>
                </a:cubicBezTo>
                <a:cubicBezTo>
                  <a:pt x="91936" y="3412"/>
                  <a:pt x="86365" y="3735"/>
                  <a:pt x="83377" y="3573"/>
                </a:cubicBezTo>
                <a:cubicBezTo>
                  <a:pt x="80390" y="3412"/>
                  <a:pt x="80148" y="2806"/>
                  <a:pt x="76353" y="2604"/>
                </a:cubicBezTo>
                <a:cubicBezTo>
                  <a:pt x="72558" y="2402"/>
                  <a:pt x="71306" y="2766"/>
                  <a:pt x="60608" y="2362"/>
                </a:cubicBezTo>
                <a:cubicBezTo>
                  <a:pt x="49910" y="1958"/>
                  <a:pt x="22175" y="-545"/>
                  <a:pt x="12163" y="182"/>
                </a:cubicBezTo>
                <a:close/>
              </a:path>
            </a:pathLst>
          </a:custGeom>
          <a:noFill/>
          <a:ln w="9525" cap="flat" cmpd="sng">
            <a:solidFill>
              <a:srgbClr val="FF0000"/>
            </a:solidFill>
            <a:prstDash val="solid"/>
            <a:round/>
            <a:headEnd type="none" w="med" len="med"/>
            <a:tailEnd type="none" w="med" len="med"/>
          </a:ln>
          <a:effectLst>
            <a:outerShdw blurRad="57150" dist="19050" dir="5400000" algn="bl" rotWithShape="0">
              <a:srgbClr val="FFFFFF">
                <a:alpha val="1000"/>
              </a:srgbClr>
            </a:outerShdw>
          </a:effectLst>
        </p:spPr>
      </p:sp>
      <p:sp>
        <p:nvSpPr>
          <p:cNvPr id="336" name="Google Shape;336;p53"/>
          <p:cNvSpPr txBox="1"/>
          <p:nvPr/>
        </p:nvSpPr>
        <p:spPr>
          <a:xfrm>
            <a:off x="4717325" y="3239750"/>
            <a:ext cx="3173100" cy="684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0000"/>
                </a:solidFill>
                <a:latin typeface="Comic Sans MS"/>
                <a:ea typeface="Comic Sans MS"/>
                <a:cs typeface="Comic Sans MS"/>
                <a:sym typeface="Comic Sans MS"/>
              </a:rPr>
              <a:t>This means you hire people who are dedicated to IT Security.</a:t>
            </a:r>
            <a:endParaRPr>
              <a:solidFill>
                <a:srgbClr val="FF0000"/>
              </a:solidFill>
              <a:latin typeface="Comic Sans MS"/>
              <a:ea typeface="Comic Sans MS"/>
              <a:cs typeface="Comic Sans MS"/>
              <a:sym typeface="Comic Sans MS"/>
            </a:endParaRPr>
          </a:p>
        </p:txBody>
      </p:sp>
      <p:sp>
        <p:nvSpPr>
          <p:cNvPr id="337" name="Google Shape;337;p53"/>
          <p:cNvSpPr/>
          <p:nvPr/>
        </p:nvSpPr>
        <p:spPr>
          <a:xfrm>
            <a:off x="4214725" y="3597050"/>
            <a:ext cx="460200" cy="1392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4"/>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Do a Risk Assessment Before the FIPS-200</a:t>
            </a:r>
            <a:endParaRPr sz="3600"/>
          </a:p>
        </p:txBody>
      </p:sp>
      <p:sp>
        <p:nvSpPr>
          <p:cNvPr id="343" name="Google Shape;343;p54"/>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2400"/>
              <a:t>Once you have your asset inventory for the System and the baseline Low, Moderate or High, do your own risk assessment:</a:t>
            </a:r>
            <a:endParaRPr sz="2400"/>
          </a:p>
          <a:p>
            <a:pPr marL="457200" lvl="0" indent="-381000" rtl="0">
              <a:spcBef>
                <a:spcPts val="640"/>
              </a:spcBef>
              <a:spcAft>
                <a:spcPts val="0"/>
              </a:spcAft>
              <a:buSzPts val="2400"/>
              <a:buChar char="•"/>
            </a:pPr>
            <a:r>
              <a:rPr lang="en" sz="2400"/>
              <a:t>Go through each control and figure out what risk would remain if you don’t do it (mitigation, transfer, avoidance…)</a:t>
            </a:r>
            <a:endParaRPr sz="2400"/>
          </a:p>
          <a:p>
            <a:pPr marL="457200" lvl="0" indent="-381000" rtl="0">
              <a:spcBef>
                <a:spcPts val="0"/>
              </a:spcBef>
              <a:spcAft>
                <a:spcPts val="0"/>
              </a:spcAft>
              <a:buSzPts val="2400"/>
              <a:buChar char="•"/>
            </a:pPr>
            <a:r>
              <a:rPr lang="en" sz="2400"/>
              <a:t>Use this to discuss and negotiate out (tailor) any controls that don’t make sense</a:t>
            </a:r>
            <a:endParaRPr sz="2400"/>
          </a:p>
          <a:p>
            <a:pPr marL="457200" lvl="0" indent="-381000">
              <a:spcBef>
                <a:spcPts val="0"/>
              </a:spcBef>
              <a:spcAft>
                <a:spcPts val="0"/>
              </a:spcAft>
              <a:buSzPts val="2400"/>
              <a:buChar char="•"/>
            </a:pPr>
            <a:r>
              <a:rPr lang="en" sz="2400"/>
              <a:t>Every control you tailor out is dollars to thousands of dollars of time, rework, and upkeep</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5"/>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NIST Risk Assessment</a:t>
            </a:r>
            <a:endParaRPr/>
          </a:p>
        </p:txBody>
      </p:sp>
      <p:sp>
        <p:nvSpPr>
          <p:cNvPr id="349" name="Google Shape;349;p55"/>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a:t>Likelihood x Impact</a:t>
            </a:r>
            <a:endParaRPr/>
          </a:p>
          <a:p>
            <a:pPr marL="0" lvl="0" indent="0">
              <a:spcBef>
                <a:spcPts val="640"/>
              </a:spcBef>
              <a:spcAft>
                <a:spcPts val="0"/>
              </a:spcAft>
              <a:buNone/>
            </a:pPr>
            <a:endParaRPr/>
          </a:p>
        </p:txBody>
      </p:sp>
      <p:pic>
        <p:nvPicPr>
          <p:cNvPr id="350" name="Google Shape;350;p55"/>
          <p:cNvPicPr preferRelativeResize="0"/>
          <p:nvPr/>
        </p:nvPicPr>
        <p:blipFill>
          <a:blip r:embed="rId3">
            <a:alphaModFix/>
          </a:blip>
          <a:stretch>
            <a:fillRect/>
          </a:stretch>
        </p:blipFill>
        <p:spPr>
          <a:xfrm>
            <a:off x="1752600" y="2088950"/>
            <a:ext cx="5638800" cy="2283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What is FISMA</a:t>
            </a:r>
            <a:endParaRPr/>
          </a:p>
        </p:txBody>
      </p:sp>
      <p:sp>
        <p:nvSpPr>
          <p:cNvPr id="167" name="Google Shape;167;p29"/>
          <p:cNvSpPr txBox="1">
            <a:spLocks noGrp="1"/>
          </p:cNvSpPr>
          <p:nvPr>
            <p:ph type="body" idx="1"/>
          </p:nvPr>
        </p:nvSpPr>
        <p:spPr>
          <a:xfrm>
            <a:off x="457200" y="984450"/>
            <a:ext cx="8229600" cy="3394500"/>
          </a:xfrm>
          <a:prstGeom prst="rect">
            <a:avLst/>
          </a:prstGeom>
        </p:spPr>
        <p:txBody>
          <a:bodyPr spcFirstLastPara="1" wrap="square" lIns="91425" tIns="91425" rIns="91425" bIns="91425" anchor="t" anchorCtr="0">
            <a:noAutofit/>
          </a:bodyPr>
          <a:lstStyle/>
          <a:p>
            <a:pPr marL="457200" lvl="0" indent="-381000" rtl="0">
              <a:spcBef>
                <a:spcPts val="640"/>
              </a:spcBef>
              <a:spcAft>
                <a:spcPts val="0"/>
              </a:spcAft>
              <a:buSzPts val="2400"/>
              <a:buChar char="•"/>
            </a:pPr>
            <a:r>
              <a:rPr lang="en" sz="2200" dirty="0"/>
              <a:t>2002 - Federal Information Security Management Act</a:t>
            </a:r>
            <a:endParaRPr sz="2200" dirty="0"/>
          </a:p>
          <a:p>
            <a:pPr marL="457200" lvl="0" indent="-381000" rtl="0">
              <a:spcBef>
                <a:spcPts val="0"/>
              </a:spcBef>
              <a:spcAft>
                <a:spcPts val="0"/>
              </a:spcAft>
              <a:buSzPts val="2400"/>
              <a:buChar char="•"/>
            </a:pPr>
            <a:r>
              <a:rPr lang="en" sz="2200" dirty="0"/>
              <a:t>2014 - Federal Information Security Modernization Act</a:t>
            </a:r>
            <a:endParaRPr sz="2200" dirty="0"/>
          </a:p>
          <a:p>
            <a:pPr marL="457200" lvl="0" indent="-381000" rtl="0">
              <a:spcBef>
                <a:spcPts val="0"/>
              </a:spcBef>
              <a:spcAft>
                <a:spcPts val="0"/>
              </a:spcAft>
              <a:buSzPts val="2400"/>
              <a:buChar char="•"/>
            </a:pPr>
            <a:r>
              <a:rPr lang="en" sz="2200" dirty="0"/>
              <a:t>Requires Federal Agencies to strengthen information security</a:t>
            </a:r>
            <a:endParaRPr sz="2200" dirty="0"/>
          </a:p>
          <a:p>
            <a:pPr marL="457200" lvl="0" indent="-381000" rtl="0">
              <a:spcBef>
                <a:spcPts val="0"/>
              </a:spcBef>
              <a:spcAft>
                <a:spcPts val="0"/>
              </a:spcAft>
              <a:buSzPts val="2400"/>
              <a:buChar char="•"/>
            </a:pPr>
            <a:r>
              <a:rPr lang="en" sz="2200" dirty="0"/>
              <a:t>Requires annual assessments and grade reports handled by Office of Management and Budget</a:t>
            </a:r>
            <a:endParaRPr sz="2200" dirty="0"/>
          </a:p>
          <a:p>
            <a:pPr marL="457200" lvl="0" indent="-381000" rtl="0">
              <a:spcBef>
                <a:spcPts val="0"/>
              </a:spcBef>
              <a:spcAft>
                <a:spcPts val="0"/>
              </a:spcAft>
              <a:buSzPts val="2400"/>
              <a:buChar char="•"/>
            </a:pPr>
            <a:r>
              <a:rPr lang="en" sz="2200" dirty="0"/>
              <a:t>Intended to be managed in a cost-effective, timely and efficient manner</a:t>
            </a:r>
            <a:endParaRPr sz="2200" dirty="0"/>
          </a:p>
          <a:p>
            <a:pPr marL="457200" lvl="0" indent="-381000" rtl="0">
              <a:spcBef>
                <a:spcPts val="0"/>
              </a:spcBef>
              <a:spcAft>
                <a:spcPts val="0"/>
              </a:spcAft>
              <a:buSzPts val="2400"/>
              <a:buChar char="•"/>
            </a:pPr>
            <a:r>
              <a:rPr lang="en" sz="2200" dirty="0"/>
              <a:t>Relies on NIST Special Publications - NIST RMF is the starting point for adoption</a:t>
            </a:r>
            <a:endParaRPr sz="2200" dirty="0"/>
          </a:p>
          <a:p>
            <a:pPr marL="0" lvl="0" indent="0" rtl="0">
              <a:spcBef>
                <a:spcPts val="640"/>
              </a:spcBef>
              <a:spcAft>
                <a:spcPts val="0"/>
              </a:spcAft>
              <a:buNone/>
            </a:pPr>
            <a:endParaRPr sz="2400" dirty="0"/>
          </a:p>
          <a:p>
            <a:pPr marL="0" lvl="0" indent="0">
              <a:spcBef>
                <a:spcPts val="640"/>
              </a:spcBef>
              <a:spcAft>
                <a:spcPts val="0"/>
              </a:spcAft>
              <a:buNone/>
            </a:pPr>
            <a:endParaRPr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Translate the Control into Real Mitigation</a:t>
            </a:r>
            <a:endParaRPr sz="3600"/>
          </a:p>
        </p:txBody>
      </p:sp>
      <p:pic>
        <p:nvPicPr>
          <p:cNvPr id="356" name="Google Shape;356;p56"/>
          <p:cNvPicPr preferRelativeResize="0"/>
          <p:nvPr/>
        </p:nvPicPr>
        <p:blipFill>
          <a:blip r:embed="rId3">
            <a:alphaModFix/>
          </a:blip>
          <a:stretch>
            <a:fillRect/>
          </a:stretch>
        </p:blipFill>
        <p:spPr>
          <a:xfrm>
            <a:off x="2253352" y="985650"/>
            <a:ext cx="4386151" cy="3289626"/>
          </a:xfrm>
          <a:prstGeom prst="rect">
            <a:avLst/>
          </a:prstGeom>
          <a:noFill/>
          <a:ln>
            <a:noFill/>
          </a:ln>
        </p:spPr>
      </p:pic>
      <p:sp>
        <p:nvSpPr>
          <p:cNvPr id="357" name="Google Shape;357;p56"/>
          <p:cNvSpPr txBox="1"/>
          <p:nvPr/>
        </p:nvSpPr>
        <p:spPr>
          <a:xfrm>
            <a:off x="6867075" y="1986250"/>
            <a:ext cx="1956000" cy="11505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a:solidFill>
                  <a:srgbClr val="FF0000"/>
                </a:solidFill>
                <a:latin typeface="Comic Sans MS"/>
                <a:ea typeface="Comic Sans MS"/>
                <a:cs typeface="Comic Sans MS"/>
                <a:sym typeface="Comic Sans MS"/>
              </a:rPr>
              <a:t>What does this mitigate? Criminals don’t care about system use notifications!!!!!!</a:t>
            </a:r>
            <a:endParaRPr>
              <a:solidFill>
                <a:srgbClr val="FF0000"/>
              </a:solidFill>
              <a:latin typeface="Comic Sans MS"/>
              <a:ea typeface="Comic Sans MS"/>
              <a:cs typeface="Comic Sans MS"/>
              <a:sym typeface="Comic Sans M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graphicFrame>
        <p:nvGraphicFramePr>
          <p:cNvPr id="362" name="Google Shape;362;p57"/>
          <p:cNvGraphicFramePr/>
          <p:nvPr/>
        </p:nvGraphicFramePr>
        <p:xfrm>
          <a:off x="621675" y="733600"/>
          <a:ext cx="7973075" cy="3118111"/>
        </p:xfrm>
        <a:graphic>
          <a:graphicData uri="http://schemas.openxmlformats.org/drawingml/2006/table">
            <a:tbl>
              <a:tblPr>
                <a:noFill/>
                <a:tableStyleId>{8D885B82-EC52-40FE-BCE2-B68864A90883}</a:tableStyleId>
              </a:tblPr>
              <a:tblGrid>
                <a:gridCol w="2497850">
                  <a:extLst>
                    <a:ext uri="{9D8B030D-6E8A-4147-A177-3AD203B41FA5}">
                      <a16:colId xmlns:a16="http://schemas.microsoft.com/office/drawing/2014/main" val="20000"/>
                    </a:ext>
                  </a:extLst>
                </a:gridCol>
                <a:gridCol w="3044275">
                  <a:extLst>
                    <a:ext uri="{9D8B030D-6E8A-4147-A177-3AD203B41FA5}">
                      <a16:colId xmlns:a16="http://schemas.microsoft.com/office/drawing/2014/main" val="20001"/>
                    </a:ext>
                  </a:extLst>
                </a:gridCol>
                <a:gridCol w="2430950">
                  <a:extLst>
                    <a:ext uri="{9D8B030D-6E8A-4147-A177-3AD203B41FA5}">
                      <a16:colId xmlns:a16="http://schemas.microsoft.com/office/drawing/2014/main" val="20002"/>
                    </a:ext>
                  </a:extLst>
                </a:gridCol>
              </a:tblGrid>
              <a:tr h="264925">
                <a:tc gridSpan="3">
                  <a:txBody>
                    <a:bodyPr/>
                    <a:lstStyle/>
                    <a:p>
                      <a:pPr marL="0" lvl="0" indent="0" algn="ctr" rtl="0">
                        <a:lnSpc>
                          <a:spcPct val="115000"/>
                        </a:lnSpc>
                        <a:spcBef>
                          <a:spcPts val="0"/>
                        </a:spcBef>
                        <a:spcAft>
                          <a:spcPts val="0"/>
                        </a:spcAft>
                        <a:buNone/>
                      </a:pPr>
                      <a:r>
                        <a:rPr lang="en" sz="1100" b="1"/>
                        <a:t>Threats Matched to Mitigating Controls</a:t>
                      </a:r>
                      <a:endParaRPr sz="11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2150">
                <a:tc>
                  <a:txBody>
                    <a:bodyPr/>
                    <a:lstStyle/>
                    <a:p>
                      <a:pPr marL="0" lvl="0" indent="0" algn="ctr" rtl="0">
                        <a:lnSpc>
                          <a:spcPct val="115000"/>
                        </a:lnSpc>
                        <a:spcBef>
                          <a:spcPts val="0"/>
                        </a:spcBef>
                        <a:spcAft>
                          <a:spcPts val="0"/>
                        </a:spcAft>
                        <a:buNone/>
                      </a:pPr>
                      <a:r>
                        <a:rPr lang="en" sz="1000" b="1"/>
                        <a:t>Threat</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000" b="1"/>
                        <a:t>Controls that Mitigate Likelihood</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tc>
                  <a:txBody>
                    <a:bodyPr/>
                    <a:lstStyle/>
                    <a:p>
                      <a:pPr marL="0" lvl="0" indent="0" algn="ctr" rtl="0">
                        <a:lnSpc>
                          <a:spcPct val="115000"/>
                        </a:lnSpc>
                        <a:spcBef>
                          <a:spcPts val="0"/>
                        </a:spcBef>
                        <a:spcAft>
                          <a:spcPts val="0"/>
                        </a:spcAft>
                        <a:buNone/>
                      </a:pPr>
                      <a:r>
                        <a:rPr lang="en" sz="1000" b="1"/>
                        <a:t>Controls that Mitigate Impact</a:t>
                      </a:r>
                      <a:endParaRPr sz="1000" b="1"/>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1"/>
                  </a:ext>
                </a:extLst>
              </a:tr>
              <a:tr h="209625">
                <a:tc>
                  <a:txBody>
                    <a:bodyPr/>
                    <a:lstStyle/>
                    <a:p>
                      <a:pPr marL="0" lvl="0" indent="0" rtl="0">
                        <a:lnSpc>
                          <a:spcPct val="115000"/>
                        </a:lnSpc>
                        <a:spcBef>
                          <a:spcPts val="0"/>
                        </a:spcBef>
                        <a:spcAft>
                          <a:spcPts val="0"/>
                        </a:spcAft>
                        <a:buNone/>
                      </a:pPr>
                      <a:r>
                        <a:rPr lang="en" sz="1000"/>
                        <a:t>Insider Given Inappropriate Access</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100">
                          <a:latin typeface="Calibri"/>
                          <a:ea typeface="Calibri"/>
                          <a:cs typeface="Calibri"/>
                          <a:sym typeface="Calibri"/>
                        </a:rPr>
                        <a:t>AC, AC-5, AC-8, AC-6, AT, CA-2, CA-6, CA-7, CM, IA, PS-4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100">
                          <a:latin typeface="Calibri"/>
                          <a:ea typeface="Calibri"/>
                          <a:cs typeface="Calibri"/>
                          <a:sym typeface="Calibri"/>
                        </a:rPr>
                        <a:t>AC, AC-2, AC-3, AT, AU, CA-2, CA-7, CM, IR</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4325">
                <a:tc>
                  <a:txBody>
                    <a:bodyPr/>
                    <a:lstStyle/>
                    <a:p>
                      <a:pPr marL="0" lvl="0" indent="0" rtl="0">
                        <a:lnSpc>
                          <a:spcPct val="115000"/>
                        </a:lnSpc>
                        <a:spcBef>
                          <a:spcPts val="0"/>
                        </a:spcBef>
                        <a:spcAft>
                          <a:spcPts val="0"/>
                        </a:spcAft>
                        <a:buNone/>
                      </a:pPr>
                      <a:r>
                        <a:rPr lang="en" sz="1000"/>
                        <a:t>Insider Escalates Privilege</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100">
                          <a:latin typeface="Calibri"/>
                          <a:ea typeface="Calibri"/>
                          <a:cs typeface="Calibri"/>
                          <a:sym typeface="Calibri"/>
                        </a:rPr>
                        <a:t>AC, AC-7, AT, AU, CA, CM, IA, IA-5, PE, PL, PL-4, PS, PS-3, RA-5, SI, SI-2, SI-3, SI-4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100">
                          <a:latin typeface="Calibri"/>
                          <a:ea typeface="Calibri"/>
                          <a:cs typeface="Calibri"/>
                          <a:sym typeface="Calibri"/>
                        </a:rPr>
                        <a:t>AT, AU, AU-6(2), CA-7, CM, IA, IA-4, IA-5(1)(e), SI, SI-4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4325">
                <a:tc>
                  <a:txBody>
                    <a:bodyPr/>
                    <a:lstStyle/>
                    <a:p>
                      <a:pPr marL="0" lvl="0" indent="0" rtl="0">
                        <a:lnSpc>
                          <a:spcPct val="115000"/>
                        </a:lnSpc>
                        <a:spcBef>
                          <a:spcPts val="0"/>
                        </a:spcBef>
                        <a:spcAft>
                          <a:spcPts val="0"/>
                        </a:spcAft>
                        <a:buNone/>
                      </a:pPr>
                      <a:r>
                        <a:rPr lang="en" sz="1000"/>
                        <a:t>Attacker Hijacks Open Terminal Session</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100">
                          <a:latin typeface="Calibri"/>
                          <a:ea typeface="Calibri"/>
                          <a:cs typeface="Calibri"/>
                          <a:sym typeface="Calibri"/>
                        </a:rPr>
                        <a:t>AC, AC-6(1), AT, AU, CA, CM, IA, IA-4, PE, PL, PL-4, PS, PS-3, RA, RA-5</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100">
                          <a:latin typeface="Calibri"/>
                          <a:ea typeface="Calibri"/>
                          <a:cs typeface="Calibri"/>
                          <a:sym typeface="Calibri"/>
                        </a:rPr>
                        <a:t>AC, AC-3, AC-5, AC-6, AU, CA-7, CM, IR, SI, SI-4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4325">
                <a:tc>
                  <a:txBody>
                    <a:bodyPr/>
                    <a:lstStyle/>
                    <a:p>
                      <a:pPr marL="0" lvl="0" indent="0" rtl="0">
                        <a:lnSpc>
                          <a:spcPct val="115000"/>
                        </a:lnSpc>
                        <a:spcBef>
                          <a:spcPts val="0"/>
                        </a:spcBef>
                        <a:spcAft>
                          <a:spcPts val="0"/>
                        </a:spcAft>
                        <a:buNone/>
                      </a:pPr>
                      <a:r>
                        <a:rPr lang="en" sz="1000"/>
                        <a:t>Network Attacker Port Scans External or DMZ Devices</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100">
                          <a:latin typeface="Calibri"/>
                          <a:ea typeface="Calibri"/>
                          <a:cs typeface="Calibri"/>
                          <a:sym typeface="Calibri"/>
                        </a:rPr>
                        <a:t>AC, AC-6(1), CA, CA-7, CM, CM-7, RA, RA-5, SC-7, SC-7(5), SI</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100">
                          <a:latin typeface="Calibri"/>
                          <a:ea typeface="Calibri"/>
                          <a:cs typeface="Calibri"/>
                          <a:sym typeface="Calibri"/>
                        </a:rPr>
                        <a:t>AU, CA-7, CM, CM-7, IR, SA, SA-8, SI-4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4325">
                <a:tc>
                  <a:txBody>
                    <a:bodyPr/>
                    <a:lstStyle/>
                    <a:p>
                      <a:pPr marL="0" lvl="0" indent="0" rtl="0">
                        <a:lnSpc>
                          <a:spcPct val="115000"/>
                        </a:lnSpc>
                        <a:spcBef>
                          <a:spcPts val="0"/>
                        </a:spcBef>
                        <a:spcAft>
                          <a:spcPts val="0"/>
                        </a:spcAft>
                        <a:buNone/>
                      </a:pPr>
                      <a:r>
                        <a:rPr lang="en" sz="1000"/>
                        <a:t>Network Attacker Port Scans Internal Devices</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100">
                          <a:latin typeface="Calibri"/>
                          <a:ea typeface="Calibri"/>
                          <a:cs typeface="Calibri"/>
                          <a:sym typeface="Calibri"/>
                        </a:rPr>
                        <a:t>AC, AC-6(1), CA, CA-7, CM, CM-7, PL, PL-8, RA, RA-5, SA, SA-8, SC-7, SC-7(5)</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100">
                          <a:latin typeface="Calibri"/>
                          <a:ea typeface="Calibri"/>
                          <a:cs typeface="Calibri"/>
                          <a:sym typeface="Calibri"/>
                        </a:rPr>
                        <a:t>AU, CM, CA-7, CM-7, IR, SA, SA-8, SI, SI-4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49375">
                <a:tc>
                  <a:txBody>
                    <a:bodyPr/>
                    <a:lstStyle/>
                    <a:p>
                      <a:pPr marL="0" lvl="0" indent="0" rtl="0">
                        <a:lnSpc>
                          <a:spcPct val="115000"/>
                        </a:lnSpc>
                        <a:spcBef>
                          <a:spcPts val="0"/>
                        </a:spcBef>
                        <a:spcAft>
                          <a:spcPts val="0"/>
                        </a:spcAft>
                        <a:buNone/>
                      </a:pPr>
                      <a:r>
                        <a:rPr lang="en" sz="1000"/>
                        <a:t>Network Attacker Mines Public Facing Websites</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100">
                          <a:latin typeface="Calibri"/>
                          <a:ea typeface="Calibri"/>
                          <a:cs typeface="Calibri"/>
                          <a:sym typeface="Calibri"/>
                        </a:rPr>
                        <a:t>AC, AC-21, AC-22, AT, CA, CA-2, CA-7, CM, PL</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100">
                          <a:latin typeface="Calibri"/>
                          <a:ea typeface="Calibri"/>
                          <a:cs typeface="Calibri"/>
                          <a:sym typeface="Calibri"/>
                        </a:rPr>
                        <a:t>AU, CA-7, CM, SI, SI-4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209625">
                <a:tc>
                  <a:txBody>
                    <a:bodyPr/>
                    <a:lstStyle/>
                    <a:p>
                      <a:pPr marL="0" lvl="0" indent="0" rtl="0">
                        <a:lnSpc>
                          <a:spcPct val="115000"/>
                        </a:lnSpc>
                        <a:spcBef>
                          <a:spcPts val="0"/>
                        </a:spcBef>
                        <a:spcAft>
                          <a:spcPts val="0"/>
                        </a:spcAft>
                        <a:buNone/>
                      </a:pPr>
                      <a:r>
                        <a:rPr lang="en" sz="1000"/>
                        <a:t>Network Attacker Mines Social Media</a:t>
                      </a:r>
                      <a:endParaRPr sz="10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100">
                          <a:latin typeface="Calibri"/>
                          <a:ea typeface="Calibri"/>
                          <a:cs typeface="Calibri"/>
                          <a:sym typeface="Calibri"/>
                        </a:rPr>
                        <a:t>AT, PL, PL-4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100">
                          <a:latin typeface="Calibri"/>
                          <a:ea typeface="Calibri"/>
                          <a:cs typeface="Calibri"/>
                          <a:sym typeface="Calibri"/>
                        </a:rPr>
                        <a:t>AT, PL-4</a:t>
                      </a:r>
                      <a:endParaRPr sz="1100">
                        <a:latin typeface="Calibri"/>
                        <a:ea typeface="Calibri"/>
                        <a:cs typeface="Calibri"/>
                        <a:sym typeface="Calibri"/>
                      </a:endParaRPr>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63" name="Google Shape;363;p57"/>
          <p:cNvSpPr/>
          <p:nvPr/>
        </p:nvSpPr>
        <p:spPr>
          <a:xfrm>
            <a:off x="3627325" y="1205075"/>
            <a:ext cx="435900" cy="248400"/>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graphicFrame>
        <p:nvGraphicFramePr>
          <p:cNvPr id="368" name="Google Shape;368;p58"/>
          <p:cNvGraphicFramePr/>
          <p:nvPr/>
        </p:nvGraphicFramePr>
        <p:xfrm>
          <a:off x="140275" y="121125"/>
          <a:ext cx="8672850" cy="4248475"/>
        </p:xfrm>
        <a:graphic>
          <a:graphicData uri="http://schemas.openxmlformats.org/drawingml/2006/table">
            <a:tbl>
              <a:tblPr>
                <a:noFill/>
                <a:tableStyleId>{8D885B82-EC52-40FE-BCE2-B68864A90883}</a:tableStyleId>
              </a:tblPr>
              <a:tblGrid>
                <a:gridCol w="1607625">
                  <a:extLst>
                    <a:ext uri="{9D8B030D-6E8A-4147-A177-3AD203B41FA5}">
                      <a16:colId xmlns:a16="http://schemas.microsoft.com/office/drawing/2014/main" val="20000"/>
                    </a:ext>
                  </a:extLst>
                </a:gridCol>
                <a:gridCol w="1647825">
                  <a:extLst>
                    <a:ext uri="{9D8B030D-6E8A-4147-A177-3AD203B41FA5}">
                      <a16:colId xmlns:a16="http://schemas.microsoft.com/office/drawing/2014/main" val="20001"/>
                    </a:ext>
                  </a:extLst>
                </a:gridCol>
                <a:gridCol w="2451625">
                  <a:extLst>
                    <a:ext uri="{9D8B030D-6E8A-4147-A177-3AD203B41FA5}">
                      <a16:colId xmlns:a16="http://schemas.microsoft.com/office/drawing/2014/main" val="20002"/>
                    </a:ext>
                  </a:extLst>
                </a:gridCol>
                <a:gridCol w="1416550">
                  <a:extLst>
                    <a:ext uri="{9D8B030D-6E8A-4147-A177-3AD203B41FA5}">
                      <a16:colId xmlns:a16="http://schemas.microsoft.com/office/drawing/2014/main" val="20003"/>
                    </a:ext>
                  </a:extLst>
                </a:gridCol>
                <a:gridCol w="1549225">
                  <a:extLst>
                    <a:ext uri="{9D8B030D-6E8A-4147-A177-3AD203B41FA5}">
                      <a16:colId xmlns:a16="http://schemas.microsoft.com/office/drawing/2014/main" val="20004"/>
                    </a:ext>
                  </a:extLst>
                </a:gridCol>
              </a:tblGrid>
              <a:tr h="438475">
                <a:tc>
                  <a:txBody>
                    <a:bodyPr/>
                    <a:lstStyle/>
                    <a:p>
                      <a:pPr marL="0" lvl="0" indent="0" rtl="0">
                        <a:lnSpc>
                          <a:spcPct val="115000"/>
                        </a:lnSpc>
                        <a:spcBef>
                          <a:spcPts val="0"/>
                        </a:spcBef>
                        <a:spcAft>
                          <a:spcPts val="0"/>
                        </a:spcAft>
                        <a:buNone/>
                      </a:pPr>
                      <a:r>
                        <a:rPr lang="en" sz="800"/>
                        <a:t>Threat Type</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rtl="0">
                        <a:lnSpc>
                          <a:spcPct val="115000"/>
                        </a:lnSpc>
                        <a:spcBef>
                          <a:spcPts val="0"/>
                        </a:spcBef>
                        <a:spcAft>
                          <a:spcPts val="0"/>
                        </a:spcAft>
                        <a:buNone/>
                      </a:pPr>
                      <a:r>
                        <a:rPr lang="en" sz="800"/>
                        <a:t>Threat</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rtl="0">
                        <a:lnSpc>
                          <a:spcPct val="115000"/>
                        </a:lnSpc>
                        <a:spcBef>
                          <a:spcPts val="0"/>
                        </a:spcBef>
                        <a:spcAft>
                          <a:spcPts val="0"/>
                        </a:spcAft>
                        <a:buNone/>
                      </a:pPr>
                      <a:r>
                        <a:rPr lang="en" sz="800"/>
                        <a:t>Description of Threat</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rtl="0">
                        <a:lnSpc>
                          <a:spcPct val="115000"/>
                        </a:lnSpc>
                        <a:spcBef>
                          <a:spcPts val="0"/>
                        </a:spcBef>
                        <a:spcAft>
                          <a:spcPts val="0"/>
                        </a:spcAft>
                        <a:buNone/>
                      </a:pPr>
                      <a:r>
                        <a:rPr lang="en" sz="800"/>
                        <a:t>NIST 800-53/800-171 Related Control Family</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rtl="0">
                        <a:lnSpc>
                          <a:spcPct val="115000"/>
                        </a:lnSpc>
                        <a:spcBef>
                          <a:spcPts val="0"/>
                        </a:spcBef>
                        <a:spcAft>
                          <a:spcPts val="0"/>
                        </a:spcAft>
                        <a:buNone/>
                      </a:pPr>
                      <a:r>
                        <a:rPr lang="en" sz="800"/>
                        <a:t>CIS 20 CSC Security Controls</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333375">
                <a:tc>
                  <a:txBody>
                    <a:bodyPr/>
                    <a:lstStyle/>
                    <a:p>
                      <a:pPr marL="0" lvl="0" indent="0" rtl="0">
                        <a:lnSpc>
                          <a:spcPct val="115000"/>
                        </a:lnSpc>
                        <a:spcBef>
                          <a:spcPts val="0"/>
                        </a:spcBef>
                        <a:spcAft>
                          <a:spcPts val="0"/>
                        </a:spcAft>
                        <a:buNone/>
                      </a:pPr>
                      <a:r>
                        <a:rPr lang="en" sz="800"/>
                        <a:t>Inappropriate Access/Use (</a:t>
                      </a:r>
                      <a:r>
                        <a:rPr lang="en" sz="800" b="1"/>
                        <a:t>C</a:t>
                      </a:r>
                      <a:r>
                        <a:rPr lang="en" sz="800"/>
                        <a:t>,</a:t>
                      </a:r>
                      <a:r>
                        <a:rPr lang="en" sz="800" b="1"/>
                        <a:t>I</a:t>
                      </a:r>
                      <a:r>
                        <a:rPr lang="en" sz="800"/>
                        <a:t>,A)</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19125">
                <a:tc>
                  <a:txBody>
                    <a:bodyPr/>
                    <a:lstStyle/>
                    <a:p>
                      <a:pPr marL="0" lvl="0" indent="0" rtl="0">
                        <a:spcBef>
                          <a:spcPts val="0"/>
                        </a:spcBef>
                        <a:spcAft>
                          <a:spcPts val="0"/>
                        </a:spcAft>
                        <a:buNone/>
                      </a:pP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t>Insider Given Inappropriate Access</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t>Insider is inadvertently given access that allows exposure of data or risks availability due to lack of training or expertise.</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t>AC, AC-5, AC-6, AT, AU, CA, CM, IA, IR, PS</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t>1, 2, 3, 5, 14, 16, 19</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04875">
                <a:tc>
                  <a:txBody>
                    <a:bodyPr/>
                    <a:lstStyle/>
                    <a:p>
                      <a:pPr marL="0" lvl="0" indent="0" rtl="0">
                        <a:spcBef>
                          <a:spcPts val="0"/>
                        </a:spcBef>
                        <a:spcAft>
                          <a:spcPts val="0"/>
                        </a:spcAft>
                        <a:buNone/>
                      </a:pP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t>Insider Escalates Privilege</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t>Insider with authorized access deliberately obtains additional access to local systems or data without authorization.</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t>AC, AC-7, AT, AU, CA, CM, IA, IA-5, IR, PE, PL, PL-4, PS, SI, SI-2, SI-3, SI-4</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t>1, 2, 3, 4, 5, 6, 8, 16, 19</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047750">
                <a:tc>
                  <a:txBody>
                    <a:bodyPr/>
                    <a:lstStyle/>
                    <a:p>
                      <a:pPr marL="0" lvl="0" indent="0" rtl="0">
                        <a:spcBef>
                          <a:spcPts val="0"/>
                        </a:spcBef>
                        <a:spcAft>
                          <a:spcPts val="0"/>
                        </a:spcAft>
                        <a:buNone/>
                      </a:pP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t>Insider Hijacks Open Terminal Session</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t>Insider with access, or intruder on premise, gains other user access, privileged or unprivileged, by hijacking an existing terminal session and/or stored tokens (ie, unlocked screen, browser cookie, session ID, Kerberos ticket).</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t>AC, AC-11, AC-12, AT, AU, CA, CM, IA, IR, PE, PS, RA, RA-5, SI</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t>1, 2, 3, 4, 6, 17, 19</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904875">
                <a:tc>
                  <a:txBody>
                    <a:bodyPr/>
                    <a:lstStyle/>
                    <a:p>
                      <a:pPr marL="0" lvl="0" indent="0" rtl="0">
                        <a:spcBef>
                          <a:spcPts val="0"/>
                        </a:spcBef>
                        <a:spcAft>
                          <a:spcPts val="0"/>
                        </a:spcAft>
                        <a:buNone/>
                      </a:pP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t>Network Attacker Port Scans External or DMZ Devices</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t>Network attacker takes advantage of open ports and protocols to scan external network devices and hosts, DMZ (Semi-Exposed) networks for open services that can be exploited or for competitor intelligence.</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t>AC, AC-6(1), AU, CA, CM, CM-7, RA, SC-7, SC-7(5), SI</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t>1, 2, 3, 9, 11, 12, 15</a:t>
                      </a:r>
                      <a:endParaRPr sz="800"/>
                    </a:p>
                  </a:txBody>
                  <a:tcPr marL="28575" marR="28575" marT="19050" marB="19050"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59"/>
          <p:cNvPicPr preferRelativeResize="0"/>
          <p:nvPr/>
        </p:nvPicPr>
        <p:blipFill>
          <a:blip r:embed="rId3">
            <a:alphaModFix/>
          </a:blip>
          <a:stretch>
            <a:fillRect/>
          </a:stretch>
        </p:blipFill>
        <p:spPr>
          <a:xfrm>
            <a:off x="243250" y="0"/>
            <a:ext cx="8502199" cy="45901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6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600"/>
              <a:t>PLAN AHEAD, before you get to Step 3: Implement Controls</a:t>
            </a:r>
            <a:endParaRPr sz="3600"/>
          </a:p>
        </p:txBody>
      </p:sp>
      <p:sp>
        <p:nvSpPr>
          <p:cNvPr id="379" name="Google Shape;379;p60"/>
          <p:cNvSpPr txBox="1">
            <a:spLocks noGrp="1"/>
          </p:cNvSpPr>
          <p:nvPr>
            <p:ph type="body" idx="1"/>
          </p:nvPr>
        </p:nvSpPr>
        <p:spPr>
          <a:xfrm>
            <a:off x="457200" y="991525"/>
            <a:ext cx="8229600" cy="36030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endParaRPr/>
          </a:p>
          <a:p>
            <a:pPr marL="457200" lvl="0" indent="0" rtl="0">
              <a:spcBef>
                <a:spcPts val="640"/>
              </a:spcBef>
              <a:spcAft>
                <a:spcPts val="0"/>
              </a:spcAft>
              <a:buNone/>
            </a:pPr>
            <a:endParaRPr/>
          </a:p>
        </p:txBody>
      </p:sp>
      <p:sp>
        <p:nvSpPr>
          <p:cNvPr id="380" name="Google Shape;380;p60"/>
          <p:cNvSpPr txBox="1"/>
          <p:nvPr/>
        </p:nvSpPr>
        <p:spPr>
          <a:xfrm>
            <a:off x="3000475" y="1463875"/>
            <a:ext cx="5195700" cy="2658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latin typeface="Calibri"/>
                <a:ea typeface="Calibri"/>
                <a:cs typeface="Calibri"/>
                <a:sym typeface="Calibri"/>
              </a:rPr>
              <a:t>NIST expects you to already have contracts processes that outline security requirements for procurements, supply-chain vetting, background checks for personnel, risk assessment processes, tools for change management, two-factor authentication in place, maintenance procedures for vendors on site, a PMO office that integrates security requirements into project plans, a CONOPS, an SDLC, before you reach this point. </a:t>
            </a:r>
            <a:endParaRPr/>
          </a:p>
        </p:txBody>
      </p:sp>
      <p:pic>
        <p:nvPicPr>
          <p:cNvPr id="381" name="Google Shape;381;p60"/>
          <p:cNvPicPr preferRelativeResize="0"/>
          <p:nvPr/>
        </p:nvPicPr>
        <p:blipFill>
          <a:blip r:embed="rId3">
            <a:alphaModFix/>
          </a:blip>
          <a:stretch>
            <a:fillRect/>
          </a:stretch>
        </p:blipFill>
        <p:spPr>
          <a:xfrm>
            <a:off x="238788" y="1746475"/>
            <a:ext cx="2695575" cy="17716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graphicFrame>
        <p:nvGraphicFramePr>
          <p:cNvPr id="386" name="Google Shape;386;p61"/>
          <p:cNvGraphicFramePr/>
          <p:nvPr/>
        </p:nvGraphicFramePr>
        <p:xfrm>
          <a:off x="3571450" y="389075"/>
          <a:ext cx="5174250" cy="3442410"/>
        </p:xfrm>
        <a:graphic>
          <a:graphicData uri="http://schemas.openxmlformats.org/drawingml/2006/table">
            <a:tbl>
              <a:tblPr bandRow="1" bandCol="1">
                <a:noFill/>
                <a:tableStyleId>{DFD45016-8588-4559-BD43-BF625160EAAB}</a:tableStyleId>
              </a:tblPr>
              <a:tblGrid>
                <a:gridCol w="839500">
                  <a:extLst>
                    <a:ext uri="{9D8B030D-6E8A-4147-A177-3AD203B41FA5}">
                      <a16:colId xmlns:a16="http://schemas.microsoft.com/office/drawing/2014/main" val="20000"/>
                    </a:ext>
                  </a:extLst>
                </a:gridCol>
                <a:gridCol w="4334750">
                  <a:extLst>
                    <a:ext uri="{9D8B030D-6E8A-4147-A177-3AD203B41FA5}">
                      <a16:colId xmlns:a16="http://schemas.microsoft.com/office/drawing/2014/main" val="20001"/>
                    </a:ext>
                  </a:extLst>
                </a:gridCol>
              </a:tblGrid>
              <a:tr h="203600">
                <a:tc>
                  <a:txBody>
                    <a:bodyPr/>
                    <a:lstStyle/>
                    <a:p>
                      <a:pPr marL="0" lvl="0" indent="0" rtl="0">
                        <a:spcBef>
                          <a:spcPts val="0"/>
                        </a:spcBef>
                        <a:spcAft>
                          <a:spcPts val="600"/>
                        </a:spcAft>
                        <a:buNone/>
                      </a:pPr>
                      <a:r>
                        <a:rPr lang="en" sz="900"/>
                        <a:t>AC-2</a:t>
                      </a:r>
                      <a:endParaRPr sz="900"/>
                    </a:p>
                  </a:txBody>
                  <a:tcPr marL="73025" marR="73025" marT="27300" marB="27300">
                    <a:solidFill>
                      <a:srgbClr val="DBE5F1"/>
                    </a:solidFill>
                  </a:tcPr>
                </a:tc>
                <a:tc>
                  <a:txBody>
                    <a:bodyPr/>
                    <a:lstStyle/>
                    <a:p>
                      <a:pPr marL="0" lvl="0" indent="0" rtl="0">
                        <a:spcBef>
                          <a:spcPts val="0"/>
                        </a:spcBef>
                        <a:spcAft>
                          <a:spcPts val="600"/>
                        </a:spcAft>
                        <a:buNone/>
                      </a:pPr>
                      <a:r>
                        <a:rPr lang="en" sz="900"/>
                        <a:t>Control Summary Information</a:t>
                      </a:r>
                      <a:endParaRPr sz="900"/>
                    </a:p>
                  </a:txBody>
                  <a:tcPr marL="73025" marR="73025" marT="0" marB="0">
                    <a:solidFill>
                      <a:srgbClr val="DBE5F1"/>
                    </a:solidFill>
                  </a:tcPr>
                </a:tc>
                <a:extLst>
                  <a:ext uri="{0D108BD9-81ED-4DB2-BD59-A6C34878D82A}">
                    <a16:rowId xmlns:a16="http://schemas.microsoft.com/office/drawing/2014/main" val="10000"/>
                  </a:ext>
                </a:extLst>
              </a:tr>
              <a:tr h="203925">
                <a:tc gridSpan="2">
                  <a:txBody>
                    <a:bodyPr/>
                    <a:lstStyle/>
                    <a:p>
                      <a:pPr marL="0" lvl="0" indent="0" rtl="0">
                        <a:spcBef>
                          <a:spcPts val="0"/>
                        </a:spcBef>
                        <a:spcAft>
                          <a:spcPts val="600"/>
                        </a:spcAft>
                        <a:buNone/>
                      </a:pPr>
                      <a:r>
                        <a:rPr lang="en" sz="900"/>
                        <a:t>Responsible Role:  IAM Team</a:t>
                      </a:r>
                      <a:endParaRPr sz="900"/>
                    </a:p>
                  </a:txBody>
                  <a:tcPr marL="73025" marR="73025" marT="27300" marB="27300"/>
                </a:tc>
                <a:tc hMerge="1">
                  <a:txBody>
                    <a:bodyPr/>
                    <a:lstStyle/>
                    <a:p>
                      <a:endParaRPr lang="en-US"/>
                    </a:p>
                  </a:txBody>
                  <a:tcPr/>
                </a:tc>
                <a:extLst>
                  <a:ext uri="{0D108BD9-81ED-4DB2-BD59-A6C34878D82A}">
                    <a16:rowId xmlns:a16="http://schemas.microsoft.com/office/drawing/2014/main" val="10001"/>
                  </a:ext>
                </a:extLst>
              </a:tr>
              <a:tr h="373800">
                <a:tc gridSpan="2">
                  <a:txBody>
                    <a:bodyPr/>
                    <a:lstStyle/>
                    <a:p>
                      <a:pPr marL="0" lvl="0" indent="0" rtl="0">
                        <a:spcBef>
                          <a:spcPts val="0"/>
                        </a:spcBef>
                        <a:spcAft>
                          <a:spcPts val="600"/>
                        </a:spcAft>
                        <a:buNone/>
                      </a:pPr>
                      <a:r>
                        <a:rPr lang="en" sz="900"/>
                        <a:t>Parameter AC-2(a): individual, shared, group, system, guest/anonymous, emergency, developer, administrator, manufacturer/vendor, and service</a:t>
                      </a:r>
                      <a:endParaRPr sz="900">
                        <a:solidFill>
                          <a:srgbClr val="4F81BD"/>
                        </a:solidFill>
                      </a:endParaRPr>
                    </a:p>
                  </a:txBody>
                  <a:tcPr marL="73025" marR="73025" marT="27300" marB="27300"/>
                </a:tc>
                <a:tc hMerge="1">
                  <a:txBody>
                    <a:bodyPr/>
                    <a:lstStyle/>
                    <a:p>
                      <a:endParaRPr lang="en-US"/>
                    </a:p>
                  </a:txBody>
                  <a:tcPr/>
                </a:tc>
                <a:extLst>
                  <a:ext uri="{0D108BD9-81ED-4DB2-BD59-A6C34878D82A}">
                    <a16:rowId xmlns:a16="http://schemas.microsoft.com/office/drawing/2014/main" val="10002"/>
                  </a:ext>
                </a:extLst>
              </a:tr>
              <a:tr h="216050">
                <a:tc gridSpan="2">
                  <a:txBody>
                    <a:bodyPr/>
                    <a:lstStyle/>
                    <a:p>
                      <a:pPr marL="0" lvl="0" indent="0" rtl="0">
                        <a:spcBef>
                          <a:spcPts val="0"/>
                        </a:spcBef>
                        <a:spcAft>
                          <a:spcPts val="600"/>
                        </a:spcAft>
                        <a:buNone/>
                      </a:pPr>
                      <a:r>
                        <a:rPr lang="en" sz="900"/>
                        <a:t>Parameter AC-2(e):  IAM Team</a:t>
                      </a:r>
                      <a:endParaRPr sz="900">
                        <a:solidFill>
                          <a:srgbClr val="4F81BD"/>
                        </a:solidFill>
                      </a:endParaRPr>
                    </a:p>
                  </a:txBody>
                  <a:tcPr marL="73025" marR="73025" marT="27300" marB="27300"/>
                </a:tc>
                <a:tc hMerge="1">
                  <a:txBody>
                    <a:bodyPr/>
                    <a:lstStyle/>
                    <a:p>
                      <a:endParaRPr lang="en-US"/>
                    </a:p>
                  </a:txBody>
                  <a:tcPr/>
                </a:tc>
                <a:extLst>
                  <a:ext uri="{0D108BD9-81ED-4DB2-BD59-A6C34878D82A}">
                    <a16:rowId xmlns:a16="http://schemas.microsoft.com/office/drawing/2014/main" val="10003"/>
                  </a:ext>
                </a:extLst>
              </a:tr>
              <a:tr h="222100">
                <a:tc gridSpan="2">
                  <a:txBody>
                    <a:bodyPr/>
                    <a:lstStyle/>
                    <a:p>
                      <a:pPr marL="0" lvl="0" indent="0" rtl="0">
                        <a:spcBef>
                          <a:spcPts val="0"/>
                        </a:spcBef>
                        <a:spcAft>
                          <a:spcPts val="600"/>
                        </a:spcAft>
                        <a:buNone/>
                      </a:pPr>
                      <a:r>
                        <a:rPr lang="en" sz="900"/>
                        <a:t>Parameter AC-2(f):  IAM Team</a:t>
                      </a:r>
                      <a:endParaRPr sz="900">
                        <a:solidFill>
                          <a:srgbClr val="4F81BD"/>
                        </a:solidFill>
                      </a:endParaRPr>
                    </a:p>
                  </a:txBody>
                  <a:tcPr marL="73025" marR="73025" marT="27300" marB="27300"/>
                </a:tc>
                <a:tc hMerge="1">
                  <a:txBody>
                    <a:bodyPr/>
                    <a:lstStyle/>
                    <a:p>
                      <a:endParaRPr lang="en-US"/>
                    </a:p>
                  </a:txBody>
                  <a:tcPr/>
                </a:tc>
                <a:extLst>
                  <a:ext uri="{0D108BD9-81ED-4DB2-BD59-A6C34878D82A}">
                    <a16:rowId xmlns:a16="http://schemas.microsoft.com/office/drawing/2014/main" val="10004"/>
                  </a:ext>
                </a:extLst>
              </a:tr>
              <a:tr h="197900">
                <a:tc gridSpan="2">
                  <a:txBody>
                    <a:bodyPr/>
                    <a:lstStyle/>
                    <a:p>
                      <a:pPr marL="0" lvl="0" indent="0" rtl="0">
                        <a:spcBef>
                          <a:spcPts val="0"/>
                        </a:spcBef>
                        <a:spcAft>
                          <a:spcPts val="600"/>
                        </a:spcAft>
                        <a:buNone/>
                      </a:pPr>
                      <a:r>
                        <a:rPr lang="en" sz="900"/>
                        <a:t>Parameter AC-2(j):  IAM Team</a:t>
                      </a:r>
                      <a:endParaRPr sz="900">
                        <a:solidFill>
                          <a:srgbClr val="4F81BD"/>
                        </a:solidFill>
                      </a:endParaRPr>
                    </a:p>
                  </a:txBody>
                  <a:tcPr marL="73025" marR="73025" marT="27300" marB="27300"/>
                </a:tc>
                <a:tc hMerge="1">
                  <a:txBody>
                    <a:bodyPr/>
                    <a:lstStyle/>
                    <a:p>
                      <a:endParaRPr lang="en-US"/>
                    </a:p>
                  </a:txBody>
                  <a:tcPr/>
                </a:tc>
                <a:extLst>
                  <a:ext uri="{0D108BD9-81ED-4DB2-BD59-A6C34878D82A}">
                    <a16:rowId xmlns:a16="http://schemas.microsoft.com/office/drawing/2014/main" val="10005"/>
                  </a:ext>
                </a:extLst>
              </a:tr>
              <a:tr h="946550">
                <a:tc gridSpan="2">
                  <a:txBody>
                    <a:bodyPr/>
                    <a:lstStyle/>
                    <a:p>
                      <a:pPr marL="0" lvl="0" indent="0" algn="just" rtl="0">
                        <a:spcBef>
                          <a:spcPts val="0"/>
                        </a:spcBef>
                        <a:spcAft>
                          <a:spcPts val="0"/>
                        </a:spcAft>
                        <a:buNone/>
                      </a:pPr>
                      <a:r>
                        <a:rPr lang="en" sz="900"/>
                        <a:t>Implementation Status (check all that apply):</a:t>
                      </a:r>
                      <a:endParaRPr sz="900"/>
                    </a:p>
                    <a:p>
                      <a:pPr marL="457200" lvl="0" indent="-285750" algn="just" rtl="0">
                        <a:spcBef>
                          <a:spcPts val="600"/>
                        </a:spcBef>
                        <a:spcAft>
                          <a:spcPts val="0"/>
                        </a:spcAft>
                        <a:buSzPts val="900"/>
                        <a:buChar char="✓"/>
                      </a:pPr>
                      <a:r>
                        <a:rPr lang="en" sz="900"/>
                        <a:t>Implemented</a:t>
                      </a:r>
                      <a:endParaRPr sz="900"/>
                    </a:p>
                    <a:p>
                      <a:pPr marL="457200" lvl="0" indent="-285750" algn="just" rtl="0">
                        <a:spcBef>
                          <a:spcPts val="0"/>
                        </a:spcBef>
                        <a:spcAft>
                          <a:spcPts val="0"/>
                        </a:spcAft>
                        <a:buSzPts val="900"/>
                        <a:buChar char="❏"/>
                      </a:pPr>
                      <a:r>
                        <a:rPr lang="en" sz="900"/>
                        <a:t>Partially implemented</a:t>
                      </a:r>
                      <a:endParaRPr sz="900"/>
                    </a:p>
                    <a:p>
                      <a:pPr marL="457200" lvl="0" indent="-285750" algn="just" rtl="0">
                        <a:spcBef>
                          <a:spcPts val="0"/>
                        </a:spcBef>
                        <a:spcAft>
                          <a:spcPts val="0"/>
                        </a:spcAft>
                        <a:buSzPts val="900"/>
                        <a:buChar char="❏"/>
                      </a:pPr>
                      <a:r>
                        <a:rPr lang="en" sz="900"/>
                        <a:t>Planned</a:t>
                      </a:r>
                      <a:endParaRPr sz="900"/>
                    </a:p>
                    <a:p>
                      <a:pPr marL="457200" lvl="0" indent="-285750" algn="just" rtl="0">
                        <a:spcBef>
                          <a:spcPts val="0"/>
                        </a:spcBef>
                        <a:spcAft>
                          <a:spcPts val="0"/>
                        </a:spcAft>
                        <a:buSzPts val="900"/>
                        <a:buChar char="❏"/>
                      </a:pPr>
                      <a:r>
                        <a:rPr lang="en" sz="900"/>
                        <a:t>Alternative implementation</a:t>
                      </a:r>
                      <a:endParaRPr sz="900"/>
                    </a:p>
                    <a:p>
                      <a:pPr marL="457200" lvl="0" indent="-285750" algn="just" rtl="0">
                        <a:spcBef>
                          <a:spcPts val="0"/>
                        </a:spcBef>
                        <a:spcAft>
                          <a:spcPts val="0"/>
                        </a:spcAft>
                        <a:buSzPts val="900"/>
                        <a:buChar char="❏"/>
                      </a:pPr>
                      <a:r>
                        <a:rPr lang="en" sz="900"/>
                        <a:t>Not applicable</a:t>
                      </a:r>
                      <a:endParaRPr sz="900"/>
                    </a:p>
                  </a:txBody>
                  <a:tcPr marL="73025" marR="73025" marT="27300" marB="27300" anchor="b"/>
                </a:tc>
                <a:tc hMerge="1">
                  <a:txBody>
                    <a:bodyPr/>
                    <a:lstStyle/>
                    <a:p>
                      <a:endParaRPr lang="en-US"/>
                    </a:p>
                  </a:txBody>
                  <a:tcPr/>
                </a:tc>
                <a:extLst>
                  <a:ext uri="{0D108BD9-81ED-4DB2-BD59-A6C34878D82A}">
                    <a16:rowId xmlns:a16="http://schemas.microsoft.com/office/drawing/2014/main" val="10006"/>
                  </a:ext>
                </a:extLst>
              </a:tr>
              <a:tr h="1071275">
                <a:tc gridSpan="2">
                  <a:txBody>
                    <a:bodyPr/>
                    <a:lstStyle/>
                    <a:p>
                      <a:pPr marL="0" lvl="0" indent="0" algn="just" rtl="0">
                        <a:spcBef>
                          <a:spcPts val="0"/>
                        </a:spcBef>
                        <a:spcAft>
                          <a:spcPts val="0"/>
                        </a:spcAft>
                        <a:buNone/>
                      </a:pPr>
                      <a:r>
                        <a:rPr lang="en" sz="900"/>
                        <a:t>Control Origination (check all that apply):</a:t>
                      </a:r>
                      <a:endParaRPr sz="900"/>
                    </a:p>
                    <a:p>
                      <a:pPr marL="457200" lvl="0" indent="-285750" algn="just" rtl="0">
                        <a:spcBef>
                          <a:spcPts val="600"/>
                        </a:spcBef>
                        <a:spcAft>
                          <a:spcPts val="0"/>
                        </a:spcAft>
                        <a:buSzPts val="900"/>
                        <a:buChar char="❏"/>
                      </a:pPr>
                      <a:r>
                        <a:rPr lang="en" sz="900"/>
                        <a:t>Organization</a:t>
                      </a:r>
                      <a:endParaRPr sz="900"/>
                    </a:p>
                    <a:p>
                      <a:pPr marL="457200" lvl="0" indent="-285750" algn="just" rtl="0">
                        <a:spcBef>
                          <a:spcPts val="0"/>
                        </a:spcBef>
                        <a:spcAft>
                          <a:spcPts val="0"/>
                        </a:spcAft>
                        <a:buSzPts val="900"/>
                        <a:buChar char="✓"/>
                      </a:pPr>
                      <a:r>
                        <a:rPr lang="en" sz="900"/>
                        <a:t>System Specific</a:t>
                      </a:r>
                      <a:endParaRPr sz="900"/>
                    </a:p>
                    <a:p>
                      <a:pPr marL="457200" lvl="0" indent="-285750" algn="just" rtl="0">
                        <a:spcBef>
                          <a:spcPts val="0"/>
                        </a:spcBef>
                        <a:spcAft>
                          <a:spcPts val="0"/>
                        </a:spcAft>
                        <a:buSzPts val="900"/>
                        <a:buChar char="❏"/>
                      </a:pPr>
                      <a:r>
                        <a:rPr lang="en" sz="900"/>
                        <a:t>Hybrid (Corporate and System Specific)</a:t>
                      </a:r>
                      <a:endParaRPr sz="900"/>
                    </a:p>
                    <a:p>
                      <a:pPr marL="457200" lvl="0" indent="-285750" algn="just" rtl="0">
                        <a:spcBef>
                          <a:spcPts val="0"/>
                        </a:spcBef>
                        <a:spcAft>
                          <a:spcPts val="0"/>
                        </a:spcAft>
                        <a:buSzPts val="900"/>
                        <a:buChar char="❏"/>
                      </a:pPr>
                      <a:r>
                        <a:rPr lang="en" sz="900"/>
                        <a:t>Configured by Customer (Customer System Specific) </a:t>
                      </a:r>
                      <a:endParaRPr sz="900"/>
                    </a:p>
                    <a:p>
                      <a:pPr marL="457200" lvl="0" indent="-285750" algn="just" rtl="0">
                        <a:spcBef>
                          <a:spcPts val="0"/>
                        </a:spcBef>
                        <a:spcAft>
                          <a:spcPts val="0"/>
                        </a:spcAft>
                        <a:buSzPts val="900"/>
                        <a:buChar char="❏"/>
                      </a:pPr>
                      <a:r>
                        <a:rPr lang="en" sz="900"/>
                        <a:t>Inherited from pre-existing Provisional Authorization (PA) for System,   </a:t>
                      </a:r>
                      <a:endParaRPr sz="900"/>
                    </a:p>
                  </a:txBody>
                  <a:tcPr marL="73025" marR="73025" marT="27300" marB="27300" anchor="b"/>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87" name="Google Shape;387;p61"/>
          <p:cNvSpPr txBox="1"/>
          <p:nvPr/>
        </p:nvSpPr>
        <p:spPr>
          <a:xfrm>
            <a:off x="218000" y="248275"/>
            <a:ext cx="2870400" cy="3972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2400">
                <a:solidFill>
                  <a:schemeClr val="dk1"/>
                </a:solidFill>
                <a:latin typeface="Calibri"/>
                <a:ea typeface="Calibri"/>
                <a:cs typeface="Calibri"/>
                <a:sym typeface="Calibri"/>
              </a:rPr>
              <a:t>Document ahead of time:</a:t>
            </a:r>
            <a:endParaRPr sz="2400">
              <a:solidFill>
                <a:schemeClr val="dk1"/>
              </a:solidFill>
              <a:latin typeface="Calibri"/>
              <a:ea typeface="Calibri"/>
              <a:cs typeface="Calibri"/>
              <a:sym typeface="Calibri"/>
            </a:endParaRPr>
          </a:p>
          <a:p>
            <a:pPr marL="457200" lvl="0" indent="-381000" rtl="0">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Organization</a:t>
            </a:r>
            <a:endParaRPr sz="2400">
              <a:solidFill>
                <a:schemeClr val="dk1"/>
              </a:solidFill>
              <a:latin typeface="Calibri"/>
              <a:ea typeface="Calibri"/>
              <a:cs typeface="Calibri"/>
              <a:sym typeface="Calibri"/>
            </a:endParaRPr>
          </a:p>
          <a:p>
            <a:pPr marL="457200" lvl="0" indent="-381000" rtl="0">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Hybrid</a:t>
            </a:r>
            <a:endParaRPr sz="2400">
              <a:solidFill>
                <a:schemeClr val="dk1"/>
              </a:solidFill>
              <a:latin typeface="Calibri"/>
              <a:ea typeface="Calibri"/>
              <a:cs typeface="Calibri"/>
              <a:sym typeface="Calibri"/>
            </a:endParaRPr>
          </a:p>
          <a:p>
            <a:pPr marL="457200" lvl="0" indent="-381000" rtl="0">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System Specific</a:t>
            </a:r>
            <a:endParaRPr sz="2400">
              <a:solidFill>
                <a:schemeClr val="dk1"/>
              </a:solidFill>
              <a:latin typeface="Calibri"/>
              <a:ea typeface="Calibri"/>
              <a:cs typeface="Calibri"/>
              <a:sym typeface="Calibri"/>
            </a:endParaRPr>
          </a:p>
          <a:p>
            <a:pPr marL="457200" lvl="0" indent="-381000" rtl="0">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Cloud Provider</a:t>
            </a:r>
            <a:endParaRPr sz="2400">
              <a:solidFill>
                <a:schemeClr val="dk1"/>
              </a:solidFill>
              <a:latin typeface="Calibri"/>
              <a:ea typeface="Calibri"/>
              <a:cs typeface="Calibri"/>
              <a:sym typeface="Calibri"/>
            </a:endParaRPr>
          </a:p>
          <a:p>
            <a:pPr marL="0" lvl="0" indent="0" rtl="0">
              <a:spcBef>
                <a:spcPts val="0"/>
              </a:spcBef>
              <a:spcAft>
                <a:spcPts val="0"/>
              </a:spcAft>
              <a:buNone/>
            </a:pPr>
            <a:endParaRPr sz="2400">
              <a:solidFill>
                <a:schemeClr val="dk1"/>
              </a:solidFill>
              <a:latin typeface="Calibri"/>
              <a:ea typeface="Calibri"/>
              <a:cs typeface="Calibri"/>
              <a:sym typeface="Calibri"/>
            </a:endParaRPr>
          </a:p>
          <a:p>
            <a:pPr marL="0" lvl="0" indent="0" rtl="0">
              <a:spcBef>
                <a:spcPts val="0"/>
              </a:spcBef>
              <a:spcAft>
                <a:spcPts val="0"/>
              </a:spcAft>
              <a:buNone/>
            </a:pPr>
            <a:r>
              <a:rPr lang="en" sz="2400">
                <a:solidFill>
                  <a:schemeClr val="dk1"/>
                </a:solidFill>
                <a:latin typeface="Calibri"/>
                <a:ea typeface="Calibri"/>
                <a:cs typeface="Calibri"/>
                <a:sym typeface="Calibri"/>
              </a:rPr>
              <a:t>Who implements and maintains the control?</a:t>
            </a:r>
            <a:endParaRPr sz="24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2"/>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You Probably Have Most of It in Place</a:t>
            </a:r>
            <a:endParaRPr sz="3600"/>
          </a:p>
        </p:txBody>
      </p:sp>
      <p:sp>
        <p:nvSpPr>
          <p:cNvPr id="393" name="Google Shape;393;p62"/>
          <p:cNvSpPr txBox="1">
            <a:spLocks noGrp="1"/>
          </p:cNvSpPr>
          <p:nvPr>
            <p:ph type="body" idx="1"/>
          </p:nvPr>
        </p:nvSpPr>
        <p:spPr>
          <a:xfrm>
            <a:off x="457200" y="957925"/>
            <a:ext cx="8229600" cy="3547500"/>
          </a:xfrm>
          <a:prstGeom prst="rect">
            <a:avLst/>
          </a:prstGeom>
        </p:spPr>
        <p:txBody>
          <a:bodyPr spcFirstLastPara="1" wrap="square" lIns="91425" tIns="91425" rIns="91425" bIns="91425" anchor="t" anchorCtr="0">
            <a:noAutofit/>
          </a:bodyPr>
          <a:lstStyle/>
          <a:p>
            <a:pPr marL="457200" lvl="0" indent="-342900" rtl="0">
              <a:spcBef>
                <a:spcPts val="640"/>
              </a:spcBef>
              <a:spcAft>
                <a:spcPts val="0"/>
              </a:spcAft>
              <a:buSzPts val="1800"/>
              <a:buChar char="•"/>
            </a:pPr>
            <a:r>
              <a:rPr lang="en" sz="1800"/>
              <a:t>Contracts processes, approved or preferred vendors, RFP/RFI templates - maybe add one line here or there calling our security requirements</a:t>
            </a:r>
            <a:endParaRPr sz="1800"/>
          </a:p>
          <a:p>
            <a:pPr marL="457200" lvl="0" indent="-342900" rtl="0">
              <a:spcBef>
                <a:spcPts val="0"/>
              </a:spcBef>
              <a:spcAft>
                <a:spcPts val="0"/>
              </a:spcAft>
              <a:buSzPts val="1800"/>
              <a:buChar char="•"/>
            </a:pPr>
            <a:r>
              <a:rPr lang="en" sz="1800"/>
              <a:t>Supply Chain - “We buy only Made in USA for Government contracts”, and you may already have vendor security assessments as a best practice</a:t>
            </a:r>
            <a:endParaRPr sz="1800"/>
          </a:p>
          <a:p>
            <a:pPr marL="457200" lvl="0" indent="-342900" rtl="0">
              <a:spcBef>
                <a:spcPts val="0"/>
              </a:spcBef>
              <a:spcAft>
                <a:spcPts val="0"/>
              </a:spcAft>
              <a:buSzPts val="1800"/>
              <a:buChar char="•"/>
            </a:pPr>
            <a:r>
              <a:rPr lang="en" sz="1800"/>
              <a:t>Configuration Management - Ansible, Puppet, Docker, Jira, Jenkins, email threads, team meetings</a:t>
            </a:r>
            <a:endParaRPr sz="1800"/>
          </a:p>
          <a:p>
            <a:pPr marL="457200" lvl="0" indent="-342900" rtl="0">
              <a:spcBef>
                <a:spcPts val="0"/>
              </a:spcBef>
              <a:spcAft>
                <a:spcPts val="0"/>
              </a:spcAft>
              <a:buSzPts val="1800"/>
              <a:buChar char="•"/>
            </a:pPr>
            <a:r>
              <a:rPr lang="en" sz="1800"/>
              <a:t>SDLC - part of every management framework</a:t>
            </a:r>
            <a:endParaRPr sz="1800"/>
          </a:p>
          <a:p>
            <a:pPr marL="457200" lvl="0" indent="-342900" rtl="0">
              <a:spcBef>
                <a:spcPts val="0"/>
              </a:spcBef>
              <a:spcAft>
                <a:spcPts val="0"/>
              </a:spcAft>
              <a:buSzPts val="1800"/>
              <a:buChar char="•"/>
            </a:pPr>
            <a:r>
              <a:rPr lang="en" sz="1800"/>
              <a:t>Security checklists - hardening steps, OWASP Top 10, CIS Benchmarks, SCAPs, STIGS, Windows templates - already should be in place</a:t>
            </a:r>
            <a:endParaRPr sz="1800"/>
          </a:p>
          <a:p>
            <a:pPr marL="457200" lvl="0" indent="-342900" rtl="0">
              <a:spcBef>
                <a:spcPts val="0"/>
              </a:spcBef>
              <a:spcAft>
                <a:spcPts val="0"/>
              </a:spcAft>
              <a:buSzPts val="1800"/>
              <a:buChar char="•"/>
            </a:pPr>
            <a:r>
              <a:rPr lang="en" sz="1800"/>
              <a:t>CONOPS - PL-7 is not in Low, Moderate or High baseline - use a general planning doc and just define a Security Architecture for your system (CIS)</a:t>
            </a:r>
            <a:endParaRPr sz="1800"/>
          </a:p>
          <a:p>
            <a:pPr marL="457200" lvl="0" indent="-342900" rtl="0">
              <a:spcBef>
                <a:spcPts val="0"/>
              </a:spcBef>
              <a:spcAft>
                <a:spcPts val="0"/>
              </a:spcAft>
              <a:buSzPts val="1800"/>
              <a:buChar char="•"/>
            </a:pPr>
            <a:r>
              <a:rPr lang="en" sz="1800"/>
              <a:t>Some kind of central logging and vulnerability or patching processes</a:t>
            </a:r>
            <a:endParaRPr sz="1800"/>
          </a:p>
          <a:p>
            <a:pPr marL="0" lvl="0" indent="0">
              <a:spcBef>
                <a:spcPts val="640"/>
              </a:spcBef>
              <a:spcAft>
                <a:spcPts val="0"/>
              </a:spcAft>
              <a:buNone/>
            </a:pP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3"/>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Use Templates</a:t>
            </a:r>
            <a:endParaRPr sz="3600"/>
          </a:p>
        </p:txBody>
      </p:sp>
      <p:sp>
        <p:nvSpPr>
          <p:cNvPr id="399" name="Google Shape;399;p63"/>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419100" rtl="0">
              <a:spcBef>
                <a:spcPts val="640"/>
              </a:spcBef>
              <a:spcAft>
                <a:spcPts val="0"/>
              </a:spcAft>
              <a:buSzPts val="3000"/>
              <a:buChar char="•"/>
            </a:pPr>
            <a:r>
              <a:rPr lang="en" sz="3000" u="sng">
                <a:solidFill>
                  <a:schemeClr val="hlink"/>
                </a:solidFill>
                <a:hlinkClick r:id="rId3"/>
              </a:rPr>
              <a:t>https://www.fedramp.gov/templates/</a:t>
            </a:r>
            <a:endParaRPr sz="3000"/>
          </a:p>
          <a:p>
            <a:pPr marL="457200" lvl="0" indent="-419100" rtl="0">
              <a:spcBef>
                <a:spcPts val="0"/>
              </a:spcBef>
              <a:spcAft>
                <a:spcPts val="0"/>
              </a:spcAft>
              <a:buSzPts val="3000"/>
              <a:buChar char="•"/>
            </a:pPr>
            <a:r>
              <a:rPr lang="en" sz="3000"/>
              <a:t>Or from your Agency</a:t>
            </a:r>
            <a:endParaRPr sz="3000"/>
          </a:p>
          <a:p>
            <a:pPr marL="457200" lvl="0" indent="-419100" rtl="0">
              <a:spcBef>
                <a:spcPts val="0"/>
              </a:spcBef>
              <a:spcAft>
                <a:spcPts val="0"/>
              </a:spcAft>
              <a:buSzPts val="3000"/>
              <a:buChar char="•"/>
            </a:pPr>
            <a:r>
              <a:rPr lang="en" sz="3000"/>
              <a:t>Or build your own (costly)</a:t>
            </a:r>
            <a:endParaRPr sz="3000"/>
          </a:p>
          <a:p>
            <a:pPr marL="457200" lvl="0" indent="-419100" rtl="0">
              <a:spcBef>
                <a:spcPts val="0"/>
              </a:spcBef>
              <a:spcAft>
                <a:spcPts val="0"/>
              </a:spcAft>
              <a:buSzPts val="3000"/>
              <a:buChar char="•"/>
            </a:pPr>
            <a:r>
              <a:rPr lang="en" sz="3000"/>
              <a:t>Consider maintaining multiple sections for performance or granular assignment</a:t>
            </a:r>
            <a:endParaRPr sz="3000"/>
          </a:p>
          <a:p>
            <a:pPr marL="457200" lvl="0" indent="-419100">
              <a:spcBef>
                <a:spcPts val="0"/>
              </a:spcBef>
              <a:spcAft>
                <a:spcPts val="0"/>
              </a:spcAft>
              <a:buSzPts val="3000"/>
              <a:buChar char="•"/>
            </a:pPr>
            <a:r>
              <a:rPr lang="en" sz="3000"/>
              <a:t>There is a business opportunity here</a:t>
            </a:r>
            <a:endParaRPr sz="3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4"/>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Annual Additional Documents</a:t>
            </a:r>
            <a:endParaRPr sz="3600"/>
          </a:p>
        </p:txBody>
      </p:sp>
      <p:sp>
        <p:nvSpPr>
          <p:cNvPr id="405" name="Google Shape;405;p64"/>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rtl="0">
              <a:spcBef>
                <a:spcPts val="640"/>
              </a:spcBef>
              <a:spcAft>
                <a:spcPts val="0"/>
              </a:spcAft>
              <a:buSzPts val="2400"/>
              <a:buChar char="•"/>
            </a:pPr>
            <a:r>
              <a:rPr lang="en" sz="2400"/>
              <a:t>Business Continuity Plan (BCP) including DR Plan</a:t>
            </a:r>
            <a:endParaRPr sz="2400"/>
          </a:p>
          <a:p>
            <a:pPr marL="457200" lvl="0" indent="-381000" rtl="0">
              <a:spcBef>
                <a:spcPts val="0"/>
              </a:spcBef>
              <a:spcAft>
                <a:spcPts val="0"/>
              </a:spcAft>
              <a:buSzPts val="2400"/>
              <a:buChar char="•"/>
            </a:pPr>
            <a:r>
              <a:rPr lang="en" sz="2400"/>
              <a:t>Configuration Management Plan (CMP)</a:t>
            </a:r>
            <a:endParaRPr sz="2400"/>
          </a:p>
          <a:p>
            <a:pPr marL="457200" lvl="0" indent="-381000" rtl="0">
              <a:spcBef>
                <a:spcPts val="0"/>
              </a:spcBef>
              <a:spcAft>
                <a:spcPts val="0"/>
              </a:spcAft>
              <a:buSzPts val="2400"/>
              <a:buChar char="•"/>
            </a:pPr>
            <a:r>
              <a:rPr lang="en" sz="2400"/>
              <a:t>Interconnect Security Agreements (ISAs)</a:t>
            </a:r>
            <a:endParaRPr sz="2400"/>
          </a:p>
          <a:p>
            <a:pPr marL="457200" lvl="0" indent="-381000" rtl="0">
              <a:spcBef>
                <a:spcPts val="0"/>
              </a:spcBef>
              <a:spcAft>
                <a:spcPts val="0"/>
              </a:spcAft>
              <a:buSzPts val="2400"/>
              <a:buChar char="•"/>
            </a:pPr>
            <a:r>
              <a:rPr lang="en" sz="2400"/>
              <a:t>Business Impact Analysis (BIA)</a:t>
            </a:r>
            <a:endParaRPr sz="2400"/>
          </a:p>
          <a:p>
            <a:pPr marL="457200" lvl="0" indent="-381000" rtl="0">
              <a:spcBef>
                <a:spcPts val="0"/>
              </a:spcBef>
              <a:spcAft>
                <a:spcPts val="0"/>
              </a:spcAft>
              <a:buSzPts val="2400"/>
              <a:buChar char="•"/>
            </a:pPr>
            <a:r>
              <a:rPr lang="en" sz="2400"/>
              <a:t>Risk Assessment Report (RAR)</a:t>
            </a:r>
            <a:endParaRPr sz="2400"/>
          </a:p>
          <a:p>
            <a:pPr marL="457200" lvl="0" indent="-381000" rtl="0">
              <a:spcBef>
                <a:spcPts val="0"/>
              </a:spcBef>
              <a:spcAft>
                <a:spcPts val="0"/>
              </a:spcAft>
              <a:buSzPts val="2400"/>
              <a:buChar char="•"/>
            </a:pPr>
            <a:r>
              <a:rPr lang="en" sz="2400"/>
              <a:t>Continuous Monitoring Plan (with POA&amp;M management)</a:t>
            </a:r>
            <a:endParaRPr sz="2400"/>
          </a:p>
          <a:p>
            <a:pPr marL="457200" lvl="0" indent="-381000" rtl="0">
              <a:spcBef>
                <a:spcPts val="0"/>
              </a:spcBef>
              <a:spcAft>
                <a:spcPts val="0"/>
              </a:spcAft>
              <a:buSzPts val="2400"/>
              <a:buChar char="•"/>
            </a:pPr>
            <a:r>
              <a:rPr lang="en" sz="2400"/>
              <a:t>Incident Response Plan (IRP)</a:t>
            </a:r>
            <a:endParaRPr sz="2400"/>
          </a:p>
          <a:p>
            <a:pPr marL="0" lvl="0" indent="0" rtl="0">
              <a:spcBef>
                <a:spcPts val="640"/>
              </a:spcBef>
              <a:spcAft>
                <a:spcPts val="0"/>
              </a:spcAft>
              <a:buNone/>
            </a:pPr>
            <a:endParaRPr sz="2400"/>
          </a:p>
          <a:p>
            <a:pPr marL="0" lvl="0" indent="0">
              <a:spcBef>
                <a:spcPts val="640"/>
              </a:spcBef>
              <a:spcAft>
                <a:spcPts val="0"/>
              </a:spcAft>
              <a:buNone/>
            </a:pPr>
            <a:endParaRPr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5"/>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Configuration Management</a:t>
            </a:r>
            <a:endParaRPr sz="3600"/>
          </a:p>
        </p:txBody>
      </p:sp>
      <p:sp>
        <p:nvSpPr>
          <p:cNvPr id="411" name="Google Shape;411;p65"/>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rtl="0">
              <a:spcBef>
                <a:spcPts val="640"/>
              </a:spcBef>
              <a:spcAft>
                <a:spcPts val="0"/>
              </a:spcAft>
              <a:buSzPts val="2400"/>
              <a:buChar char="•"/>
            </a:pPr>
            <a:r>
              <a:rPr lang="en" sz="2400"/>
              <a:t>One of the hardest to adopt</a:t>
            </a:r>
            <a:endParaRPr sz="2400"/>
          </a:p>
          <a:p>
            <a:pPr marL="457200" lvl="0" indent="-381000" rtl="0">
              <a:spcBef>
                <a:spcPts val="0"/>
              </a:spcBef>
              <a:spcAft>
                <a:spcPts val="0"/>
              </a:spcAft>
              <a:buSzPts val="2400"/>
              <a:buChar char="•"/>
            </a:pPr>
            <a:r>
              <a:rPr lang="en" sz="2400"/>
              <a:t>Consider Puppet, Ansible, Chef, Jenkins</a:t>
            </a:r>
            <a:endParaRPr sz="2400"/>
          </a:p>
          <a:p>
            <a:pPr marL="457200" lvl="0" indent="-381000" rtl="0">
              <a:spcBef>
                <a:spcPts val="0"/>
              </a:spcBef>
              <a:spcAft>
                <a:spcPts val="0"/>
              </a:spcAft>
              <a:buSzPts val="2400"/>
              <a:buChar char="•"/>
            </a:pPr>
            <a:r>
              <a:rPr lang="en" sz="2400"/>
              <a:t>Describe ServiceDesk process already in place</a:t>
            </a:r>
            <a:endParaRPr sz="2400"/>
          </a:p>
          <a:p>
            <a:pPr marL="457200" lvl="0" indent="-381000" rtl="0">
              <a:spcBef>
                <a:spcPts val="0"/>
              </a:spcBef>
              <a:spcAft>
                <a:spcPts val="0"/>
              </a:spcAft>
              <a:buSzPts val="2400"/>
              <a:buChar char="•"/>
            </a:pPr>
            <a:r>
              <a:rPr lang="en" sz="2400"/>
              <a:t>Containers</a:t>
            </a:r>
            <a:endParaRPr sz="2400"/>
          </a:p>
          <a:p>
            <a:pPr marL="457200" lvl="0" indent="-381000" rtl="0">
              <a:spcBef>
                <a:spcPts val="0"/>
              </a:spcBef>
              <a:spcAft>
                <a:spcPts val="0"/>
              </a:spcAft>
              <a:buSzPts val="2400"/>
              <a:buChar char="•"/>
            </a:pPr>
            <a:r>
              <a:rPr lang="en" sz="2400"/>
              <a:t>Intended to incorporate risk assessment and BIA</a:t>
            </a:r>
            <a:endParaRPr sz="2400"/>
          </a:p>
          <a:p>
            <a:pPr marL="457200" lvl="0" indent="-381000" rtl="0">
              <a:spcBef>
                <a:spcPts val="0"/>
              </a:spcBef>
              <a:spcAft>
                <a:spcPts val="0"/>
              </a:spcAft>
              <a:buSzPts val="2400"/>
              <a:buChar char="•"/>
            </a:pPr>
            <a:r>
              <a:rPr lang="en" sz="2400"/>
              <a:t>Assign an authorizer, and </a:t>
            </a:r>
            <a:r>
              <a:rPr lang="en" sz="2400" b="1"/>
              <a:t>ensure that person is often available</a:t>
            </a:r>
            <a:endParaRPr sz="2400" b="1"/>
          </a:p>
          <a:p>
            <a:pPr marL="457200" lvl="0" indent="-381000" rtl="0">
              <a:spcBef>
                <a:spcPts val="0"/>
              </a:spcBef>
              <a:spcAft>
                <a:spcPts val="0"/>
              </a:spcAft>
              <a:buSzPts val="2400"/>
              <a:buChar char="•"/>
            </a:pPr>
            <a:r>
              <a:rPr lang="en" sz="2400"/>
              <a:t>This can be described and done as a “weekly team meeting”</a:t>
            </a:r>
            <a:endParaRPr sz="2400"/>
          </a:p>
          <a:p>
            <a:pPr marL="0" lvl="0" indent="0">
              <a:spcBef>
                <a:spcPts val="64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FISMA Scope</a:t>
            </a:r>
            <a:endParaRPr/>
          </a:p>
        </p:txBody>
      </p:sp>
      <p:sp>
        <p:nvSpPr>
          <p:cNvPr id="173" name="Google Shape;173;p30"/>
          <p:cNvSpPr txBox="1">
            <a:spLocks noGrp="1"/>
          </p:cNvSpPr>
          <p:nvPr>
            <p:ph type="body" idx="1"/>
          </p:nvPr>
        </p:nvSpPr>
        <p:spPr>
          <a:xfrm>
            <a:off x="457200" y="984425"/>
            <a:ext cx="8229600" cy="3394500"/>
          </a:xfrm>
          <a:prstGeom prst="rect">
            <a:avLst/>
          </a:prstGeom>
        </p:spPr>
        <p:txBody>
          <a:bodyPr spcFirstLastPara="1" wrap="square" lIns="91425" tIns="91425" rIns="91425" bIns="91425" anchor="t" anchorCtr="0">
            <a:noAutofit/>
          </a:bodyPr>
          <a:lstStyle/>
          <a:p>
            <a:pPr marL="457200" lvl="0" indent="-431800" rtl="0">
              <a:spcBef>
                <a:spcPts val="640"/>
              </a:spcBef>
              <a:spcAft>
                <a:spcPts val="0"/>
              </a:spcAft>
              <a:buSzPts val="3200"/>
              <a:buChar char="•"/>
            </a:pPr>
            <a:r>
              <a:rPr lang="en"/>
              <a:t>Federal Agencies</a:t>
            </a:r>
            <a:endParaRPr/>
          </a:p>
          <a:p>
            <a:pPr marL="457200" lvl="0" indent="-431800" rtl="0">
              <a:spcBef>
                <a:spcPts val="0"/>
              </a:spcBef>
              <a:spcAft>
                <a:spcPts val="0"/>
              </a:spcAft>
              <a:buSzPts val="3200"/>
              <a:buChar char="•"/>
            </a:pPr>
            <a:r>
              <a:rPr lang="en"/>
              <a:t>Federal Contractors</a:t>
            </a:r>
            <a:endParaRPr/>
          </a:p>
          <a:p>
            <a:pPr marL="914400" lvl="1" indent="-406400" rtl="0">
              <a:spcBef>
                <a:spcPts val="0"/>
              </a:spcBef>
              <a:spcAft>
                <a:spcPts val="0"/>
              </a:spcAft>
              <a:buSzPts val="2800"/>
              <a:buChar char="–"/>
            </a:pPr>
            <a:r>
              <a:rPr lang="en" i="1"/>
              <a:t>Baseline</a:t>
            </a:r>
            <a:r>
              <a:rPr lang="en"/>
              <a:t> expectations specified in the contract</a:t>
            </a:r>
            <a:endParaRPr/>
          </a:p>
          <a:p>
            <a:pPr marL="457200" lvl="0" indent="-431800" rtl="0">
              <a:spcBef>
                <a:spcPts val="0"/>
              </a:spcBef>
              <a:spcAft>
                <a:spcPts val="0"/>
              </a:spcAft>
              <a:buSzPts val="3200"/>
              <a:buChar char="•"/>
            </a:pPr>
            <a:r>
              <a:rPr lang="en"/>
              <a:t>Open Science is not required to adopt NIST</a:t>
            </a:r>
            <a:endParaRPr/>
          </a:p>
          <a:p>
            <a:pPr marL="457200" lvl="0" indent="-431800" rtl="0">
              <a:spcBef>
                <a:spcPts val="0"/>
              </a:spcBef>
              <a:spcAft>
                <a:spcPts val="0"/>
              </a:spcAft>
              <a:buSzPts val="3200"/>
              <a:buChar char="•"/>
            </a:pPr>
            <a:r>
              <a:rPr lang="en"/>
              <a:t>NSF does not require a NIST-based SSP</a:t>
            </a:r>
            <a:endParaRPr/>
          </a:p>
          <a:p>
            <a:pPr marL="457200" lvl="0" indent="-431800" rtl="0">
              <a:spcBef>
                <a:spcPts val="0"/>
              </a:spcBef>
              <a:spcAft>
                <a:spcPts val="0"/>
              </a:spcAft>
              <a:buSzPts val="3200"/>
              <a:buChar char="•"/>
            </a:pPr>
            <a:r>
              <a:rPr lang="en"/>
              <a:t>“Low” baselines do not require external audit</a:t>
            </a:r>
            <a:endParaRPr/>
          </a:p>
          <a:p>
            <a:pPr marL="1371600" lvl="2" indent="-381000" rtl="0">
              <a:spcBef>
                <a:spcPts val="0"/>
              </a:spcBef>
              <a:spcAft>
                <a:spcPts val="0"/>
              </a:spcAft>
              <a:buSzPts val="2400"/>
              <a:buChar char="•"/>
            </a:pPr>
            <a:r>
              <a:rPr lang="en"/>
              <a:t>Neither does CUI/800-171</a:t>
            </a:r>
            <a:endParaRPr/>
          </a:p>
          <a:p>
            <a:pPr marL="0" lvl="0" indent="0" rtl="0">
              <a:spcBef>
                <a:spcPts val="640"/>
              </a:spcBef>
              <a:spcAft>
                <a:spcPts val="0"/>
              </a:spcAft>
              <a:buNone/>
            </a:pPr>
            <a:endParaRPr/>
          </a:p>
          <a:p>
            <a:pPr marL="0" lvl="0" indent="0">
              <a:spcBef>
                <a:spcPts val="64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6"/>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Incident Response</a:t>
            </a:r>
            <a:endParaRPr sz="3600"/>
          </a:p>
        </p:txBody>
      </p:sp>
      <p:sp>
        <p:nvSpPr>
          <p:cNvPr id="417" name="Google Shape;417;p66"/>
          <p:cNvSpPr txBox="1">
            <a:spLocks noGrp="1"/>
          </p:cNvSpPr>
          <p:nvPr>
            <p:ph type="body" idx="1"/>
          </p:nvPr>
        </p:nvSpPr>
        <p:spPr>
          <a:xfrm>
            <a:off x="457200" y="1030600"/>
            <a:ext cx="82296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If you have an organization that has a very cautious legal or executive team, it’s important to reach out ahead of time to ensure that they are comfortable with 72 hour IR reporting requirements, and you need to negotiate what can be shared.</a:t>
            </a:r>
            <a:endParaRPr sz="1800"/>
          </a:p>
          <a:p>
            <a:pPr marL="914400" lvl="0" indent="-342900" rtl="0">
              <a:spcBef>
                <a:spcPts val="640"/>
              </a:spcBef>
              <a:spcAft>
                <a:spcPts val="0"/>
              </a:spcAft>
              <a:buSzPts val="1800"/>
              <a:buChar char="•"/>
            </a:pPr>
            <a:r>
              <a:rPr lang="en" sz="1800"/>
              <a:t>Write an Incident Response Plan that protects your business and your contract (NIST SP 800-61r2)</a:t>
            </a:r>
            <a:endParaRPr sz="1800"/>
          </a:p>
          <a:p>
            <a:pPr marL="914400" lvl="0" indent="-342900" rtl="0">
              <a:spcBef>
                <a:spcPts val="0"/>
              </a:spcBef>
              <a:spcAft>
                <a:spcPts val="0"/>
              </a:spcAft>
              <a:buSzPts val="1800"/>
              <a:buChar char="•"/>
            </a:pPr>
            <a:r>
              <a:rPr lang="en" sz="1800"/>
              <a:t>Create a clear communications and escalation procedure for your agency</a:t>
            </a:r>
            <a:endParaRPr sz="1800"/>
          </a:p>
          <a:p>
            <a:pPr marL="914400" lvl="0" indent="-342900" rtl="0">
              <a:spcBef>
                <a:spcPts val="0"/>
              </a:spcBef>
              <a:spcAft>
                <a:spcPts val="0"/>
              </a:spcAft>
              <a:buSzPts val="1800"/>
              <a:buChar char="•"/>
            </a:pPr>
            <a:r>
              <a:rPr lang="en" sz="1800"/>
              <a:t>Define roles and responsibilities</a:t>
            </a:r>
            <a:endParaRPr sz="1800"/>
          </a:p>
          <a:p>
            <a:pPr marL="0" lvl="0" indent="0" rtl="0">
              <a:spcBef>
                <a:spcPts val="640"/>
              </a:spcBef>
              <a:spcAft>
                <a:spcPts val="0"/>
              </a:spcAft>
              <a:buNone/>
            </a:pPr>
            <a:r>
              <a:rPr lang="en" sz="1800"/>
              <a:t>You may have to get one or more folks at your organization set up with a CAC card, CAC card reader, and buy a medium assurance certificate used to access the DOD IR system.  </a:t>
            </a:r>
            <a:endParaRPr sz="1800"/>
          </a:p>
          <a:p>
            <a:pPr marL="914400" lvl="0" indent="-342900">
              <a:spcBef>
                <a:spcPts val="640"/>
              </a:spcBef>
              <a:spcAft>
                <a:spcPts val="0"/>
              </a:spcAft>
              <a:buSzPts val="1800"/>
              <a:buChar char="•"/>
            </a:pPr>
            <a:r>
              <a:rPr lang="en" sz="1800"/>
              <a:t>You may have to follow your Agency’s procedures for IR</a:t>
            </a:r>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7"/>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POA&amp;Ms</a:t>
            </a:r>
            <a:endParaRPr sz="3600"/>
          </a:p>
        </p:txBody>
      </p:sp>
      <p:sp>
        <p:nvSpPr>
          <p:cNvPr id="423" name="Google Shape;423;p67"/>
          <p:cNvSpPr txBox="1">
            <a:spLocks noGrp="1"/>
          </p:cNvSpPr>
          <p:nvPr>
            <p:ph type="body" idx="1"/>
          </p:nvPr>
        </p:nvSpPr>
        <p:spPr>
          <a:xfrm>
            <a:off x="457200" y="990700"/>
            <a:ext cx="8229600" cy="3394500"/>
          </a:xfrm>
          <a:prstGeom prst="rect">
            <a:avLst/>
          </a:prstGeom>
        </p:spPr>
        <p:txBody>
          <a:bodyPr spcFirstLastPara="1" wrap="square" lIns="91425" tIns="91425" rIns="91425" bIns="91425" anchor="t" anchorCtr="0">
            <a:noAutofit/>
          </a:bodyPr>
          <a:lstStyle/>
          <a:p>
            <a:pPr marL="457200" lvl="0" indent="-381000" rtl="0">
              <a:spcBef>
                <a:spcPts val="640"/>
              </a:spcBef>
              <a:spcAft>
                <a:spcPts val="0"/>
              </a:spcAft>
              <a:buSzPts val="2400"/>
              <a:buChar char="•"/>
            </a:pPr>
            <a:r>
              <a:rPr lang="en" sz="2400"/>
              <a:t>Plans of Action and Milestones buy time</a:t>
            </a:r>
            <a:endParaRPr sz="2400"/>
          </a:p>
          <a:p>
            <a:pPr marL="457200" lvl="0" indent="-381000" rtl="0">
              <a:spcBef>
                <a:spcPts val="0"/>
              </a:spcBef>
              <a:spcAft>
                <a:spcPts val="0"/>
              </a:spcAft>
              <a:buSzPts val="2400"/>
              <a:buChar char="•"/>
            </a:pPr>
            <a:r>
              <a:rPr lang="en" sz="2400"/>
              <a:t>Think of them as written out Continuous Process Improvement (CPI) mini-project plans</a:t>
            </a:r>
            <a:endParaRPr sz="2400"/>
          </a:p>
          <a:p>
            <a:pPr marL="457200" lvl="0" indent="-381000" rtl="0">
              <a:spcBef>
                <a:spcPts val="0"/>
              </a:spcBef>
              <a:spcAft>
                <a:spcPts val="0"/>
              </a:spcAft>
              <a:buSzPts val="2400"/>
              <a:buChar char="•"/>
            </a:pPr>
            <a:r>
              <a:rPr lang="en" sz="2400"/>
              <a:t>It’s a good idea to put them in employee annual review goals</a:t>
            </a:r>
            <a:endParaRPr sz="2400"/>
          </a:p>
          <a:p>
            <a:pPr marL="457200" lvl="0" indent="-381000" rtl="0">
              <a:spcBef>
                <a:spcPts val="0"/>
              </a:spcBef>
              <a:spcAft>
                <a:spcPts val="0"/>
              </a:spcAft>
              <a:buSzPts val="2400"/>
              <a:buChar char="•"/>
            </a:pPr>
            <a:r>
              <a:rPr lang="en" sz="2400"/>
              <a:t>Your POA&amp;M process may be integrated into your Federal Agency’s spreadsheets or POA&amp;M management structure</a:t>
            </a:r>
            <a:endParaRPr sz="2400"/>
          </a:p>
          <a:p>
            <a:pPr marL="457200" lvl="0" indent="-381000">
              <a:spcBef>
                <a:spcPts val="0"/>
              </a:spcBef>
              <a:spcAft>
                <a:spcPts val="0"/>
              </a:spcAft>
              <a:buSzPts val="2400"/>
              <a:buChar char="•"/>
            </a:pPr>
            <a:r>
              <a:rPr lang="en" sz="2400"/>
              <a:t>You may need to formally write a POA&amp;M management process in a Continuous Monitoring Plan (NIST SP 800-137)</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8"/>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Assessments: Expect Findings</a:t>
            </a:r>
            <a:endParaRPr sz="3600"/>
          </a:p>
        </p:txBody>
      </p:sp>
      <p:sp>
        <p:nvSpPr>
          <p:cNvPr id="429" name="Google Shape;429;p68"/>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457200" lvl="0" indent="-381000" rtl="0">
              <a:spcBef>
                <a:spcPts val="640"/>
              </a:spcBef>
              <a:spcAft>
                <a:spcPts val="0"/>
              </a:spcAft>
              <a:buSzPts val="2400"/>
              <a:buChar char="•"/>
            </a:pPr>
            <a:r>
              <a:rPr lang="en" sz="2400" dirty="0"/>
              <a:t>Editorial: The problem is not NIST, the problem is the auditors (and ...maybe SP 800-53a could be improved)</a:t>
            </a:r>
            <a:endParaRPr sz="2400" dirty="0"/>
          </a:p>
          <a:p>
            <a:pPr marL="457200" lvl="0" indent="-381000" rtl="0">
              <a:spcBef>
                <a:spcPts val="0"/>
              </a:spcBef>
              <a:spcAft>
                <a:spcPts val="0"/>
              </a:spcAft>
              <a:buSzPts val="2400"/>
              <a:buChar char="•"/>
            </a:pPr>
            <a:r>
              <a:rPr lang="en" sz="2400" dirty="0"/>
              <a:t>You will have findings</a:t>
            </a:r>
            <a:endParaRPr sz="2400" dirty="0"/>
          </a:p>
          <a:p>
            <a:pPr marL="457200" lvl="0" indent="-381000" rtl="0">
              <a:spcBef>
                <a:spcPts val="0"/>
              </a:spcBef>
              <a:spcAft>
                <a:spcPts val="0"/>
              </a:spcAft>
              <a:buSzPts val="2400"/>
              <a:buChar char="•"/>
            </a:pPr>
            <a:r>
              <a:rPr lang="en" sz="2400" dirty="0"/>
              <a:t>Turn the findings into POA&amp;Ms</a:t>
            </a:r>
            <a:endParaRPr sz="2400" dirty="0"/>
          </a:p>
          <a:p>
            <a:pPr marL="457200" lvl="0" indent="-381000" rtl="0">
              <a:spcBef>
                <a:spcPts val="0"/>
              </a:spcBef>
              <a:spcAft>
                <a:spcPts val="0"/>
              </a:spcAft>
              <a:buSzPts val="2400"/>
              <a:buChar char="•"/>
            </a:pPr>
            <a:r>
              <a:rPr lang="en" sz="2400" dirty="0"/>
              <a:t>Or negotiate with your agency to accept the risk</a:t>
            </a:r>
            <a:endParaRPr sz="2400" dirty="0"/>
          </a:p>
          <a:p>
            <a:pPr marL="457200" lvl="0" indent="-381000" rtl="0">
              <a:spcBef>
                <a:spcPts val="0"/>
              </a:spcBef>
              <a:spcAft>
                <a:spcPts val="0"/>
              </a:spcAft>
              <a:buSzPts val="2400"/>
              <a:buChar char="•"/>
            </a:pPr>
            <a:r>
              <a:rPr lang="en" sz="2400" dirty="0"/>
              <a:t>Tailor out more in the FIPS-200</a:t>
            </a:r>
            <a:endParaRPr sz="2400" dirty="0"/>
          </a:p>
          <a:p>
            <a:pPr marL="457200" lvl="0" indent="-381000" rtl="0">
              <a:spcBef>
                <a:spcPts val="0"/>
              </a:spcBef>
              <a:spcAft>
                <a:spcPts val="0"/>
              </a:spcAft>
              <a:buSzPts val="2400"/>
              <a:buChar char="•"/>
            </a:pPr>
            <a:r>
              <a:rPr lang="en" sz="2400" dirty="0"/>
              <a:t>Scope, partner with auditors, or find better auditors</a:t>
            </a:r>
            <a:endParaRPr sz="2400" dirty="0"/>
          </a:p>
          <a:p>
            <a:pPr marL="457200" lvl="0" indent="-381000" rtl="0">
              <a:spcBef>
                <a:spcPts val="0"/>
              </a:spcBef>
              <a:spcAft>
                <a:spcPts val="0"/>
              </a:spcAft>
              <a:buSzPts val="2400"/>
              <a:buChar char="•"/>
            </a:pPr>
            <a:r>
              <a:rPr lang="en" sz="2400" dirty="0"/>
              <a:t>Store, manage, reuse your SAR and SAWP for RAR</a:t>
            </a:r>
            <a:endParaRPr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WWRRD</a:t>
            </a:r>
            <a:endParaRPr/>
          </a:p>
        </p:txBody>
      </p:sp>
      <p:sp>
        <p:nvSpPr>
          <p:cNvPr id="435" name="Google Shape;435;p69"/>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None/>
            </a:pPr>
            <a:r>
              <a:rPr lang="en"/>
              <a:t>“What Would Ron Ross Do?”</a:t>
            </a:r>
            <a:endParaRPr/>
          </a:p>
          <a:p>
            <a:pPr marL="0" lvl="0" indent="0" algn="ctr" rtl="0">
              <a:spcBef>
                <a:spcPts val="640"/>
              </a:spcBef>
              <a:spcAft>
                <a:spcPts val="0"/>
              </a:spcAft>
              <a:buNone/>
            </a:pPr>
            <a:r>
              <a:rPr lang="en"/>
              <a:t>Show up at your organization and do a great presentation on FISMA and NIST and how important it is to prioritize cybersecurity.</a:t>
            </a:r>
            <a:endParaRPr/>
          </a:p>
          <a:p>
            <a:pPr marL="0" lvl="0" indent="0" algn="ctr" rtl="0">
              <a:spcBef>
                <a:spcPts val="640"/>
              </a:spcBef>
              <a:spcAft>
                <a:spcPts val="0"/>
              </a:spcAft>
              <a:buNone/>
            </a:pPr>
            <a:r>
              <a:rPr lang="en"/>
              <a:t>Get his phone number and email - he will answer questions.</a:t>
            </a:r>
            <a:endParaRPr/>
          </a:p>
          <a:p>
            <a:pPr marL="0" lvl="0" indent="0" algn="ctr">
              <a:spcBef>
                <a:spcPts val="640"/>
              </a:spcBef>
              <a:spcAft>
                <a:spcPts val="0"/>
              </a:spcAft>
              <a:buNone/>
            </a:pPr>
            <a:endParaRPr/>
          </a:p>
        </p:txBody>
      </p:sp>
      <p:pic>
        <p:nvPicPr>
          <p:cNvPr id="436" name="Google Shape;436;p69"/>
          <p:cNvPicPr preferRelativeResize="0"/>
          <p:nvPr/>
        </p:nvPicPr>
        <p:blipFill>
          <a:blip r:embed="rId3">
            <a:alphaModFix/>
          </a:blip>
          <a:stretch>
            <a:fillRect/>
          </a:stretch>
        </p:blipFill>
        <p:spPr>
          <a:xfrm>
            <a:off x="7321249" y="295374"/>
            <a:ext cx="1365550" cy="15283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0"/>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Considerations</a:t>
            </a:r>
            <a:endParaRPr sz="3600"/>
          </a:p>
        </p:txBody>
      </p:sp>
      <p:sp>
        <p:nvSpPr>
          <p:cNvPr id="442" name="Google Shape;442;p70"/>
          <p:cNvSpPr txBox="1">
            <a:spLocks noGrp="1"/>
          </p:cNvSpPr>
          <p:nvPr>
            <p:ph type="body" idx="1"/>
          </p:nvPr>
        </p:nvSpPr>
        <p:spPr>
          <a:xfrm>
            <a:off x="457200" y="1030600"/>
            <a:ext cx="8229600" cy="3394500"/>
          </a:xfrm>
          <a:prstGeom prst="rect">
            <a:avLst/>
          </a:prstGeom>
        </p:spPr>
        <p:txBody>
          <a:bodyPr spcFirstLastPara="1" wrap="square" lIns="91425" tIns="91425" rIns="91425" bIns="91425" anchor="t" anchorCtr="0">
            <a:noAutofit/>
          </a:bodyPr>
          <a:lstStyle/>
          <a:p>
            <a:pPr marL="457200" lvl="0" indent="-355600" rtl="0">
              <a:spcBef>
                <a:spcPts val="640"/>
              </a:spcBef>
              <a:spcAft>
                <a:spcPts val="0"/>
              </a:spcAft>
              <a:buSzPts val="2000"/>
              <a:buChar char="•"/>
            </a:pPr>
            <a:r>
              <a:rPr lang="en" sz="2000"/>
              <a:t>Segmentation or “walled gardens” vs whole organization</a:t>
            </a:r>
            <a:endParaRPr sz="2000"/>
          </a:p>
          <a:p>
            <a:pPr marL="457200" lvl="0" indent="-355600" rtl="0">
              <a:spcBef>
                <a:spcPts val="0"/>
              </a:spcBef>
              <a:spcAft>
                <a:spcPts val="0"/>
              </a:spcAft>
              <a:buSzPts val="2000"/>
              <a:buChar char="•"/>
            </a:pPr>
            <a:r>
              <a:rPr lang="en" sz="2000"/>
              <a:t>Deploying in a FedRAMP Cloud (still requires lots of other policies, processes, and local controls)</a:t>
            </a:r>
            <a:endParaRPr sz="2000"/>
          </a:p>
          <a:p>
            <a:pPr marL="457200" lvl="0" indent="-355600" rtl="0">
              <a:spcBef>
                <a:spcPts val="0"/>
              </a:spcBef>
              <a:spcAft>
                <a:spcPts val="0"/>
              </a:spcAft>
              <a:buSzPts val="2000"/>
              <a:buChar char="•"/>
            </a:pPr>
            <a:r>
              <a:rPr lang="en" sz="2000"/>
              <a:t>Executive prioritization</a:t>
            </a:r>
            <a:endParaRPr sz="2000"/>
          </a:p>
          <a:p>
            <a:pPr marL="457200" lvl="0" indent="-355600" rtl="0">
              <a:spcBef>
                <a:spcPts val="0"/>
              </a:spcBef>
              <a:spcAft>
                <a:spcPts val="0"/>
              </a:spcAft>
              <a:buSzPts val="2000"/>
              <a:buChar char="•"/>
            </a:pPr>
            <a:r>
              <a:rPr lang="en" sz="2000"/>
              <a:t>Staff that are comfortable with decomposition and granularity (bean counters)</a:t>
            </a:r>
            <a:endParaRPr sz="2000"/>
          </a:p>
          <a:p>
            <a:pPr marL="457200" lvl="0" indent="-355600" rtl="0">
              <a:spcBef>
                <a:spcPts val="0"/>
              </a:spcBef>
              <a:spcAft>
                <a:spcPts val="0"/>
              </a:spcAft>
              <a:buSzPts val="2000"/>
              <a:buChar char="•"/>
            </a:pPr>
            <a:r>
              <a:rPr lang="en" sz="2000"/>
              <a:t>If you have to choose between security and compliance, decide which is your priority based on organization Mission</a:t>
            </a:r>
            <a:endParaRPr sz="2000"/>
          </a:p>
          <a:p>
            <a:pPr marL="457200" lvl="0" indent="-355600">
              <a:spcBef>
                <a:spcPts val="0"/>
              </a:spcBef>
              <a:spcAft>
                <a:spcPts val="0"/>
              </a:spcAft>
              <a:buSzPts val="2000"/>
              <a:buChar char="•"/>
            </a:pPr>
            <a:r>
              <a:rPr lang="en" sz="2000"/>
              <a:t>Ask if FISMA could impact innovation: at it’s best, security is an enabler, but getting there may take longer</a:t>
            </a:r>
            <a:endParaRPr sz="2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1"/>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References</a:t>
            </a:r>
            <a:endParaRPr sz="3600"/>
          </a:p>
        </p:txBody>
      </p:sp>
      <p:sp>
        <p:nvSpPr>
          <p:cNvPr id="448" name="Google Shape;448;p71"/>
          <p:cNvSpPr txBox="1">
            <a:spLocks noGrp="1"/>
          </p:cNvSpPr>
          <p:nvPr>
            <p:ph type="body" idx="1"/>
          </p:nvPr>
        </p:nvSpPr>
        <p:spPr>
          <a:xfrm>
            <a:off x="457200" y="928850"/>
            <a:ext cx="8229600" cy="35817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100" u="sng" dirty="0">
                <a:solidFill>
                  <a:schemeClr val="hlink"/>
                </a:solidFill>
                <a:latin typeface="Arial"/>
                <a:ea typeface="Arial"/>
                <a:cs typeface="Arial"/>
                <a:sym typeface="Arial"/>
                <a:hlinkClick r:id="rId3"/>
              </a:rPr>
              <a:t>https://www.sans.org/media/score/fisma-nist.pdf</a:t>
            </a:r>
            <a:endParaRPr sz="1100" dirty="0">
              <a:latin typeface="Arial"/>
              <a:ea typeface="Arial"/>
              <a:cs typeface="Arial"/>
              <a:sym typeface="Arial"/>
            </a:endParaRPr>
          </a:p>
          <a:p>
            <a:pPr marL="0" lvl="0" indent="0" rtl="0">
              <a:spcBef>
                <a:spcPts val="0"/>
              </a:spcBef>
              <a:spcAft>
                <a:spcPts val="0"/>
              </a:spcAft>
              <a:buNone/>
            </a:pPr>
            <a:r>
              <a:rPr lang="en" sz="1100" u="sng" dirty="0">
                <a:solidFill>
                  <a:schemeClr val="hlink"/>
                </a:solidFill>
                <a:latin typeface="Arial"/>
                <a:ea typeface="Arial"/>
                <a:cs typeface="Arial"/>
                <a:sym typeface="Arial"/>
                <a:hlinkClick r:id="rId4"/>
              </a:rPr>
              <a:t>https://www.dhs.gov/fisma</a:t>
            </a:r>
            <a:endParaRPr sz="1100" dirty="0">
              <a:latin typeface="Arial"/>
              <a:ea typeface="Arial"/>
              <a:cs typeface="Arial"/>
              <a:sym typeface="Arial"/>
            </a:endParaRPr>
          </a:p>
          <a:p>
            <a:pPr marL="0" lvl="0" indent="0" rtl="0">
              <a:spcBef>
                <a:spcPts val="0"/>
              </a:spcBef>
              <a:spcAft>
                <a:spcPts val="0"/>
              </a:spcAft>
              <a:buNone/>
            </a:pPr>
            <a:r>
              <a:rPr lang="en" sz="1100" u="sng" dirty="0">
                <a:solidFill>
                  <a:schemeClr val="hlink"/>
                </a:solidFill>
                <a:latin typeface="Arial"/>
                <a:ea typeface="Arial"/>
                <a:cs typeface="Arial"/>
                <a:sym typeface="Arial"/>
                <a:hlinkClick r:id="rId5"/>
              </a:rPr>
              <a:t>https://www.dhs.gov/publication/fy18-fisma-documents</a:t>
            </a:r>
            <a:endParaRPr sz="1100" dirty="0">
              <a:latin typeface="Arial"/>
              <a:ea typeface="Arial"/>
              <a:cs typeface="Arial"/>
              <a:sym typeface="Arial"/>
            </a:endParaRPr>
          </a:p>
          <a:p>
            <a:pPr marL="0" lvl="0" indent="0" rtl="0">
              <a:spcBef>
                <a:spcPts val="0"/>
              </a:spcBef>
              <a:spcAft>
                <a:spcPts val="0"/>
              </a:spcAft>
              <a:buNone/>
            </a:pPr>
            <a:r>
              <a:rPr lang="en" sz="1100" u="sng" dirty="0">
                <a:solidFill>
                  <a:schemeClr val="hlink"/>
                </a:solidFill>
                <a:latin typeface="Arial"/>
                <a:ea typeface="Arial"/>
                <a:cs typeface="Arial"/>
                <a:sym typeface="Arial"/>
                <a:hlinkClick r:id="rId6"/>
              </a:rPr>
              <a:t>https://csrc.nist.gov/publications/detail/sp/800-60/vol-1-rev-1/final</a:t>
            </a:r>
            <a:endParaRPr sz="1100" dirty="0">
              <a:latin typeface="Arial"/>
              <a:ea typeface="Arial"/>
              <a:cs typeface="Arial"/>
              <a:sym typeface="Arial"/>
            </a:endParaRPr>
          </a:p>
          <a:p>
            <a:pPr marL="0" lvl="0" indent="0" rtl="0">
              <a:spcBef>
                <a:spcPts val="0"/>
              </a:spcBef>
              <a:spcAft>
                <a:spcPts val="0"/>
              </a:spcAft>
              <a:buNone/>
            </a:pPr>
            <a:r>
              <a:rPr lang="en" sz="1100" u="sng" dirty="0">
                <a:solidFill>
                  <a:schemeClr val="hlink"/>
                </a:solidFill>
                <a:latin typeface="Arial"/>
                <a:ea typeface="Arial"/>
                <a:cs typeface="Arial"/>
                <a:sym typeface="Arial"/>
                <a:hlinkClick r:id="rId7"/>
              </a:rPr>
              <a:t>https://nvlpubs.nist.gov/nistpubs/FIPS/NIST.FIPS.199.pdf</a:t>
            </a:r>
            <a:r>
              <a:rPr lang="en" sz="1100" dirty="0">
                <a:latin typeface="Arial"/>
                <a:ea typeface="Arial"/>
                <a:cs typeface="Arial"/>
                <a:sym typeface="Arial"/>
              </a:rPr>
              <a:t> </a:t>
            </a:r>
            <a:r>
              <a:rPr lang="en" sz="1100" u="sng" dirty="0">
                <a:solidFill>
                  <a:schemeClr val="hlink"/>
                </a:solidFill>
                <a:latin typeface="Arial"/>
                <a:ea typeface="Arial"/>
                <a:cs typeface="Arial"/>
                <a:sym typeface="Arial"/>
                <a:hlinkClick r:id="rId8"/>
              </a:rPr>
              <a:t>https://nvlpubs.nist.gov/nistpubs/FIPS/NIST.FIPS.200.pdf</a:t>
            </a:r>
            <a:r>
              <a:rPr lang="en" sz="1100" dirty="0">
                <a:latin typeface="Arial"/>
                <a:ea typeface="Arial"/>
                <a:cs typeface="Arial"/>
                <a:sym typeface="Arial"/>
              </a:rPr>
              <a:t> </a:t>
            </a:r>
            <a:r>
              <a:rPr lang="en" sz="1100" u="sng" dirty="0">
                <a:solidFill>
                  <a:schemeClr val="hlink"/>
                </a:solidFill>
                <a:latin typeface="Arial"/>
                <a:ea typeface="Arial"/>
                <a:cs typeface="Arial"/>
                <a:sym typeface="Arial"/>
                <a:hlinkClick r:id="rId9"/>
              </a:rPr>
              <a:t>https://nvlpubs.nist.gov/nistpubs/Legacy/SP/nistspecialpublication800-60v2r1.pdf</a:t>
            </a:r>
            <a:endParaRPr sz="1100" dirty="0">
              <a:latin typeface="Arial"/>
              <a:ea typeface="Arial"/>
              <a:cs typeface="Arial"/>
              <a:sym typeface="Arial"/>
            </a:endParaRPr>
          </a:p>
          <a:p>
            <a:pPr marL="0" lvl="0" indent="0" rtl="0">
              <a:spcBef>
                <a:spcPts val="0"/>
              </a:spcBef>
              <a:spcAft>
                <a:spcPts val="0"/>
              </a:spcAft>
              <a:buNone/>
            </a:pPr>
            <a:r>
              <a:rPr lang="en" sz="1100" u="sng" dirty="0">
                <a:solidFill>
                  <a:schemeClr val="hlink"/>
                </a:solidFill>
                <a:latin typeface="Arial"/>
                <a:ea typeface="Arial"/>
                <a:cs typeface="Arial"/>
                <a:sym typeface="Arial"/>
                <a:hlinkClick r:id="rId10"/>
              </a:rPr>
              <a:t>https://csrc.nist.gov/publications/detail/sp/800-160/vol-2/draft</a:t>
            </a:r>
            <a:endParaRPr sz="1100" dirty="0">
              <a:latin typeface="Arial"/>
              <a:ea typeface="Arial"/>
              <a:cs typeface="Arial"/>
              <a:sym typeface="Arial"/>
            </a:endParaRPr>
          </a:p>
          <a:p>
            <a:pPr marL="0" lvl="0" indent="0" rtl="0">
              <a:spcBef>
                <a:spcPts val="0"/>
              </a:spcBef>
              <a:spcAft>
                <a:spcPts val="0"/>
              </a:spcAft>
              <a:buNone/>
            </a:pPr>
            <a:r>
              <a:rPr lang="en" sz="1100" u="sng" dirty="0">
                <a:solidFill>
                  <a:schemeClr val="hlink"/>
                </a:solidFill>
                <a:latin typeface="Arial"/>
                <a:ea typeface="Arial"/>
                <a:cs typeface="Arial"/>
                <a:sym typeface="Arial"/>
                <a:hlinkClick r:id="rId11"/>
              </a:rPr>
              <a:t>https://nvlpubs.nist.gov/nistpubs/Legacy/SP/nistspecialpublication800-128.pdf</a:t>
            </a:r>
            <a:endParaRPr sz="1100" dirty="0">
              <a:latin typeface="Arial"/>
              <a:ea typeface="Arial"/>
              <a:cs typeface="Arial"/>
              <a:sym typeface="Arial"/>
            </a:endParaRPr>
          </a:p>
          <a:p>
            <a:pPr marL="0" lvl="0" indent="0" rtl="0">
              <a:spcBef>
                <a:spcPts val="0"/>
              </a:spcBef>
              <a:spcAft>
                <a:spcPts val="0"/>
              </a:spcAft>
              <a:buNone/>
            </a:pPr>
            <a:r>
              <a:rPr lang="en" sz="1100" u="sng" dirty="0">
                <a:solidFill>
                  <a:schemeClr val="hlink"/>
                </a:solidFill>
                <a:latin typeface="Arial"/>
                <a:ea typeface="Arial"/>
                <a:cs typeface="Arial"/>
                <a:sym typeface="Arial"/>
                <a:hlinkClick r:id="rId12"/>
              </a:rPr>
              <a:t>https://nvlpubs.nist.gov/nistpubs/legacy/sp/nistspecialpublication800-34r1.pdf</a:t>
            </a:r>
            <a:endParaRPr sz="1100" dirty="0">
              <a:latin typeface="Arial"/>
              <a:ea typeface="Arial"/>
              <a:cs typeface="Arial"/>
              <a:sym typeface="Arial"/>
            </a:endParaRPr>
          </a:p>
          <a:p>
            <a:pPr marL="0" lvl="0" indent="0" rtl="0">
              <a:spcBef>
                <a:spcPts val="0"/>
              </a:spcBef>
              <a:spcAft>
                <a:spcPts val="0"/>
              </a:spcAft>
              <a:buNone/>
            </a:pPr>
            <a:r>
              <a:rPr lang="en" sz="1100" u="sng" dirty="0">
                <a:solidFill>
                  <a:schemeClr val="hlink"/>
                </a:solidFill>
                <a:latin typeface="Arial"/>
                <a:ea typeface="Arial"/>
                <a:cs typeface="Arial"/>
                <a:sym typeface="Arial"/>
                <a:hlinkClick r:id="rId13"/>
              </a:rPr>
              <a:t>https://nvlpubs.nist.gov/nistpubs/SpecialPublications/NIST.SP.800-53Ar4.pdf</a:t>
            </a:r>
            <a:endParaRPr sz="1100" dirty="0">
              <a:latin typeface="Arial"/>
              <a:ea typeface="Arial"/>
              <a:cs typeface="Arial"/>
              <a:sym typeface="Arial"/>
            </a:endParaRPr>
          </a:p>
          <a:p>
            <a:pPr marL="0" lvl="0" indent="0" rtl="0">
              <a:spcBef>
                <a:spcPts val="0"/>
              </a:spcBef>
              <a:spcAft>
                <a:spcPts val="0"/>
              </a:spcAft>
              <a:buNone/>
            </a:pPr>
            <a:r>
              <a:rPr lang="en" sz="1100" u="sng" dirty="0">
                <a:solidFill>
                  <a:schemeClr val="hlink"/>
                </a:solidFill>
                <a:latin typeface="Arial"/>
                <a:ea typeface="Arial"/>
                <a:cs typeface="Arial"/>
                <a:sym typeface="Arial"/>
                <a:hlinkClick r:id="rId14"/>
              </a:rPr>
              <a:t>https://nvlpubs.nist.gov/nistpubs/SpecialPublications/NIST.SP.800-37r1.pdf</a:t>
            </a:r>
            <a:endParaRPr sz="1100" dirty="0">
              <a:latin typeface="Arial"/>
              <a:ea typeface="Arial"/>
              <a:cs typeface="Arial"/>
              <a:sym typeface="Arial"/>
            </a:endParaRPr>
          </a:p>
          <a:p>
            <a:pPr marL="0" lvl="0" indent="0" rtl="0">
              <a:spcBef>
                <a:spcPts val="0"/>
              </a:spcBef>
              <a:spcAft>
                <a:spcPts val="0"/>
              </a:spcAft>
              <a:buNone/>
            </a:pPr>
            <a:r>
              <a:rPr lang="en" sz="1100" u="sng" dirty="0">
                <a:solidFill>
                  <a:schemeClr val="hlink"/>
                </a:solidFill>
                <a:latin typeface="Arial"/>
                <a:ea typeface="Arial"/>
                <a:cs typeface="Arial"/>
                <a:sym typeface="Arial"/>
                <a:hlinkClick r:id="rId15"/>
              </a:rPr>
              <a:t>https://nvlpubs.nist.gov/nistpubs/Legacy/SP/nistspecialpublication800-137</a:t>
            </a:r>
            <a:r>
              <a:rPr lang="en" sz="1100" u="sng">
                <a:solidFill>
                  <a:schemeClr val="hlink"/>
                </a:solidFill>
                <a:latin typeface="Arial"/>
                <a:ea typeface="Arial"/>
                <a:cs typeface="Arial"/>
                <a:sym typeface="Arial"/>
                <a:hlinkClick r:id="rId15"/>
              </a:rPr>
              <a:t>.pdf</a:t>
            </a:r>
            <a:endParaRPr lang="en" sz="1100" u="sng" dirty="0">
              <a:solidFill>
                <a:schemeClr val="hlink"/>
              </a:solidFill>
              <a:latin typeface="Arial"/>
              <a:ea typeface="Arial"/>
              <a:cs typeface="Arial"/>
              <a:sym typeface="Arial"/>
            </a:endParaRPr>
          </a:p>
          <a:p>
            <a:pPr marL="0" lvl="0" indent="0" rtl="0">
              <a:spcBef>
                <a:spcPts val="0"/>
              </a:spcBef>
              <a:spcAft>
                <a:spcPts val="0"/>
              </a:spcAft>
              <a:buNone/>
            </a:pPr>
            <a:r>
              <a:rPr lang="en-US" sz="1100" u="sng">
                <a:solidFill>
                  <a:schemeClr val="hlink"/>
                </a:solidFill>
                <a:latin typeface="Arial"/>
                <a:ea typeface="Arial"/>
                <a:cs typeface="Arial"/>
                <a:sym typeface="Arial"/>
                <a:hlinkClick r:id="rId16"/>
              </a:rPr>
              <a:t>https</a:t>
            </a:r>
            <a:r>
              <a:rPr lang="en-US" sz="1100" u="sng" dirty="0">
                <a:solidFill>
                  <a:schemeClr val="hlink"/>
                </a:solidFill>
                <a:latin typeface="Arial"/>
                <a:ea typeface="Arial"/>
                <a:cs typeface="Arial"/>
                <a:sym typeface="Arial"/>
                <a:hlinkClick r:id="rId16"/>
              </a:rPr>
              <a:t>://nvlpubs.nist.gov/nistpubs/Legacy/SP/nistspecialpublication800-30r1.pdf</a:t>
            </a:r>
            <a:endParaRPr lang="en-US" sz="1100" dirty="0">
              <a:latin typeface="Arial"/>
              <a:ea typeface="Arial"/>
              <a:cs typeface="Arial"/>
              <a:sym typeface="Arial"/>
            </a:endParaRPr>
          </a:p>
          <a:p>
            <a:pPr marL="0" lvl="0" indent="0">
              <a:spcBef>
                <a:spcPts val="0"/>
              </a:spcBef>
              <a:buNone/>
            </a:pPr>
            <a:r>
              <a:rPr lang="en-US" sz="1100" u="sng" dirty="0">
                <a:solidFill>
                  <a:schemeClr val="hlink"/>
                </a:solidFill>
                <a:latin typeface="Arial"/>
                <a:ea typeface="Arial"/>
                <a:cs typeface="Arial"/>
                <a:sym typeface="Arial"/>
                <a:hlinkClick r:id="rId17"/>
              </a:rPr>
              <a:t>https://nvlpubs.nist.gov/nistpubs/specialpublications/nist.sp.800-190.pdf</a:t>
            </a:r>
            <a:endParaRPr lang="en-US" sz="1100" dirty="0">
              <a:latin typeface="Arial"/>
              <a:ea typeface="Arial"/>
              <a:cs typeface="Arial"/>
              <a:sym typeface="Arial"/>
            </a:endParaRPr>
          </a:p>
          <a:p>
            <a:pPr marL="0" lvl="0" indent="0">
              <a:spcBef>
                <a:spcPts val="0"/>
              </a:spcBef>
              <a:buNone/>
            </a:pPr>
            <a:r>
              <a:rPr lang="en-US" sz="1100" u="sng" dirty="0">
                <a:solidFill>
                  <a:schemeClr val="hlink"/>
                </a:solidFill>
                <a:latin typeface="Arial"/>
                <a:ea typeface="Arial"/>
                <a:cs typeface="Arial"/>
                <a:sym typeface="Arial"/>
                <a:hlinkClick r:id="rId18"/>
              </a:rPr>
              <a:t>https://nvlpubs.nist.gov/nistpubs/specialpublications/nist.sp.800-61r2.pdf</a:t>
            </a:r>
            <a:endParaRPr lang="en-US" sz="1100" dirty="0">
              <a:latin typeface="Arial"/>
              <a:ea typeface="Arial"/>
              <a:cs typeface="Arial"/>
              <a:sym typeface="Arial"/>
            </a:endParaRPr>
          </a:p>
          <a:p>
            <a:pPr marL="0" lvl="0" indent="0">
              <a:spcBef>
                <a:spcPts val="0"/>
              </a:spcBef>
              <a:buNone/>
            </a:pPr>
            <a:r>
              <a:rPr lang="en-US" sz="1100" u="sng" dirty="0">
                <a:solidFill>
                  <a:schemeClr val="hlink"/>
                </a:solidFill>
                <a:latin typeface="Arial"/>
                <a:ea typeface="Arial"/>
                <a:cs typeface="Arial"/>
                <a:sym typeface="Arial"/>
                <a:hlinkClick r:id="rId19"/>
              </a:rPr>
              <a:t>https://www.auditscripts.com/free-resources/critical-security-controls/</a:t>
            </a:r>
            <a:endParaRPr lang="en-US" sz="1100" dirty="0">
              <a:latin typeface="Arial"/>
              <a:ea typeface="Arial"/>
              <a:cs typeface="Arial"/>
              <a:sym typeface="Arial"/>
            </a:endParaRPr>
          </a:p>
          <a:p>
            <a:pPr marL="0" lvl="0" indent="0">
              <a:spcBef>
                <a:spcPts val="0"/>
              </a:spcBef>
              <a:buNone/>
            </a:pPr>
            <a:r>
              <a:rPr lang="en-US" sz="1100" u="sng" dirty="0">
                <a:solidFill>
                  <a:schemeClr val="hlink"/>
                </a:solidFill>
                <a:latin typeface="Arial"/>
                <a:ea typeface="Arial"/>
                <a:cs typeface="Arial"/>
                <a:sym typeface="Arial"/>
                <a:hlinkClick r:id="rId20"/>
              </a:rPr>
              <a:t>https://www.cisecurity.org/controls/</a:t>
            </a:r>
            <a:endParaRPr sz="1100" dirty="0">
              <a:latin typeface="Arial"/>
              <a:ea typeface="Arial"/>
              <a:cs typeface="Arial"/>
              <a:sym typeface="Arial"/>
            </a:endParaRPr>
          </a:p>
          <a:p>
            <a:pPr marL="0" lvl="0" indent="0" rtl="0">
              <a:lnSpc>
                <a:spcPct val="100000"/>
              </a:lnSpc>
              <a:spcBef>
                <a:spcPts val="0"/>
              </a:spcBef>
              <a:spcAft>
                <a:spcPts val="0"/>
              </a:spcAft>
              <a:buNone/>
            </a:pPr>
            <a:r>
              <a:rPr lang="en" sz="1100" u="sng" dirty="0">
                <a:solidFill>
                  <a:schemeClr val="hlink"/>
                </a:solidFill>
                <a:latin typeface="Arial"/>
                <a:ea typeface="Arial"/>
                <a:cs typeface="Arial"/>
                <a:sym typeface="Arial"/>
                <a:hlinkClick r:id="rId21"/>
              </a:rPr>
              <a:t>https://www.goodreads.com/quotes/24779-a-towel-the-hitchhiker-s-guide-to-the-galaxy-says-is</a:t>
            </a:r>
            <a:endParaRPr sz="1100" dirty="0">
              <a:latin typeface="Arial"/>
              <a:ea typeface="Arial"/>
              <a:cs typeface="Arial"/>
              <a:sym typeface="Arial"/>
            </a:endParaRPr>
          </a:p>
          <a:p>
            <a:pPr marL="0" lvl="0" indent="0" rtl="0">
              <a:spcBef>
                <a:spcPts val="0"/>
              </a:spcBef>
              <a:spcAft>
                <a:spcPts val="0"/>
              </a:spcAft>
              <a:buNone/>
            </a:pPr>
            <a:endParaRPr sz="1100" dirty="0">
              <a:latin typeface="Arial"/>
              <a:ea typeface="Arial"/>
              <a:cs typeface="Arial"/>
              <a:sym typeface="Arial"/>
            </a:endParaRPr>
          </a:p>
          <a:p>
            <a:pPr marL="0" lvl="0" indent="0" rtl="0">
              <a:spcBef>
                <a:spcPts val="0"/>
              </a:spcBef>
              <a:spcAft>
                <a:spcPts val="0"/>
              </a:spcAft>
              <a:buNone/>
            </a:pPr>
            <a:endParaRPr sz="1100" dirty="0">
              <a:latin typeface="Arial"/>
              <a:ea typeface="Arial"/>
              <a:cs typeface="Arial"/>
              <a:sym typeface="Arial"/>
            </a:endParaRPr>
          </a:p>
          <a:p>
            <a:pPr marL="0" lvl="0" indent="0" rtl="0">
              <a:spcBef>
                <a:spcPts val="0"/>
              </a:spcBef>
              <a:spcAft>
                <a:spcPts val="0"/>
              </a:spcAft>
              <a:buNone/>
            </a:pPr>
            <a:endParaRPr sz="1100" dirty="0">
              <a:latin typeface="Arial"/>
              <a:ea typeface="Arial"/>
              <a:cs typeface="Arial"/>
              <a:sym typeface="Arial"/>
            </a:endParaRPr>
          </a:p>
          <a:p>
            <a:pPr marL="0" lvl="0" indent="0" rtl="0">
              <a:lnSpc>
                <a:spcPct val="100000"/>
              </a:lnSpc>
              <a:spcBef>
                <a:spcPts val="0"/>
              </a:spcBef>
              <a:spcAft>
                <a:spcPts val="0"/>
              </a:spcAft>
              <a:buNone/>
            </a:pPr>
            <a:endParaRPr sz="1100" dirty="0">
              <a:latin typeface="Arial"/>
              <a:ea typeface="Arial"/>
              <a:cs typeface="Arial"/>
              <a:sym typeface="Arial"/>
            </a:endParaRPr>
          </a:p>
          <a:p>
            <a:pPr marL="0" lvl="0" indent="0" rtl="0">
              <a:lnSpc>
                <a:spcPct val="100000"/>
              </a:lnSpc>
              <a:spcBef>
                <a:spcPts val="0"/>
              </a:spcBef>
              <a:spcAft>
                <a:spcPts val="0"/>
              </a:spcAft>
              <a:buNone/>
            </a:pPr>
            <a:endParaRPr sz="1100" dirty="0">
              <a:latin typeface="Arial"/>
              <a:ea typeface="Arial"/>
              <a:cs typeface="Arial"/>
              <a:sym typeface="Arial"/>
            </a:endParaRPr>
          </a:p>
          <a:p>
            <a:pPr marL="0" lvl="0" indent="0" rtl="0">
              <a:spcBef>
                <a:spcPts val="1100"/>
              </a:spcBef>
              <a:spcAft>
                <a:spcPts val="0"/>
              </a:spcAft>
              <a:buNone/>
            </a:pPr>
            <a:endParaRPr sz="1100" dirty="0">
              <a:latin typeface="Arial"/>
              <a:ea typeface="Arial"/>
              <a:cs typeface="Arial"/>
              <a:sym typeface="Arial"/>
            </a:endParaRPr>
          </a:p>
          <a:p>
            <a:pPr marL="0" lvl="0" indent="0" rtl="0">
              <a:spcBef>
                <a:spcPts val="0"/>
              </a:spcBef>
              <a:spcAft>
                <a:spcPts val="0"/>
              </a:spcAft>
              <a:buNone/>
            </a:pPr>
            <a:endParaRPr sz="1100" dirty="0">
              <a:latin typeface="Arial"/>
              <a:ea typeface="Arial"/>
              <a:cs typeface="Arial"/>
              <a:sym typeface="Arial"/>
            </a:endParaRPr>
          </a:p>
          <a:p>
            <a:pPr marL="0" lvl="0" indent="0" rtl="0">
              <a:spcBef>
                <a:spcPts val="0"/>
              </a:spcBef>
              <a:spcAft>
                <a:spcPts val="0"/>
              </a:spcAft>
              <a:buNone/>
            </a:pPr>
            <a:endParaRPr sz="1100" dirty="0">
              <a:latin typeface="Arial"/>
              <a:ea typeface="Arial"/>
              <a:cs typeface="Arial"/>
              <a:sym typeface="Arial"/>
            </a:endParaRPr>
          </a:p>
          <a:p>
            <a:pPr marL="0" lvl="0" indent="0" rtl="0">
              <a:spcBef>
                <a:spcPts val="0"/>
              </a:spcBef>
              <a:spcAft>
                <a:spcPts val="0"/>
              </a:spcAft>
              <a:buNone/>
            </a:pPr>
            <a:endParaRPr sz="1100" dirty="0">
              <a:latin typeface="Arial"/>
              <a:ea typeface="Arial"/>
              <a:cs typeface="Arial"/>
              <a:sym typeface="Arial"/>
            </a:endParaRPr>
          </a:p>
          <a:p>
            <a:pPr marL="0" lvl="0" indent="0" rtl="0">
              <a:spcBef>
                <a:spcPts val="0"/>
              </a:spcBef>
              <a:spcAft>
                <a:spcPts val="0"/>
              </a:spcAft>
              <a:buNone/>
            </a:pPr>
            <a:endParaRPr sz="1100" dirty="0">
              <a:latin typeface="Arial"/>
              <a:ea typeface="Arial"/>
              <a:cs typeface="Arial"/>
              <a:sym typeface="Arial"/>
            </a:endParaRPr>
          </a:p>
          <a:p>
            <a:pPr marL="0" lvl="0" indent="0" rtl="0">
              <a:spcBef>
                <a:spcPts val="0"/>
              </a:spcBef>
              <a:spcAft>
                <a:spcPts val="0"/>
              </a:spcAft>
              <a:buNone/>
            </a:pPr>
            <a:endParaRPr sz="1100" dirty="0">
              <a:solidFill>
                <a:srgbClr val="545454"/>
              </a:solidFill>
              <a:highlight>
                <a:schemeClr val="lt1"/>
              </a:highlight>
              <a:latin typeface="Arial"/>
              <a:ea typeface="Arial"/>
              <a:cs typeface="Arial"/>
              <a:sym typeface="Arial"/>
            </a:endParaRPr>
          </a:p>
          <a:p>
            <a:pPr marL="0" lvl="0" indent="0" rtl="0">
              <a:spcBef>
                <a:spcPts val="0"/>
              </a:spcBef>
              <a:spcAft>
                <a:spcPts val="0"/>
              </a:spcAft>
              <a:buNone/>
            </a:pPr>
            <a:endParaRPr sz="1100" dirty="0">
              <a:latin typeface="Arial"/>
              <a:ea typeface="Arial"/>
              <a:cs typeface="Arial"/>
              <a:sym typeface="Arial"/>
            </a:endParaRPr>
          </a:p>
          <a:p>
            <a:pPr marL="0" lvl="0" indent="0" rtl="0">
              <a:spcBef>
                <a:spcPts val="0"/>
              </a:spcBef>
              <a:spcAft>
                <a:spcPts val="0"/>
              </a:spcAft>
              <a:buNone/>
            </a:pPr>
            <a:endParaRPr sz="1100" dirty="0">
              <a:latin typeface="Arial"/>
              <a:ea typeface="Arial"/>
              <a:cs typeface="Arial"/>
              <a:sym typeface="Arial"/>
            </a:endParaRPr>
          </a:p>
          <a:p>
            <a:pPr marL="0" lvl="0" indent="0" rtl="0">
              <a:spcBef>
                <a:spcPts val="0"/>
              </a:spcBef>
              <a:spcAft>
                <a:spcPts val="0"/>
              </a:spcAft>
              <a:buNone/>
            </a:pPr>
            <a:endParaRPr sz="1100" dirty="0">
              <a:latin typeface="Arial"/>
              <a:ea typeface="Arial"/>
              <a:cs typeface="Arial"/>
              <a:sym typeface="Arial"/>
            </a:endParaRPr>
          </a:p>
          <a:p>
            <a:pPr marL="0" lvl="0" indent="0"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rtl="0">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a:spcBef>
                <a:spcPts val="640"/>
              </a:spcBef>
              <a:spcAft>
                <a:spcPts val="0"/>
              </a:spcAft>
              <a:buNone/>
            </a:pPr>
            <a:endParaRPr sz="1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72"/>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Contact Info</a:t>
            </a:r>
            <a:endParaRPr/>
          </a:p>
        </p:txBody>
      </p:sp>
      <p:sp>
        <p:nvSpPr>
          <p:cNvPr id="454" name="Google Shape;454;p72"/>
          <p:cNvSpPr txBox="1">
            <a:spLocks noGrp="1"/>
          </p:cNvSpPr>
          <p:nvPr>
            <p:ph type="body" idx="1"/>
          </p:nvPr>
        </p:nvSpPr>
        <p:spPr>
          <a:xfrm>
            <a:off x="457200" y="1103275"/>
            <a:ext cx="8229600" cy="3394500"/>
          </a:xfrm>
          <a:prstGeom prst="rect">
            <a:avLst/>
          </a:prstGeom>
        </p:spPr>
        <p:txBody>
          <a:bodyPr spcFirstLastPara="1" wrap="square" lIns="91425" tIns="91425" rIns="91425" bIns="91425" anchor="t" anchorCtr="0">
            <a:noAutofit/>
          </a:bodyPr>
          <a:lstStyle/>
          <a:p>
            <a:pPr marL="0" lvl="1" indent="0" algn="l" rtl="0">
              <a:spcBef>
                <a:spcPts val="0"/>
              </a:spcBef>
              <a:spcAft>
                <a:spcPts val="0"/>
              </a:spcAft>
              <a:buClr>
                <a:schemeClr val="dk1"/>
              </a:buClr>
              <a:buFont typeface="Arial"/>
              <a:buNone/>
            </a:pPr>
            <a:endParaRPr sz="600" b="1">
              <a:solidFill>
                <a:srgbClr val="000000"/>
              </a:solidFill>
            </a:endParaRPr>
          </a:p>
          <a:p>
            <a:pPr marL="742950" lvl="1" indent="-285750" algn="ctr" rtl="0">
              <a:spcBef>
                <a:spcPts val="640"/>
              </a:spcBef>
              <a:spcAft>
                <a:spcPts val="0"/>
              </a:spcAft>
              <a:buClr>
                <a:schemeClr val="dk1"/>
              </a:buClr>
              <a:buFont typeface="Arial"/>
              <a:buNone/>
            </a:pPr>
            <a:r>
              <a:rPr lang="en" sz="1800" b="1">
                <a:solidFill>
                  <a:srgbClr val="000000"/>
                </a:solidFill>
              </a:rPr>
              <a:t>Scott Russell</a:t>
            </a:r>
            <a:endParaRPr sz="1800">
              <a:solidFill>
                <a:srgbClr val="000000"/>
              </a:solidFill>
            </a:endParaRPr>
          </a:p>
          <a:p>
            <a:pPr marL="742950" lvl="1" indent="-285750" algn="ctr" rtl="0">
              <a:spcBef>
                <a:spcPts val="640"/>
              </a:spcBef>
              <a:spcAft>
                <a:spcPts val="0"/>
              </a:spcAft>
              <a:buClr>
                <a:schemeClr val="dk1"/>
              </a:buClr>
              <a:buFont typeface="Arial"/>
              <a:buNone/>
            </a:pPr>
            <a:r>
              <a:rPr lang="en" sz="1800" b="1" u="sng">
                <a:solidFill>
                  <a:srgbClr val="000000"/>
                </a:solidFill>
                <a:hlinkClick r:id="rId3"/>
              </a:rPr>
              <a:t>scolruss@iu.edu</a:t>
            </a:r>
            <a:endParaRPr sz="1800" b="1">
              <a:solidFill>
                <a:srgbClr val="000000"/>
              </a:solidFill>
            </a:endParaRPr>
          </a:p>
          <a:p>
            <a:pPr marL="742950" lvl="1" indent="-285750" algn="ctr" rtl="0">
              <a:spcBef>
                <a:spcPts val="640"/>
              </a:spcBef>
              <a:spcAft>
                <a:spcPts val="0"/>
              </a:spcAft>
              <a:buClr>
                <a:schemeClr val="dk1"/>
              </a:buClr>
              <a:buFont typeface="Arial"/>
              <a:buNone/>
            </a:pPr>
            <a:endParaRPr sz="1800" b="1">
              <a:solidFill>
                <a:srgbClr val="000000"/>
              </a:solidFill>
            </a:endParaRPr>
          </a:p>
          <a:p>
            <a:pPr marL="742950" lvl="1" indent="-285750" algn="ctr" rtl="0">
              <a:spcBef>
                <a:spcPts val="640"/>
              </a:spcBef>
              <a:spcAft>
                <a:spcPts val="0"/>
              </a:spcAft>
              <a:buClr>
                <a:schemeClr val="dk1"/>
              </a:buClr>
              <a:buFont typeface="Arial"/>
              <a:buNone/>
            </a:pPr>
            <a:r>
              <a:rPr lang="en" sz="1800" b="1">
                <a:solidFill>
                  <a:srgbClr val="000000"/>
                </a:solidFill>
              </a:rPr>
              <a:t>Anurag Shankar</a:t>
            </a:r>
            <a:endParaRPr sz="1800">
              <a:solidFill>
                <a:srgbClr val="000000"/>
              </a:solidFill>
            </a:endParaRPr>
          </a:p>
          <a:p>
            <a:pPr marL="742950" lvl="1" indent="-285750" algn="ctr" rtl="0">
              <a:spcBef>
                <a:spcPts val="640"/>
              </a:spcBef>
              <a:spcAft>
                <a:spcPts val="0"/>
              </a:spcAft>
              <a:buNone/>
            </a:pPr>
            <a:r>
              <a:rPr lang="en" sz="1800" b="1" u="sng">
                <a:solidFill>
                  <a:srgbClr val="000000"/>
                </a:solidFill>
                <a:hlinkClick r:id="rId4"/>
              </a:rPr>
              <a:t>ashankar@iu.edu</a:t>
            </a:r>
            <a:endParaRPr sz="1800" b="1">
              <a:solidFill>
                <a:srgbClr val="000000"/>
              </a:solidFill>
            </a:endParaRPr>
          </a:p>
          <a:p>
            <a:pPr marL="742950" lvl="1" indent="-285750" algn="ctr" rtl="0">
              <a:spcBef>
                <a:spcPts val="640"/>
              </a:spcBef>
              <a:spcAft>
                <a:spcPts val="0"/>
              </a:spcAft>
              <a:buClr>
                <a:schemeClr val="dk1"/>
              </a:buClr>
              <a:buFont typeface="Arial"/>
              <a:buNone/>
            </a:pPr>
            <a:endParaRPr sz="1800" b="1">
              <a:solidFill>
                <a:srgbClr val="000000"/>
              </a:solidFill>
            </a:endParaRPr>
          </a:p>
          <a:p>
            <a:pPr marL="742950" lvl="1" indent="-285750" algn="ctr" rtl="0">
              <a:spcBef>
                <a:spcPts val="640"/>
              </a:spcBef>
              <a:spcAft>
                <a:spcPts val="0"/>
              </a:spcAft>
              <a:buClr>
                <a:schemeClr val="dk1"/>
              </a:buClr>
              <a:buSzPts val="1100"/>
              <a:buFont typeface="Arial"/>
              <a:buNone/>
            </a:pPr>
            <a:r>
              <a:rPr lang="en" sz="1800" b="1"/>
              <a:t>Susan Ramsey</a:t>
            </a:r>
            <a:endParaRPr sz="1800"/>
          </a:p>
          <a:p>
            <a:pPr marL="742950" lvl="1" indent="-285750" algn="ctr" rtl="0">
              <a:spcBef>
                <a:spcPts val="640"/>
              </a:spcBef>
              <a:spcAft>
                <a:spcPts val="0"/>
              </a:spcAft>
              <a:buClr>
                <a:schemeClr val="dk1"/>
              </a:buClr>
              <a:buSzPts val="1100"/>
              <a:buFont typeface="Arial"/>
              <a:buNone/>
            </a:pPr>
            <a:r>
              <a:rPr lang="en" sz="1800" b="1" u="sng">
                <a:hlinkClick r:id="rId5"/>
              </a:rPr>
              <a:t>ramsey@ncar.edu</a:t>
            </a:r>
            <a:endParaRPr sz="1800" b="1"/>
          </a:p>
          <a:p>
            <a:pPr marL="0" lvl="0" indent="0">
              <a:spcBef>
                <a:spcPts val="640"/>
              </a:spcBef>
              <a:spcAft>
                <a:spcPts val="0"/>
              </a:spcAft>
              <a:buNone/>
            </a:pPr>
            <a:endParaRPr sz="18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Risk Management Framework</a:t>
            </a:r>
            <a:endParaRPr/>
          </a:p>
        </p:txBody>
      </p:sp>
      <p:pic>
        <p:nvPicPr>
          <p:cNvPr id="179" name="Google Shape;179;p31"/>
          <p:cNvPicPr preferRelativeResize="0"/>
          <p:nvPr/>
        </p:nvPicPr>
        <p:blipFill>
          <a:blip r:embed="rId3">
            <a:alphaModFix/>
          </a:blip>
          <a:stretch>
            <a:fillRect/>
          </a:stretch>
        </p:blipFill>
        <p:spPr>
          <a:xfrm>
            <a:off x="2752288" y="957600"/>
            <a:ext cx="3639425" cy="3456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3600"/>
              <a:t>Step 1: Categorize Information System</a:t>
            </a:r>
            <a:endParaRPr sz="3600"/>
          </a:p>
        </p:txBody>
      </p:sp>
      <p:sp>
        <p:nvSpPr>
          <p:cNvPr id="185" name="Google Shape;185;p32"/>
          <p:cNvSpPr txBox="1">
            <a:spLocks noGrp="1"/>
          </p:cNvSpPr>
          <p:nvPr>
            <p:ph type="body" idx="1"/>
          </p:nvPr>
        </p:nvSpPr>
        <p:spPr>
          <a:xfrm>
            <a:off x="457200" y="874500"/>
            <a:ext cx="8229600" cy="35691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a:t>NIST Publications: FIPS-199, SP 800-60v1&amp;v2</a:t>
            </a:r>
            <a:endParaRPr/>
          </a:p>
          <a:p>
            <a:pPr marL="457200" lvl="0" indent="-317500" rtl="0">
              <a:spcBef>
                <a:spcPts val="640"/>
              </a:spcBef>
              <a:spcAft>
                <a:spcPts val="0"/>
              </a:spcAft>
              <a:buSzPts val="1400"/>
              <a:buChar char="•"/>
            </a:pPr>
            <a:r>
              <a:rPr lang="en" sz="1400"/>
              <a:t>Hosts, Switches, SANS, Cloud Objects, IOTs (satellites, microscopes, ground stations)</a:t>
            </a:r>
            <a:endParaRPr sz="1400"/>
          </a:p>
          <a:p>
            <a:pPr marL="457200" lvl="0" indent="-317500" rtl="0">
              <a:spcBef>
                <a:spcPts val="0"/>
              </a:spcBef>
              <a:spcAft>
                <a:spcPts val="0"/>
              </a:spcAft>
              <a:buSzPts val="1400"/>
              <a:buChar char="•"/>
            </a:pPr>
            <a:r>
              <a:rPr lang="en" sz="1400"/>
              <a:t>VM Templates, Types of Ephemeral Instances, Containers</a:t>
            </a:r>
            <a:endParaRPr sz="1400"/>
          </a:p>
          <a:p>
            <a:pPr marL="457200" lvl="0" indent="-317500" rtl="0">
              <a:spcBef>
                <a:spcPts val="0"/>
              </a:spcBef>
              <a:spcAft>
                <a:spcPts val="0"/>
              </a:spcAft>
              <a:buSzPts val="1400"/>
              <a:buChar char="•"/>
            </a:pPr>
            <a:r>
              <a:rPr lang="en" sz="1400"/>
              <a:t>Data</a:t>
            </a:r>
            <a:endParaRPr sz="1400"/>
          </a:p>
          <a:p>
            <a:pPr marL="457200" lvl="0" indent="-317500" rtl="0">
              <a:spcBef>
                <a:spcPts val="0"/>
              </a:spcBef>
              <a:spcAft>
                <a:spcPts val="0"/>
              </a:spcAft>
              <a:buSzPts val="1400"/>
              <a:buChar char="•"/>
            </a:pPr>
            <a:r>
              <a:rPr lang="en" sz="1400"/>
              <a:t>Dataflows (diagrams)</a:t>
            </a:r>
            <a:endParaRPr sz="1400"/>
          </a:p>
          <a:p>
            <a:pPr marL="457200" lvl="0" indent="-317500" rtl="0">
              <a:spcBef>
                <a:spcPts val="0"/>
              </a:spcBef>
              <a:spcAft>
                <a:spcPts val="0"/>
              </a:spcAft>
              <a:buSzPts val="1400"/>
              <a:buChar char="•"/>
            </a:pPr>
            <a:r>
              <a:rPr lang="en" sz="1400"/>
              <a:t>Network flows (diagrams)</a:t>
            </a:r>
            <a:endParaRPr sz="1400"/>
          </a:p>
          <a:p>
            <a:pPr marL="457200" lvl="0" indent="-317500" rtl="0">
              <a:spcBef>
                <a:spcPts val="0"/>
              </a:spcBef>
              <a:spcAft>
                <a:spcPts val="0"/>
              </a:spcAft>
              <a:buSzPts val="1400"/>
              <a:buChar char="•"/>
            </a:pPr>
            <a:r>
              <a:rPr lang="en" sz="1400"/>
              <a:t>ISAs - may take additional time with multi-agency approvals</a:t>
            </a:r>
            <a:endParaRPr sz="1400"/>
          </a:p>
          <a:p>
            <a:pPr marL="457200" lvl="0" indent="-317500" rtl="0">
              <a:spcBef>
                <a:spcPts val="0"/>
              </a:spcBef>
              <a:spcAft>
                <a:spcPts val="0"/>
              </a:spcAft>
              <a:buSzPts val="1400"/>
              <a:buChar char="•"/>
            </a:pPr>
            <a:r>
              <a:rPr lang="en" sz="1400"/>
              <a:t>Roles and Responsibilities - make sure whomever needs to sign is often </a:t>
            </a:r>
            <a:r>
              <a:rPr lang="en" sz="1400" b="1"/>
              <a:t>available</a:t>
            </a:r>
            <a:r>
              <a:rPr lang="en" sz="1400"/>
              <a:t> to sign</a:t>
            </a:r>
            <a:endParaRPr sz="1400"/>
          </a:p>
          <a:p>
            <a:pPr marL="457200" lvl="0" indent="-317500" rtl="0">
              <a:spcBef>
                <a:spcPts val="0"/>
              </a:spcBef>
              <a:spcAft>
                <a:spcPts val="0"/>
              </a:spcAft>
              <a:buSzPts val="1400"/>
              <a:buChar char="•"/>
            </a:pPr>
            <a:r>
              <a:rPr lang="en" sz="1400"/>
              <a:t>Approved software</a:t>
            </a:r>
            <a:endParaRPr sz="1400"/>
          </a:p>
          <a:p>
            <a:pPr marL="457200" lvl="0" indent="-317500" rtl="0">
              <a:spcBef>
                <a:spcPts val="0"/>
              </a:spcBef>
              <a:spcAft>
                <a:spcPts val="0"/>
              </a:spcAft>
              <a:buSzPts val="1400"/>
              <a:buChar char="•"/>
            </a:pPr>
            <a:r>
              <a:rPr lang="en" sz="1400"/>
              <a:t>Expected open ports</a:t>
            </a:r>
            <a:endParaRPr sz="1400"/>
          </a:p>
          <a:p>
            <a:pPr marL="457200" lvl="0" indent="-317500" rtl="0">
              <a:spcBef>
                <a:spcPts val="0"/>
              </a:spcBef>
              <a:spcAft>
                <a:spcPts val="0"/>
              </a:spcAft>
              <a:buSzPts val="1400"/>
              <a:buChar char="•"/>
            </a:pPr>
            <a:r>
              <a:rPr lang="en" sz="1400"/>
              <a:t>Give it a short, specific, name - don’t change the name arbitrarily</a:t>
            </a:r>
            <a:endParaRPr sz="1400"/>
          </a:p>
          <a:p>
            <a:pPr marL="457200" lvl="0" indent="-317500" rtl="0">
              <a:spcBef>
                <a:spcPts val="0"/>
              </a:spcBef>
              <a:spcAft>
                <a:spcPts val="0"/>
              </a:spcAft>
              <a:buSzPts val="1400"/>
              <a:buChar char="•"/>
            </a:pPr>
            <a:r>
              <a:rPr lang="en" sz="1400"/>
              <a:t>Classification of data or service</a:t>
            </a:r>
            <a:endParaRPr sz="1400"/>
          </a:p>
        </p:txBody>
      </p:sp>
      <p:pic>
        <p:nvPicPr>
          <p:cNvPr id="186" name="Google Shape;186;p32"/>
          <p:cNvPicPr preferRelativeResize="0"/>
          <p:nvPr/>
        </p:nvPicPr>
        <p:blipFill>
          <a:blip r:embed="rId3">
            <a:alphaModFix/>
          </a:blip>
          <a:stretch>
            <a:fillRect/>
          </a:stretch>
        </p:blipFill>
        <p:spPr>
          <a:xfrm>
            <a:off x="7470179" y="1665913"/>
            <a:ext cx="1246997" cy="181167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191" name="Google Shape;191;p33"/>
          <p:cNvPicPr preferRelativeResize="0"/>
          <p:nvPr/>
        </p:nvPicPr>
        <p:blipFill>
          <a:blip r:embed="rId3">
            <a:alphaModFix/>
          </a:blip>
          <a:stretch>
            <a:fillRect/>
          </a:stretch>
        </p:blipFill>
        <p:spPr>
          <a:xfrm>
            <a:off x="2115000" y="61200"/>
            <a:ext cx="4913983" cy="4450125"/>
          </a:xfrm>
          <a:prstGeom prst="rect">
            <a:avLst/>
          </a:prstGeom>
          <a:noFill/>
          <a:ln>
            <a:noFill/>
          </a:ln>
        </p:spPr>
      </p:pic>
      <p:sp>
        <p:nvSpPr>
          <p:cNvPr id="192" name="Google Shape;192;p33"/>
          <p:cNvSpPr txBox="1"/>
          <p:nvPr/>
        </p:nvSpPr>
        <p:spPr>
          <a:xfrm>
            <a:off x="171375" y="783425"/>
            <a:ext cx="1664700" cy="31827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1800">
                <a:solidFill>
                  <a:srgbClr val="FF0000"/>
                </a:solidFill>
              </a:rPr>
              <a:t>C</a:t>
            </a:r>
            <a:r>
              <a:rPr lang="en" sz="1800"/>
              <a:t>onfidentiality</a:t>
            </a:r>
            <a:endParaRPr sz="1800"/>
          </a:p>
          <a:p>
            <a:pPr marL="0" lvl="0" indent="0">
              <a:spcBef>
                <a:spcPts val="0"/>
              </a:spcBef>
              <a:spcAft>
                <a:spcPts val="0"/>
              </a:spcAft>
              <a:buNone/>
            </a:pPr>
            <a:r>
              <a:rPr lang="en" sz="1800">
                <a:solidFill>
                  <a:srgbClr val="FF0000"/>
                </a:solidFill>
              </a:rPr>
              <a:t>I</a:t>
            </a:r>
            <a:r>
              <a:rPr lang="en" sz="1800"/>
              <a:t>ntegrity</a:t>
            </a:r>
            <a:endParaRPr sz="1800"/>
          </a:p>
          <a:p>
            <a:pPr marL="0" lvl="0" indent="0">
              <a:spcBef>
                <a:spcPts val="0"/>
              </a:spcBef>
              <a:spcAft>
                <a:spcPts val="0"/>
              </a:spcAft>
              <a:buNone/>
            </a:pPr>
            <a:r>
              <a:rPr lang="en" sz="1800">
                <a:solidFill>
                  <a:srgbClr val="FF0000"/>
                </a:solidFill>
              </a:rPr>
              <a:t>A</a:t>
            </a:r>
            <a:r>
              <a:rPr lang="en" sz="1800"/>
              <a:t>vailability</a:t>
            </a:r>
            <a:endParaRPr sz="1800"/>
          </a:p>
        </p:txBody>
      </p:sp>
      <p:sp>
        <p:nvSpPr>
          <p:cNvPr id="193" name="Google Shape;193;p33"/>
          <p:cNvSpPr txBox="1"/>
          <p:nvPr/>
        </p:nvSpPr>
        <p:spPr>
          <a:xfrm>
            <a:off x="7028975" y="2803200"/>
            <a:ext cx="1456800" cy="15180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r>
              <a:rPr lang="en" sz="1800"/>
              <a:t>Low</a:t>
            </a:r>
            <a:endParaRPr sz="1800"/>
          </a:p>
          <a:p>
            <a:pPr marL="0" lvl="0" indent="0" algn="r">
              <a:spcBef>
                <a:spcPts val="0"/>
              </a:spcBef>
              <a:spcAft>
                <a:spcPts val="0"/>
              </a:spcAft>
              <a:buNone/>
            </a:pPr>
            <a:r>
              <a:rPr lang="en" sz="1800"/>
              <a:t>Moderate</a:t>
            </a:r>
            <a:endParaRPr sz="1800"/>
          </a:p>
          <a:p>
            <a:pPr marL="0" lvl="0" indent="0" algn="r">
              <a:spcBef>
                <a:spcPts val="0"/>
              </a:spcBef>
              <a:spcAft>
                <a:spcPts val="0"/>
              </a:spcAft>
              <a:buNone/>
            </a:pPr>
            <a:r>
              <a:rPr lang="en" sz="1800"/>
              <a:t>High</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NIST 800-60 v2r1 D.19.1 </a:t>
            </a:r>
            <a:endParaRPr sz="3000"/>
          </a:p>
          <a:p>
            <a:pPr marL="0" lvl="0" indent="0" rtl="0">
              <a:spcBef>
                <a:spcPts val="0"/>
              </a:spcBef>
              <a:spcAft>
                <a:spcPts val="0"/>
              </a:spcAft>
              <a:buNone/>
            </a:pPr>
            <a:r>
              <a:rPr lang="en" sz="3000"/>
              <a:t>General Sciences and Innovation</a:t>
            </a:r>
            <a:endParaRPr sz="3000"/>
          </a:p>
        </p:txBody>
      </p:sp>
      <p:sp>
        <p:nvSpPr>
          <p:cNvPr id="199" name="Google Shape;199;p34"/>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400"/>
              <a:t>D.19 General Sciences and Innovation General Science and Innovation includes all Federal activities to meet the national need to advance knowledge in this area. This includes general research and technology programs, space exploration activities, and other research and technology programs that have diverse goals and cannot be readily classified into another mission area or information type. </a:t>
            </a:r>
            <a:endParaRPr sz="1400"/>
          </a:p>
          <a:p>
            <a:pPr marL="0" lvl="0" indent="0" rtl="0">
              <a:spcBef>
                <a:spcPts val="640"/>
              </a:spcBef>
              <a:spcAft>
                <a:spcPts val="0"/>
              </a:spcAft>
              <a:buNone/>
            </a:pPr>
            <a:r>
              <a:rPr lang="en" sz="1400"/>
              <a:t>D.19.1 Scientific and Technological Research and Innovation Information Type Scientific and Technological Research and Innovation includes all federal activities whose goal is the creation of new scientific and/or technological knowledge as a goal in itself, without a specific link to the other mission areas or information types identified in the BRM. Most sensitive information is developed under research and development programs that directly support another of the mission areas described in this Appendix and are not included here. Some information associated with scientific and technical research and innovation is national security information and is outside the scope of this guideline. The recommended provisional categorization for the scientific and technical research and innovation information type follows: </a:t>
            </a:r>
            <a:endParaRPr sz="1400"/>
          </a:p>
          <a:p>
            <a:pPr marL="0" lvl="0" indent="0">
              <a:spcBef>
                <a:spcPts val="640"/>
              </a:spcBef>
              <a:spcAft>
                <a:spcPts val="0"/>
              </a:spcAft>
              <a:buNone/>
            </a:pPr>
            <a:r>
              <a:rPr lang="en" sz="1400" b="1"/>
              <a:t>Security Category = {(confidentiality, Low), (integrity, Moderate), (availability, Low)} </a:t>
            </a:r>
            <a:endParaRPr sz="1400" b="1"/>
          </a:p>
        </p:txBody>
      </p:sp>
      <p:sp>
        <p:nvSpPr>
          <p:cNvPr id="200" name="Google Shape;200;p34"/>
          <p:cNvSpPr/>
          <p:nvPr/>
        </p:nvSpPr>
        <p:spPr>
          <a:xfrm>
            <a:off x="7087525" y="3917100"/>
            <a:ext cx="1505700" cy="4653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5"/>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3600"/>
              <a:t>Step 2: Select Security Controls</a:t>
            </a:r>
            <a:endParaRPr sz="3600"/>
          </a:p>
        </p:txBody>
      </p:sp>
      <p:sp>
        <p:nvSpPr>
          <p:cNvPr id="206" name="Google Shape;206;p35"/>
          <p:cNvSpPr txBox="1">
            <a:spLocks noGrp="1"/>
          </p:cNvSpPr>
          <p:nvPr>
            <p:ph type="body" idx="1"/>
          </p:nvPr>
        </p:nvSpPr>
        <p:spPr>
          <a:xfrm>
            <a:off x="457200" y="1276350"/>
            <a:ext cx="82296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a:t>NIST Publications: FIPS-200,NIST SP 800-53</a:t>
            </a:r>
            <a:endParaRPr/>
          </a:p>
          <a:p>
            <a:pPr marL="457200" lvl="0" indent="-431800" rtl="0">
              <a:spcBef>
                <a:spcPts val="640"/>
              </a:spcBef>
              <a:spcAft>
                <a:spcPts val="0"/>
              </a:spcAft>
              <a:buSzPts val="3200"/>
              <a:buChar char="•"/>
            </a:pPr>
            <a:r>
              <a:rPr lang="en"/>
              <a:t>Sets of Controls by baseline</a:t>
            </a:r>
            <a:endParaRPr/>
          </a:p>
          <a:p>
            <a:pPr marL="457200" lvl="0" indent="-431800" rtl="0">
              <a:spcBef>
                <a:spcPts val="0"/>
              </a:spcBef>
              <a:spcAft>
                <a:spcPts val="0"/>
              </a:spcAft>
              <a:buSzPts val="3200"/>
              <a:buChar char="•"/>
            </a:pPr>
            <a:r>
              <a:rPr lang="en"/>
              <a:t>18 Control Families (19 w/ Privacy)</a:t>
            </a:r>
            <a:endParaRPr/>
          </a:p>
          <a:p>
            <a:pPr marL="457200" lvl="0" indent="-431800" rtl="0">
              <a:spcBef>
                <a:spcPts val="0"/>
              </a:spcBef>
              <a:spcAft>
                <a:spcPts val="0"/>
              </a:spcAft>
              <a:buSzPts val="3200"/>
              <a:buChar char="•"/>
            </a:pPr>
            <a:r>
              <a:rPr lang="en"/>
              <a:t>Tailoring goes in the FIPS-200</a:t>
            </a:r>
            <a:endParaRPr/>
          </a:p>
        </p:txBody>
      </p:sp>
      <p:pic>
        <p:nvPicPr>
          <p:cNvPr id="207" name="Google Shape;207;p35"/>
          <p:cNvPicPr preferRelativeResize="0"/>
          <p:nvPr/>
        </p:nvPicPr>
        <p:blipFill>
          <a:blip r:embed="rId3">
            <a:alphaModFix/>
          </a:blip>
          <a:stretch>
            <a:fillRect/>
          </a:stretch>
        </p:blipFill>
        <p:spPr>
          <a:xfrm>
            <a:off x="7589375" y="2571750"/>
            <a:ext cx="1348500" cy="1849451"/>
          </a:xfrm>
          <a:prstGeom prst="rect">
            <a:avLst/>
          </a:prstGeom>
          <a:noFill/>
          <a:ln>
            <a:noFill/>
          </a:ln>
        </p:spPr>
      </p:pic>
      <p:sp>
        <p:nvSpPr>
          <p:cNvPr id="208" name="Google Shape;208;p35"/>
          <p:cNvSpPr txBox="1"/>
          <p:nvPr/>
        </p:nvSpPr>
        <p:spPr>
          <a:xfrm>
            <a:off x="6567850" y="2853875"/>
            <a:ext cx="961200" cy="1603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0"/>
              </a:spcBef>
              <a:spcAft>
                <a:spcPts val="0"/>
              </a:spcAft>
              <a:buNone/>
            </a:pPr>
            <a:r>
              <a:rPr lang="en"/>
              <a:t>High</a:t>
            </a:r>
            <a:endParaRPr/>
          </a:p>
          <a:p>
            <a:pPr marL="0" lvl="0" indent="0">
              <a:spcBef>
                <a:spcPts val="0"/>
              </a:spcBef>
              <a:spcAft>
                <a:spcPts val="0"/>
              </a:spcAft>
              <a:buNone/>
            </a:pPr>
            <a:endParaRPr/>
          </a:p>
          <a:p>
            <a:pPr marL="0" lvl="0" indent="0">
              <a:spcBef>
                <a:spcPts val="0"/>
              </a:spcBef>
              <a:spcAft>
                <a:spcPts val="0"/>
              </a:spcAft>
              <a:buNone/>
            </a:pPr>
            <a:r>
              <a:rPr lang="en"/>
              <a:t>Moderate</a:t>
            </a:r>
            <a:endParaRPr/>
          </a:p>
          <a:p>
            <a:pPr marL="0" lvl="0" indent="0">
              <a:spcBef>
                <a:spcPts val="0"/>
              </a:spcBef>
              <a:spcAft>
                <a:spcPts val="0"/>
              </a:spcAft>
              <a:buNone/>
            </a:pPr>
            <a:endParaRPr/>
          </a:p>
          <a:p>
            <a:pPr marL="0" lvl="0" indent="0">
              <a:spcBef>
                <a:spcPts val="0"/>
              </a:spcBef>
              <a:spcAft>
                <a:spcPts val="0"/>
              </a:spcAft>
              <a:buNone/>
            </a:pPr>
            <a:r>
              <a:rPr lang="en"/>
              <a:t>Low</a:t>
            </a:r>
            <a:endParaRPr/>
          </a:p>
        </p:txBody>
      </p:sp>
      <p:sp>
        <p:nvSpPr>
          <p:cNvPr id="209" name="Google Shape;209;p35"/>
          <p:cNvSpPr/>
          <p:nvPr/>
        </p:nvSpPr>
        <p:spPr>
          <a:xfrm>
            <a:off x="7442375" y="2853875"/>
            <a:ext cx="147000" cy="14445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ucar_slides_Jun_2015">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ar_slides_Jun_2015">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5051</Words>
  <Application>Microsoft Macintosh PowerPoint</Application>
  <PresentationFormat>On-screen Show (16:9)</PresentationFormat>
  <Paragraphs>700</Paragraphs>
  <Slides>46</Slides>
  <Notes>46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Verdana</vt:lpstr>
      <vt:lpstr>Comic Sans MS</vt:lpstr>
      <vt:lpstr>Merriweather</vt:lpstr>
      <vt:lpstr>Calibri</vt:lpstr>
      <vt:lpstr>ucar_slides_Jun_2015</vt:lpstr>
      <vt:lpstr>ucar_slides_Jun_2015</vt:lpstr>
      <vt:lpstr>TrustedCI NSF Cybersecurity Summit 2018 Compliance 101: HIPAA, FISMA, NIST 800-171 and GDPR</vt:lpstr>
      <vt:lpstr>STRETCH!! Next Hour Covers:</vt:lpstr>
      <vt:lpstr>What is FISMA</vt:lpstr>
      <vt:lpstr>FISMA Scope</vt:lpstr>
      <vt:lpstr>Risk Management Framework</vt:lpstr>
      <vt:lpstr>Step 1: Categorize Information System</vt:lpstr>
      <vt:lpstr>PowerPoint Presentation</vt:lpstr>
      <vt:lpstr>NIST 800-60 v2r1 D.19.1  General Sciences and Innovation</vt:lpstr>
      <vt:lpstr>Step 2: Select Security Controls</vt:lpstr>
      <vt:lpstr>FISMA Control Families</vt:lpstr>
      <vt:lpstr>Step 3: Implement Security Controls</vt:lpstr>
      <vt:lpstr>Step 4: Assess Security Controls</vt:lpstr>
      <vt:lpstr>PowerPoint Presentation</vt:lpstr>
      <vt:lpstr>Step 5: Authorize Information System</vt:lpstr>
      <vt:lpstr>Step 6: Monitor Information Systems</vt:lpstr>
      <vt:lpstr>Cost of FISMA</vt:lpstr>
      <vt:lpstr>Skills Development</vt:lpstr>
      <vt:lpstr>Additional Roles</vt:lpstr>
      <vt:lpstr>Prepare for Documentation</vt:lpstr>
      <vt:lpstr>Program Office</vt:lpstr>
      <vt:lpstr>New Processes for Departments</vt:lpstr>
      <vt:lpstr>Continuous Monitoring</vt:lpstr>
      <vt:lpstr>Culture Shift</vt:lpstr>
      <vt:lpstr>Reduce, Reuse, Recycle</vt:lpstr>
      <vt:lpstr>PowerPoint Presentation</vt:lpstr>
      <vt:lpstr>Granular Details</vt:lpstr>
      <vt:lpstr>PowerPoint Presentation</vt:lpstr>
      <vt:lpstr>Do a Risk Assessment Before the FIPS-200</vt:lpstr>
      <vt:lpstr>NIST Risk Assessment</vt:lpstr>
      <vt:lpstr>Translate the Control into Real Mitigation</vt:lpstr>
      <vt:lpstr>PowerPoint Presentation</vt:lpstr>
      <vt:lpstr>PowerPoint Presentation</vt:lpstr>
      <vt:lpstr>PowerPoint Presentation</vt:lpstr>
      <vt:lpstr>PLAN AHEAD, before you get to Step 3: Implement Controls</vt:lpstr>
      <vt:lpstr>PowerPoint Presentation</vt:lpstr>
      <vt:lpstr>You Probably Have Most of It in Place</vt:lpstr>
      <vt:lpstr>Use Templates</vt:lpstr>
      <vt:lpstr>Annual Additional Documents</vt:lpstr>
      <vt:lpstr>Configuration Management</vt:lpstr>
      <vt:lpstr>Incident Response</vt:lpstr>
      <vt:lpstr>POA&amp;Ms</vt:lpstr>
      <vt:lpstr>Assessments: Expect Findings</vt:lpstr>
      <vt:lpstr>WWRRD</vt:lpstr>
      <vt:lpstr>Considerations</vt:lpstr>
      <vt:lpstr>References</vt:lpstr>
      <vt:lpstr>Contact Info</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TrustedCI NSF Cybersecurity Summit 2018 Compliance 101: HIPAA, FISMA, NIST 800-171 and GDPR</dc:title>
  <cp:lastModifiedBy>Microsoft Office User</cp:lastModifiedBy>
  <cp:revision>1</cp:revision>
  <dcterms:modified xsi:type="dcterms:W3CDTF">2018-08-21T19:42:30Z</dcterms:modified>
</cp:coreProperties>
</file>