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8" r:id="rId2"/>
    <p:sldId id="263" r:id="rId3"/>
    <p:sldId id="264" r:id="rId4"/>
    <p:sldId id="273" r:id="rId5"/>
    <p:sldId id="257" r:id="rId6"/>
    <p:sldId id="265" r:id="rId7"/>
    <p:sldId id="258" r:id="rId8"/>
    <p:sldId id="259" r:id="rId9"/>
    <p:sldId id="267" r:id="rId10"/>
    <p:sldId id="261" r:id="rId11"/>
    <p:sldId id="262" r:id="rId12"/>
    <p:sldId id="269" r:id="rId13"/>
    <p:sldId id="270"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62" autoAdjust="0"/>
    <p:restoredTop sz="89648" autoAdjust="0"/>
  </p:normalViewPr>
  <p:slideViewPr>
    <p:cSldViewPr snapToGrid="0">
      <p:cViewPr>
        <p:scale>
          <a:sx n="94" d="100"/>
          <a:sy n="94" d="100"/>
        </p:scale>
        <p:origin x="255"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41288C-150C-4F9E-A1A8-5F8CD0D9C0B5}" type="datetimeFigureOut">
              <a:rPr lang="en-US" smtClean="0"/>
              <a:t>8/22/2018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A05C7B-61D8-4C93-9EAC-C72B9743718D}" type="slidenum">
              <a:rPr lang="en-US" smtClean="0"/>
              <a:t>‹#›</a:t>
            </a:fld>
            <a:endParaRPr lang="en-US" dirty="0"/>
          </a:p>
        </p:txBody>
      </p:sp>
    </p:spTree>
    <p:extLst>
      <p:ext uri="{BB962C8B-B14F-4D97-AF65-F5344CB8AC3E}">
        <p14:creationId xmlns:p14="http://schemas.microsoft.com/office/powerpoint/2010/main" val="1842532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What are these attackers after?  Attacks typically target </a:t>
            </a:r>
            <a:r>
              <a:rPr lang="en-US" sz="1200" b="1" i="0" u="none" strike="noStrike" kern="1200" dirty="0">
                <a:solidFill>
                  <a:schemeClr val="tx1"/>
                </a:solidFill>
                <a:effectLst/>
                <a:latin typeface="+mn-lt"/>
                <a:ea typeface="+mn-ea"/>
                <a:cs typeface="+mn-cs"/>
              </a:rPr>
              <a:t>data</a:t>
            </a:r>
            <a:r>
              <a:rPr lang="en-US" sz="1200" b="0" i="0" u="none" strike="noStrike" kern="1200" dirty="0">
                <a:solidFill>
                  <a:schemeClr val="tx1"/>
                </a:solidFill>
                <a:effectLst/>
                <a:latin typeface="+mn-lt"/>
                <a:ea typeface="+mn-ea"/>
                <a:cs typeface="+mn-cs"/>
              </a:rPr>
              <a:t>, </a:t>
            </a:r>
            <a:r>
              <a:rPr lang="en-US" sz="1200" b="1" i="0" u="none" strike="noStrike" kern="1200" dirty="0">
                <a:solidFill>
                  <a:schemeClr val="tx1"/>
                </a:solidFill>
                <a:effectLst/>
                <a:latin typeface="+mn-lt"/>
                <a:ea typeface="+mn-ea"/>
                <a:cs typeface="+mn-cs"/>
              </a:rPr>
              <a:t>people</a:t>
            </a:r>
            <a:r>
              <a:rPr lang="en-US" sz="1200" b="0" i="0" u="none" strike="noStrike" kern="1200" dirty="0">
                <a:solidFill>
                  <a:schemeClr val="tx1"/>
                </a:solidFill>
                <a:effectLst/>
                <a:latin typeface="+mn-lt"/>
                <a:ea typeface="+mn-ea"/>
                <a:cs typeface="+mn-cs"/>
              </a:rPr>
              <a:t>, or </a:t>
            </a:r>
            <a:r>
              <a:rPr lang="en-US" sz="1200" b="1" i="0" u="none" strike="noStrike" kern="1200" dirty="0">
                <a:solidFill>
                  <a:schemeClr val="tx1"/>
                </a:solidFill>
                <a:effectLst/>
                <a:latin typeface="+mn-lt"/>
                <a:ea typeface="+mn-ea"/>
                <a:cs typeface="+mn-cs"/>
              </a:rPr>
              <a:t>infrastructure</a:t>
            </a:r>
            <a:r>
              <a:rPr lang="en-US" sz="1200" b="0" i="0" u="none" strike="noStrike" kern="1200" dirty="0">
                <a:solidFill>
                  <a:schemeClr val="tx1"/>
                </a:solidFill>
                <a:effectLst/>
                <a:latin typeface="+mn-lt"/>
                <a:ea typeface="+mn-ea"/>
                <a:cs typeface="+mn-cs"/>
              </a:rPr>
              <a:t>. </a:t>
            </a:r>
            <a:endParaRPr lang="en-US" b="0" dirty="0">
              <a:effectLst/>
            </a:endParaRPr>
          </a:p>
          <a:p>
            <a:pPr rtl="0"/>
            <a:r>
              <a:rPr lang="en-US" sz="1200" b="0" i="0" u="none" strike="noStrike" kern="1200" dirty="0">
                <a:solidFill>
                  <a:schemeClr val="tx1"/>
                </a:solidFill>
                <a:effectLst/>
                <a:latin typeface="+mn-lt"/>
                <a:ea typeface="+mn-ea"/>
                <a:cs typeface="+mn-cs"/>
              </a:rPr>
              <a:t>•</a:t>
            </a:r>
            <a:r>
              <a:rPr lang="en-US" sz="1200" b="1" i="0" u="none" strike="noStrike" kern="1200" dirty="0">
                <a:solidFill>
                  <a:schemeClr val="tx1"/>
                </a:solidFill>
                <a:effectLst/>
                <a:latin typeface="+mn-lt"/>
                <a:ea typeface="+mn-ea"/>
                <a:cs typeface="+mn-cs"/>
              </a:rPr>
              <a:t>Intellectual property </a:t>
            </a:r>
            <a:r>
              <a:rPr lang="en-US" sz="1200" b="0" i="0" u="none" strike="noStrike" kern="1200" dirty="0">
                <a:solidFill>
                  <a:schemeClr val="tx1"/>
                </a:solidFill>
                <a:effectLst/>
                <a:latin typeface="+mn-lt"/>
                <a:ea typeface="+mn-ea"/>
                <a:cs typeface="+mn-cs"/>
              </a:rPr>
              <a:t>– Intellectual property is the lifeblood of many organizations.  Theft of such information can affect the long-term survival of the organization. </a:t>
            </a:r>
            <a:endParaRPr lang="en-US" b="0" dirty="0">
              <a:effectLst/>
            </a:endParaRPr>
          </a:p>
          <a:p>
            <a:pPr rtl="0"/>
            <a:r>
              <a:rPr lang="en-US" sz="1200" b="0" i="0" u="none" strike="noStrike" kern="1200" dirty="0">
                <a:solidFill>
                  <a:schemeClr val="tx1"/>
                </a:solidFill>
                <a:effectLst/>
                <a:latin typeface="+mn-lt"/>
                <a:ea typeface="+mn-ea"/>
                <a:cs typeface="+mn-cs"/>
              </a:rPr>
              <a:t>•</a:t>
            </a:r>
            <a:r>
              <a:rPr lang="en-US" sz="1200" b="1" i="0" u="none" strike="noStrike" kern="1200" dirty="0">
                <a:solidFill>
                  <a:schemeClr val="tx1"/>
                </a:solidFill>
                <a:effectLst/>
                <a:latin typeface="+mn-lt"/>
                <a:ea typeface="+mn-ea"/>
                <a:cs typeface="+mn-cs"/>
              </a:rPr>
              <a:t>Personally Identifiable Information (PII)</a:t>
            </a:r>
            <a:r>
              <a:rPr lang="en-US" sz="1200" b="0" i="0" u="none" strike="noStrike" kern="1200" dirty="0">
                <a:solidFill>
                  <a:schemeClr val="tx1"/>
                </a:solidFill>
                <a:effectLst/>
                <a:latin typeface="+mn-lt"/>
                <a:ea typeface="+mn-ea"/>
                <a:cs typeface="+mn-cs"/>
              </a:rPr>
              <a:t> – Some organizations possess large amounts of PII.  A leak of this information can cause damage to their customers and civil liability exposure.</a:t>
            </a:r>
            <a:endParaRPr lang="en-US" b="0" dirty="0">
              <a:effectLst/>
            </a:endParaRPr>
          </a:p>
          <a:p>
            <a:pPr rtl="0"/>
            <a:r>
              <a:rPr lang="en-US" sz="1200" b="0" i="0" u="none" strike="noStrike" kern="1200" dirty="0">
                <a:solidFill>
                  <a:schemeClr val="tx1"/>
                </a:solidFill>
                <a:effectLst/>
                <a:latin typeface="+mn-lt"/>
                <a:ea typeface="+mn-ea"/>
                <a:cs typeface="+mn-cs"/>
              </a:rPr>
              <a:t>•</a:t>
            </a:r>
            <a:r>
              <a:rPr lang="en-US" sz="1200" b="1" i="0" u="none" strike="noStrike" kern="1200" dirty="0">
                <a:solidFill>
                  <a:schemeClr val="tx1"/>
                </a:solidFill>
                <a:effectLst/>
                <a:latin typeface="+mn-lt"/>
                <a:ea typeface="+mn-ea"/>
                <a:cs typeface="+mn-cs"/>
              </a:rPr>
              <a:t>Money</a:t>
            </a:r>
            <a:r>
              <a:rPr lang="en-US" sz="1200" b="0" i="0" u="none" strike="noStrike" kern="1200" dirty="0">
                <a:solidFill>
                  <a:schemeClr val="tx1"/>
                </a:solidFill>
                <a:effectLst/>
                <a:latin typeface="+mn-lt"/>
                <a:ea typeface="+mn-ea"/>
                <a:cs typeface="+mn-cs"/>
              </a:rPr>
              <a:t> – Monetary losses can result from denial of service to critical business systems.  These critical assets should be identified and more resources should be spent on protecting them over less critical corporate assets.</a:t>
            </a:r>
            <a:endParaRPr lang="en-US" b="0" dirty="0">
              <a:effectLst/>
            </a:endParaRPr>
          </a:p>
          <a:p>
            <a:pPr rtl="0"/>
            <a:r>
              <a:rPr lang="en-US" sz="1200" b="0" i="0" u="none" strike="noStrike" kern="1200" dirty="0">
                <a:solidFill>
                  <a:schemeClr val="tx1"/>
                </a:solidFill>
                <a:effectLst/>
                <a:latin typeface="+mn-lt"/>
                <a:ea typeface="+mn-ea"/>
                <a:cs typeface="+mn-cs"/>
              </a:rPr>
              <a:t>Due to the asymmetric nature of cyber attacks, it can be difficult to determine when or where an attack will occur, but having an understanding of what information your organization possesses that is of value to an attacker is critical to determining where to spend the most security resources. </a:t>
            </a:r>
            <a:endParaRPr lang="en-US" b="0" dirty="0">
              <a:effectLst/>
            </a:endParaRPr>
          </a:p>
          <a:p>
            <a:br>
              <a:rPr lang="en-US" b="0" dirty="0">
                <a:effectLst/>
              </a:rPr>
            </a:br>
            <a:r>
              <a:rPr lang="en-US" b="0" dirty="0">
                <a:effectLst/>
              </a:rPr>
              <a:t>Reminder: Evolving threats</a:t>
            </a:r>
            <a:endParaRPr lang="en-US" dirty="0"/>
          </a:p>
        </p:txBody>
      </p:sp>
      <p:sp>
        <p:nvSpPr>
          <p:cNvPr id="4" name="Slide Number Placeholder 3"/>
          <p:cNvSpPr>
            <a:spLocks noGrp="1"/>
          </p:cNvSpPr>
          <p:nvPr>
            <p:ph type="sldNum" sz="quarter" idx="10"/>
          </p:nvPr>
        </p:nvSpPr>
        <p:spPr/>
        <p:txBody>
          <a:bodyPr/>
          <a:lstStyle/>
          <a:p>
            <a:fld id="{F0A05C7B-61D8-4C93-9EAC-C72B9743718D}" type="slidenum">
              <a:rPr lang="en-US" smtClean="0"/>
              <a:t>2</a:t>
            </a:fld>
            <a:endParaRPr lang="en-US" dirty="0"/>
          </a:p>
        </p:txBody>
      </p:sp>
    </p:spTree>
    <p:extLst>
      <p:ext uri="{BB962C8B-B14F-4D97-AF65-F5344CB8AC3E}">
        <p14:creationId xmlns:p14="http://schemas.microsoft.com/office/powerpoint/2010/main" val="2161069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0" i="0" u="none" strike="noStrike" kern="1200" dirty="0">
                <a:solidFill>
                  <a:schemeClr val="tx1"/>
                </a:solidFill>
                <a:effectLst/>
                <a:latin typeface="+mn-lt"/>
                <a:ea typeface="+mn-ea"/>
                <a:cs typeface="+mn-cs"/>
              </a:rPr>
              <a:t>·</a:t>
            </a:r>
            <a:r>
              <a:rPr lang="en-US" sz="1200" b="1" i="0" u="none" strike="noStrike" kern="1200" dirty="0">
                <a:solidFill>
                  <a:schemeClr val="tx1"/>
                </a:solidFill>
                <a:effectLst/>
                <a:latin typeface="+mn-lt"/>
                <a:ea typeface="+mn-ea"/>
                <a:cs typeface="+mn-cs"/>
              </a:rPr>
              <a:t>1</a:t>
            </a:r>
            <a:r>
              <a:rPr lang="en-US" sz="1200" b="0" i="0" u="none" strike="noStrike" kern="1200" dirty="0">
                <a:solidFill>
                  <a:schemeClr val="tx1"/>
                </a:solidFill>
                <a:effectLst/>
                <a:latin typeface="+mn-lt"/>
                <a:ea typeface="+mn-ea"/>
                <a:cs typeface="+mn-cs"/>
              </a:rPr>
              <a:t>) </a:t>
            </a:r>
            <a:r>
              <a:rPr lang="en-US" sz="1200" b="1" i="0" u="none" strike="noStrike" kern="1200" dirty="0">
                <a:solidFill>
                  <a:schemeClr val="tx1"/>
                </a:solidFill>
                <a:effectLst/>
                <a:latin typeface="+mn-lt"/>
                <a:ea typeface="+mn-ea"/>
                <a:cs typeface="+mn-cs"/>
              </a:rPr>
              <a:t>Employment Scam or Job Opportunity Scam: posted on university job board </a:t>
            </a:r>
            <a:r>
              <a:rPr lang="en-US" sz="1200" b="0" i="0" u="none" strike="noStrike" kern="1200" dirty="0">
                <a:solidFill>
                  <a:schemeClr val="tx1"/>
                </a:solidFill>
                <a:effectLst/>
                <a:latin typeface="+mn-lt"/>
                <a:ea typeface="+mn-ea"/>
                <a:cs typeface="+mn-cs"/>
              </a:rPr>
              <a:t>(</a:t>
            </a:r>
            <a:r>
              <a:rPr lang="en-US" sz="1200" b="1" i="0" u="sng" kern="1200" dirty="0">
                <a:solidFill>
                  <a:schemeClr val="tx1"/>
                </a:solidFill>
                <a:effectLst/>
                <a:latin typeface="+mn-lt"/>
                <a:ea typeface="+mn-ea"/>
                <a:cs typeface="+mn-cs"/>
              </a:rPr>
              <a:t>NOT</a:t>
            </a:r>
            <a:r>
              <a:rPr lang="en-US" sz="1200" b="1" i="0" u="none" strike="noStrike" kern="1200" dirty="0">
                <a:solidFill>
                  <a:schemeClr val="tx1"/>
                </a:solidFill>
                <a:effectLst/>
                <a:latin typeface="+mn-lt"/>
                <a:ea typeface="+mn-ea"/>
                <a:cs typeface="+mn-cs"/>
              </a:rPr>
              <a:t> covered in PPT</a:t>
            </a:r>
            <a:r>
              <a:rPr lang="en-US" sz="1200" b="0" i="0" u="none" strike="noStrike" kern="1200" dirty="0">
                <a:solidFill>
                  <a:schemeClr val="tx1"/>
                </a:solidFill>
                <a:effectLst/>
                <a:latin typeface="+mn-lt"/>
                <a:ea typeface="+mn-ea"/>
                <a:cs typeface="+mn-cs"/>
              </a:rPr>
              <a:t>)</a:t>
            </a:r>
            <a:endParaRPr lang="en-US" b="0" dirty="0">
              <a:effectLst/>
            </a:endParaRPr>
          </a:p>
          <a:p>
            <a:pPr rtl="0"/>
            <a:r>
              <a:rPr lang="en-US" sz="1200" b="0" i="0" u="none" strike="noStrike" kern="1200" dirty="0">
                <a:solidFill>
                  <a:schemeClr val="tx1"/>
                </a:solidFill>
                <a:effectLst/>
                <a:latin typeface="+mn-lt"/>
                <a:ea typeface="+mn-ea"/>
                <a:cs typeface="+mn-cs"/>
              </a:rPr>
              <a:t>·Common check fraud scam where students apply for a “mystery shopper” job</a:t>
            </a:r>
            <a:endParaRPr lang="en-US" b="0" dirty="0">
              <a:effectLst/>
            </a:endParaRPr>
          </a:p>
          <a:p>
            <a:pPr rtl="0"/>
            <a:r>
              <a:rPr lang="en-US" sz="1200" b="0" i="0" u="none" strike="noStrike" kern="1200" dirty="0">
                <a:solidFill>
                  <a:schemeClr val="tx1"/>
                </a:solidFill>
                <a:effectLst/>
                <a:latin typeface="+mn-lt"/>
                <a:ea typeface="+mn-ea"/>
                <a:cs typeface="+mn-cs"/>
              </a:rPr>
              <a:t>·</a:t>
            </a:r>
            <a:endParaRPr lang="en-US" b="0" dirty="0">
              <a:effectLst/>
            </a:endParaRPr>
          </a:p>
          <a:p>
            <a:pPr rtl="0"/>
            <a:r>
              <a:rPr lang="en-US" sz="1200" b="0" i="0" u="none" strike="noStrike" kern="1200" dirty="0">
                <a:solidFill>
                  <a:schemeClr val="tx1"/>
                </a:solidFill>
                <a:effectLst/>
                <a:latin typeface="+mn-lt"/>
                <a:ea typeface="+mn-ea"/>
                <a:cs typeface="+mn-cs"/>
              </a:rPr>
              <a:t>·2) Spoofed FBI/IRS call extorting student </a:t>
            </a:r>
            <a:r>
              <a:rPr lang="en-US" sz="1200" b="1" i="0" u="none" strike="noStrike" kern="1200" dirty="0">
                <a:solidFill>
                  <a:schemeClr val="tx1"/>
                </a:solidFill>
                <a:effectLst/>
                <a:latin typeface="+mn-lt"/>
                <a:ea typeface="+mn-ea"/>
                <a:cs typeface="+mn-cs"/>
              </a:rPr>
              <a:t>AKA Fake “Education Tax” </a:t>
            </a:r>
            <a:r>
              <a:rPr lang="en-US" sz="1200" b="0" i="0" u="none" strike="noStrike" kern="1200" dirty="0">
                <a:solidFill>
                  <a:schemeClr val="tx1"/>
                </a:solidFill>
                <a:effectLst/>
                <a:latin typeface="+mn-lt"/>
                <a:ea typeface="+mn-ea"/>
                <a:cs typeface="+mn-cs"/>
              </a:rPr>
              <a:t>Scheme in PSA (</a:t>
            </a:r>
            <a:r>
              <a:rPr lang="en-US" sz="1200" b="1" i="0" u="sng" kern="1200" dirty="0">
                <a:solidFill>
                  <a:schemeClr val="tx1"/>
                </a:solidFill>
                <a:effectLst/>
                <a:latin typeface="+mn-lt"/>
                <a:ea typeface="+mn-ea"/>
                <a:cs typeface="+mn-cs"/>
              </a:rPr>
              <a:t>NOT</a:t>
            </a:r>
            <a:r>
              <a:rPr lang="en-US" sz="1200" b="1" i="0" u="none" strike="noStrike" kern="1200" dirty="0">
                <a:solidFill>
                  <a:schemeClr val="tx1"/>
                </a:solidFill>
                <a:effectLst/>
                <a:latin typeface="+mn-lt"/>
                <a:ea typeface="+mn-ea"/>
                <a:cs typeface="+mn-cs"/>
              </a:rPr>
              <a:t> covered in PPT</a:t>
            </a:r>
            <a:r>
              <a:rPr lang="en-US" sz="1200" b="0" i="0" u="none" strike="noStrike" kern="1200" dirty="0">
                <a:solidFill>
                  <a:schemeClr val="tx1"/>
                </a:solidFill>
                <a:effectLst/>
                <a:latin typeface="+mn-lt"/>
                <a:ea typeface="+mn-ea"/>
                <a:cs typeface="+mn-cs"/>
              </a:rPr>
              <a:t>)</a:t>
            </a:r>
            <a:endParaRPr lang="en-US" b="0" dirty="0">
              <a:effectLst/>
            </a:endParaRPr>
          </a:p>
          <a:p>
            <a:pPr rtl="0"/>
            <a:r>
              <a:rPr lang="en-US" sz="1200" b="0" i="0" u="none" strike="noStrike" kern="1200" dirty="0">
                <a:solidFill>
                  <a:schemeClr val="tx1"/>
                </a:solidFill>
                <a:effectLst/>
                <a:latin typeface="+mn-lt"/>
                <a:ea typeface="+mn-ea"/>
                <a:cs typeface="+mn-cs"/>
              </a:rPr>
              <a:t>·</a:t>
            </a:r>
            <a:endParaRPr lang="en-US" b="0" dirty="0">
              <a:effectLst/>
            </a:endParaRPr>
          </a:p>
          <a:p>
            <a:pPr rtl="0"/>
            <a:r>
              <a:rPr lang="en-US" sz="1200" b="0" i="0" u="none" strike="noStrike" kern="1200" dirty="0">
                <a:solidFill>
                  <a:schemeClr val="tx1"/>
                </a:solidFill>
                <a:effectLst/>
                <a:latin typeface="+mn-lt"/>
                <a:ea typeface="+mn-ea"/>
                <a:cs typeface="+mn-cs"/>
              </a:rPr>
              <a:t>·3) </a:t>
            </a:r>
            <a:r>
              <a:rPr lang="en-US" sz="1200" b="1" i="0" u="none" strike="noStrike" kern="1200" dirty="0">
                <a:solidFill>
                  <a:schemeClr val="tx1"/>
                </a:solidFill>
                <a:effectLst/>
                <a:latin typeface="+mn-lt"/>
                <a:ea typeface="+mn-ea"/>
                <a:cs typeface="+mn-cs"/>
              </a:rPr>
              <a:t>BEC includes</a:t>
            </a:r>
            <a:r>
              <a:rPr lang="en-US" sz="1200" b="0" i="0" u="none" strike="noStrike" kern="1200" dirty="0">
                <a:solidFill>
                  <a:schemeClr val="tx1"/>
                </a:solidFill>
                <a:effectLst/>
                <a:latin typeface="+mn-lt"/>
                <a:ea typeface="+mn-ea"/>
                <a:cs typeface="+mn-cs"/>
              </a:rPr>
              <a:t>:</a:t>
            </a:r>
            <a:endParaRPr lang="en-US" b="0" dirty="0">
              <a:effectLst/>
            </a:endParaRPr>
          </a:p>
          <a:p>
            <a:pPr rtl="0"/>
            <a:r>
              <a:rPr lang="en-US" sz="1200" b="0" i="0" u="none" strike="noStrike" kern="1200" dirty="0">
                <a:solidFill>
                  <a:schemeClr val="tx1"/>
                </a:solidFill>
                <a:effectLst/>
                <a:latin typeface="+mn-lt"/>
                <a:ea typeface="+mn-ea"/>
                <a:cs typeface="+mn-cs"/>
              </a:rPr>
              <a:t>·Vendor Bank Account Information Update (more about this later)</a:t>
            </a:r>
            <a:endParaRPr lang="en-US" b="0" dirty="0">
              <a:effectLst/>
            </a:endParaRPr>
          </a:p>
          <a:p>
            <a:pPr rtl="0"/>
            <a:r>
              <a:rPr lang="en-US" sz="1200" b="0" i="0" u="none" strike="noStrike" kern="1200" dirty="0">
                <a:solidFill>
                  <a:schemeClr val="tx1"/>
                </a:solidFill>
                <a:effectLst/>
                <a:latin typeface="+mn-lt"/>
                <a:ea typeface="+mn-ea"/>
                <a:cs typeface="+mn-cs"/>
              </a:rPr>
              <a:t>·Phishing incidents to obtain W-2 information (more about this later)</a:t>
            </a:r>
            <a:endParaRPr lang="en-US" b="0" dirty="0">
              <a:effectLst/>
            </a:endParaRPr>
          </a:p>
          <a:p>
            <a:pPr rtl="0"/>
            <a:r>
              <a:rPr lang="en-US" sz="1200" b="0" i="0" u="none" strike="noStrike" kern="1200" dirty="0">
                <a:solidFill>
                  <a:schemeClr val="tx1"/>
                </a:solidFill>
                <a:effectLst/>
                <a:latin typeface="+mn-lt"/>
                <a:ea typeface="+mn-ea"/>
                <a:cs typeface="+mn-cs"/>
              </a:rPr>
              <a:t>·Phishing incidents to alter direct deposit information (more about this later)</a:t>
            </a:r>
            <a:endParaRPr lang="en-US" b="0" dirty="0">
              <a:effectLst/>
            </a:endParaRPr>
          </a:p>
          <a:p>
            <a:pPr rtl="0"/>
            <a:r>
              <a:rPr lang="en-US" sz="1200" b="0" i="0" u="none" strike="noStrike" kern="1200" dirty="0">
                <a:solidFill>
                  <a:schemeClr val="tx1"/>
                </a:solidFill>
                <a:effectLst/>
                <a:latin typeface="+mn-lt"/>
                <a:ea typeface="+mn-ea"/>
                <a:cs typeface="+mn-cs"/>
              </a:rPr>
              <a:t>·</a:t>
            </a:r>
            <a:endParaRPr lang="en-US" b="0" dirty="0">
              <a:effectLst/>
            </a:endParaRPr>
          </a:p>
          <a:p>
            <a:br>
              <a:rPr lang="en-US" b="0" dirty="0">
                <a:effectLst/>
              </a:rPr>
            </a:br>
            <a:endParaRPr lang="en-US" dirty="0"/>
          </a:p>
        </p:txBody>
      </p:sp>
      <p:sp>
        <p:nvSpPr>
          <p:cNvPr id="4" name="Slide Number Placeholder 3"/>
          <p:cNvSpPr>
            <a:spLocks noGrp="1"/>
          </p:cNvSpPr>
          <p:nvPr>
            <p:ph type="sldNum" sz="quarter" idx="10"/>
          </p:nvPr>
        </p:nvSpPr>
        <p:spPr/>
        <p:txBody>
          <a:bodyPr/>
          <a:lstStyle/>
          <a:p>
            <a:fld id="{F0A05C7B-61D8-4C93-9EAC-C72B9743718D}" type="slidenum">
              <a:rPr lang="en-US" smtClean="0"/>
              <a:t>3</a:t>
            </a:fld>
            <a:endParaRPr lang="en-US" dirty="0"/>
          </a:p>
        </p:txBody>
      </p:sp>
    </p:spTree>
    <p:extLst>
      <p:ext uri="{BB962C8B-B14F-4D97-AF65-F5344CB8AC3E}">
        <p14:creationId xmlns:p14="http://schemas.microsoft.com/office/powerpoint/2010/main" val="4047087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A05C7B-61D8-4C93-9EAC-C72B9743718D}" type="slidenum">
              <a:rPr lang="en-US" smtClean="0"/>
              <a:t>4</a:t>
            </a:fld>
            <a:endParaRPr lang="en-US" dirty="0"/>
          </a:p>
        </p:txBody>
      </p:sp>
    </p:spTree>
    <p:extLst>
      <p:ext uri="{BB962C8B-B14F-4D97-AF65-F5344CB8AC3E}">
        <p14:creationId xmlns:p14="http://schemas.microsoft.com/office/powerpoint/2010/main" val="3240190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100,000/8,000 – 8% success rate</a:t>
            </a:r>
          </a:p>
          <a:p>
            <a:r>
              <a:rPr lang="en-US" dirty="0"/>
              <a:t>Compared to PhishMe’s average Organizational Susceptibility being 10.8% in 2017</a:t>
            </a:r>
          </a:p>
        </p:txBody>
      </p:sp>
      <p:sp>
        <p:nvSpPr>
          <p:cNvPr id="4" name="Slide Number Placeholder 3"/>
          <p:cNvSpPr>
            <a:spLocks noGrp="1"/>
          </p:cNvSpPr>
          <p:nvPr>
            <p:ph type="sldNum" sz="quarter" idx="10"/>
          </p:nvPr>
        </p:nvSpPr>
        <p:spPr/>
        <p:txBody>
          <a:bodyPr/>
          <a:lstStyle/>
          <a:p>
            <a:fld id="{F0A05C7B-61D8-4C93-9EAC-C72B9743718D}" type="slidenum">
              <a:rPr lang="en-US" smtClean="0"/>
              <a:t>5</a:t>
            </a:fld>
            <a:endParaRPr lang="en-US" dirty="0"/>
          </a:p>
        </p:txBody>
      </p:sp>
    </p:spTree>
    <p:extLst>
      <p:ext uri="{BB962C8B-B14F-4D97-AF65-F5344CB8AC3E}">
        <p14:creationId xmlns:p14="http://schemas.microsoft.com/office/powerpoint/2010/main" val="2822166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Phishlabs used PassiveDNS analysis, Whois data, SSL certificate monitoring, and open source research to identify more phishing sites linked to the same group.</a:t>
            </a:r>
          </a:p>
          <a:p>
            <a:pPr rtl="0" fontAlgn="base"/>
            <a:r>
              <a:rPr lang="en-US" sz="1200" b="0" i="0" u="none" strike="noStrike" kern="1200" dirty="0">
                <a:solidFill>
                  <a:schemeClr val="tx1"/>
                </a:solidFill>
                <a:effectLst/>
                <a:latin typeface="+mn-lt"/>
                <a:ea typeface="+mn-ea"/>
                <a:cs typeface="+mn-cs"/>
              </a:rPr>
              <a:t>March 23, 2018:  Nine Iranians associated with the Mabna Institute indicted for computer intrusion, conspiracy to commit computer intrusion, wire fraud, conspiracy to commit wire fraud, unauthorized access for private financial gain, and aggravated identity theft.</a:t>
            </a:r>
          </a:p>
          <a:p>
            <a:pPr rtl="0" fontAlgn="base"/>
            <a:r>
              <a:rPr lang="en-US" sz="1200" b="0" i="0" u="none" strike="noStrike" kern="1200" dirty="0">
                <a:solidFill>
                  <a:schemeClr val="tx1"/>
                </a:solidFill>
                <a:effectLst/>
                <a:latin typeface="+mn-lt"/>
                <a:ea typeface="+mn-ea"/>
                <a:cs typeface="+mn-cs"/>
              </a:rPr>
              <a:t>State sponsored:  Mabna Institute, a private government contractor based in the Islamic Republic of Iran that performed this work for the Iranian government, at the behest of the Islamic Revolutionary Guard Corps.</a:t>
            </a:r>
          </a:p>
          <a:p>
            <a:pPr rtl="0" fontAlgn="base"/>
            <a:r>
              <a:rPr lang="en-US" sz="1200" b="0" i="0" u="none" strike="noStrike" kern="1200" dirty="0">
                <a:solidFill>
                  <a:schemeClr val="tx1"/>
                </a:solidFill>
                <a:effectLst/>
                <a:latin typeface="+mn-lt"/>
                <a:ea typeface="+mn-ea"/>
                <a:cs typeface="+mn-cs"/>
              </a:rPr>
              <a:t>All males, between the ages of 24 and 39</a:t>
            </a:r>
          </a:p>
          <a:p>
            <a:pPr rtl="0" fontAlgn="base"/>
            <a:r>
              <a:rPr lang="en-US" sz="1200" b="0" i="0" u="none" strike="noStrike" kern="1200" dirty="0">
                <a:solidFill>
                  <a:schemeClr val="tx1"/>
                </a:solidFill>
                <a:effectLst/>
                <a:latin typeface="+mn-lt"/>
                <a:ea typeface="+mn-ea"/>
                <a:cs typeface="+mn-cs"/>
              </a:rPr>
              <a:t>Per FBI: Mabna Institute was "created in 2013 for the express purpose of illegally gaining access to non-Iranian scientific resources through computer intrusions." </a:t>
            </a:r>
          </a:p>
          <a:p>
            <a:pPr rtl="0" fontAlgn="base"/>
            <a:r>
              <a:rPr lang="en-US" sz="1200" b="0" i="0" u="none" strike="noStrike" kern="1200" dirty="0">
                <a:solidFill>
                  <a:schemeClr val="tx1"/>
                </a:solidFill>
                <a:effectLst/>
                <a:latin typeface="+mn-lt"/>
                <a:ea typeface="+mn-ea"/>
                <a:cs typeface="+mn-cs"/>
              </a:rPr>
              <a:t>Acquired research that the US and other countries banned access to in Iran, providing it to the Islamic Revolutionary Guard Corps</a:t>
            </a:r>
          </a:p>
          <a:p>
            <a:pPr rtl="0" fontAlgn="base"/>
            <a:r>
              <a:rPr lang="en-US" sz="1200" b="0" i="0" u="none" strike="noStrike" kern="1200" dirty="0">
                <a:solidFill>
                  <a:schemeClr val="tx1"/>
                </a:solidFill>
                <a:effectLst/>
                <a:latin typeface="+mn-lt"/>
                <a:ea typeface="+mn-ea"/>
                <a:cs typeface="+mn-cs"/>
              </a:rPr>
              <a:t>Sold stolen research documents and access to victim organizations' online libraries and credentials</a:t>
            </a:r>
          </a:p>
          <a:p>
            <a:pPr rtl="0" fontAlgn="base"/>
            <a:r>
              <a:rPr lang="en-US" sz="1200" b="0" i="0" u="none" strike="noStrike" kern="1200" dirty="0">
                <a:solidFill>
                  <a:schemeClr val="tx1"/>
                </a:solidFill>
                <a:effectLst/>
                <a:latin typeface="+mn-lt"/>
                <a:ea typeface="+mn-ea"/>
                <a:cs typeface="+mn-cs"/>
              </a:rPr>
              <a:t>US Treasury:  all property and interests in property of the designated persons subject to U.S. jurisdiction are blocked, and U.S. persons are generally prohibited from engaging in transactions with them.</a:t>
            </a:r>
          </a:p>
          <a:p>
            <a:br>
              <a:rPr lang="en-US" b="0" dirty="0">
                <a:effectLst/>
              </a:rPr>
            </a:br>
            <a:br>
              <a:rPr lang="en-US" b="0" dirty="0">
                <a:effectLst/>
              </a:rPr>
            </a:br>
            <a:endParaRPr lang="en-US" dirty="0"/>
          </a:p>
        </p:txBody>
      </p:sp>
      <p:sp>
        <p:nvSpPr>
          <p:cNvPr id="4" name="Slide Number Placeholder 3"/>
          <p:cNvSpPr>
            <a:spLocks noGrp="1"/>
          </p:cNvSpPr>
          <p:nvPr>
            <p:ph type="sldNum" sz="quarter" idx="10"/>
          </p:nvPr>
        </p:nvSpPr>
        <p:spPr/>
        <p:txBody>
          <a:bodyPr/>
          <a:lstStyle/>
          <a:p>
            <a:fld id="{F0A05C7B-61D8-4C93-9EAC-C72B9743718D}" type="slidenum">
              <a:rPr lang="en-US" smtClean="0"/>
              <a:t>12</a:t>
            </a:fld>
            <a:endParaRPr lang="en-US" dirty="0"/>
          </a:p>
        </p:txBody>
      </p:sp>
    </p:spTree>
    <p:extLst>
      <p:ext uri="{BB962C8B-B14F-4D97-AF65-F5344CB8AC3E}">
        <p14:creationId xmlns:p14="http://schemas.microsoft.com/office/powerpoint/2010/main" val="423225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Phishlabs used PassiveDNS analysis, Whois data, SSL certificate monitoring, and open source research to identify more phishing sites linked to the same group.</a:t>
            </a:r>
          </a:p>
          <a:p>
            <a:pPr rtl="0" fontAlgn="base"/>
            <a:r>
              <a:rPr lang="en-US" sz="1200" b="0" i="0" u="none" strike="noStrike" kern="1200" dirty="0">
                <a:solidFill>
                  <a:schemeClr val="tx1"/>
                </a:solidFill>
                <a:effectLst/>
                <a:latin typeface="+mn-lt"/>
                <a:ea typeface="+mn-ea"/>
                <a:cs typeface="+mn-cs"/>
              </a:rPr>
              <a:t>March 23, 2018:  Nine Iranians associated with the Mabna Institute indicted for computer intrusion, conspiracy to commit computer intrusion, wire fraud, conspiracy to commit wire fraud, unauthorized access for private financial gain, and aggravated identity theft.</a:t>
            </a:r>
          </a:p>
          <a:p>
            <a:pPr rtl="0" fontAlgn="base"/>
            <a:r>
              <a:rPr lang="en-US" sz="1200" b="0" i="0" u="none" strike="noStrike" kern="1200" dirty="0">
                <a:solidFill>
                  <a:schemeClr val="tx1"/>
                </a:solidFill>
                <a:effectLst/>
                <a:latin typeface="+mn-lt"/>
                <a:ea typeface="+mn-ea"/>
                <a:cs typeface="+mn-cs"/>
              </a:rPr>
              <a:t>State sponsored:  Mabna Institute, a private government contractor based in the Islamic Republic of Iran that performed this work for the Iranian government, at the behest of the Islamic Revolutionary Guard Corps.</a:t>
            </a:r>
          </a:p>
          <a:p>
            <a:pPr rtl="0" fontAlgn="base"/>
            <a:r>
              <a:rPr lang="en-US" sz="1200" b="0" i="0" u="none" strike="noStrike" kern="1200" dirty="0">
                <a:solidFill>
                  <a:schemeClr val="tx1"/>
                </a:solidFill>
                <a:effectLst/>
                <a:latin typeface="+mn-lt"/>
                <a:ea typeface="+mn-ea"/>
                <a:cs typeface="+mn-cs"/>
              </a:rPr>
              <a:t>All males, between the ages of 24 and 39</a:t>
            </a:r>
          </a:p>
          <a:p>
            <a:pPr rtl="0" fontAlgn="base"/>
            <a:r>
              <a:rPr lang="en-US" sz="1200" b="0" i="0" u="none" strike="noStrike" kern="1200" dirty="0">
                <a:solidFill>
                  <a:schemeClr val="tx1"/>
                </a:solidFill>
                <a:effectLst/>
                <a:latin typeface="+mn-lt"/>
                <a:ea typeface="+mn-ea"/>
                <a:cs typeface="+mn-cs"/>
              </a:rPr>
              <a:t>Per FBI: Mabna Institute was "created in 2013 for the express purpose of illegally gaining access to non-Iranian scientific resources through computer intrusions." </a:t>
            </a:r>
          </a:p>
          <a:p>
            <a:pPr rtl="0" fontAlgn="base"/>
            <a:r>
              <a:rPr lang="en-US" sz="1200" b="0" i="0" u="none" strike="noStrike" kern="1200" dirty="0">
                <a:solidFill>
                  <a:schemeClr val="tx1"/>
                </a:solidFill>
                <a:effectLst/>
                <a:latin typeface="+mn-lt"/>
                <a:ea typeface="+mn-ea"/>
                <a:cs typeface="+mn-cs"/>
              </a:rPr>
              <a:t>Acquired research that the US and other countries banned access to in Iran, providing it to the Islamic Revolutionary Guard Corps</a:t>
            </a:r>
          </a:p>
          <a:p>
            <a:pPr rtl="0" fontAlgn="base"/>
            <a:r>
              <a:rPr lang="en-US" sz="1200" b="0" i="0" u="none" strike="noStrike" kern="1200" dirty="0">
                <a:solidFill>
                  <a:schemeClr val="tx1"/>
                </a:solidFill>
                <a:effectLst/>
                <a:latin typeface="+mn-lt"/>
                <a:ea typeface="+mn-ea"/>
                <a:cs typeface="+mn-cs"/>
              </a:rPr>
              <a:t>Sold stolen research documents and access to victim organizations' online libraries and credentials</a:t>
            </a:r>
          </a:p>
          <a:p>
            <a:pPr rtl="0" fontAlgn="base"/>
            <a:r>
              <a:rPr lang="en-US" sz="1200" b="0" i="0" u="none" strike="noStrike" kern="1200" dirty="0">
                <a:solidFill>
                  <a:schemeClr val="tx1"/>
                </a:solidFill>
                <a:effectLst/>
                <a:latin typeface="+mn-lt"/>
                <a:ea typeface="+mn-ea"/>
                <a:cs typeface="+mn-cs"/>
              </a:rPr>
              <a:t>US Treasury:  all property and interests in property of the designated persons subject to U.S. jurisdiction are blocked, and U.S. persons are generally prohibited from engaging in transactions with them.</a:t>
            </a:r>
          </a:p>
          <a:p>
            <a:br>
              <a:rPr lang="en-US" b="0" dirty="0">
                <a:effectLst/>
              </a:rPr>
            </a:br>
            <a:br>
              <a:rPr lang="en-US" b="0" dirty="0">
                <a:effectLst/>
              </a:rPr>
            </a:br>
            <a:endParaRPr lang="en-US" dirty="0"/>
          </a:p>
        </p:txBody>
      </p:sp>
      <p:sp>
        <p:nvSpPr>
          <p:cNvPr id="4" name="Slide Number Placeholder 3"/>
          <p:cNvSpPr>
            <a:spLocks noGrp="1"/>
          </p:cNvSpPr>
          <p:nvPr>
            <p:ph type="sldNum" sz="quarter" idx="10"/>
          </p:nvPr>
        </p:nvSpPr>
        <p:spPr/>
        <p:txBody>
          <a:bodyPr/>
          <a:lstStyle/>
          <a:p>
            <a:fld id="{F0A05C7B-61D8-4C93-9EAC-C72B9743718D}" type="slidenum">
              <a:rPr lang="en-US" smtClean="0"/>
              <a:t>13</a:t>
            </a:fld>
            <a:endParaRPr lang="en-US" dirty="0"/>
          </a:p>
        </p:txBody>
      </p:sp>
    </p:spTree>
    <p:extLst>
      <p:ext uri="{BB962C8B-B14F-4D97-AF65-F5344CB8AC3E}">
        <p14:creationId xmlns:p14="http://schemas.microsoft.com/office/powerpoint/2010/main" val="30196079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F0A05C7B-61D8-4C93-9EAC-C72B9743718D}" type="slidenum">
              <a:rPr lang="en-US" smtClean="0"/>
              <a:t>14</a:t>
            </a:fld>
            <a:endParaRPr lang="en-US" dirty="0"/>
          </a:p>
        </p:txBody>
      </p:sp>
    </p:spTree>
    <p:extLst>
      <p:ext uri="{BB962C8B-B14F-4D97-AF65-F5344CB8AC3E}">
        <p14:creationId xmlns:p14="http://schemas.microsoft.com/office/powerpoint/2010/main" val="1943721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A8198-0A23-4DA1-9DE6-522374EB63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764427-BBB6-427C-8678-2419BF9C10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0D9B0C-CD52-49DB-941F-63B8AD33E9BE}"/>
              </a:ext>
            </a:extLst>
          </p:cNvPr>
          <p:cNvSpPr>
            <a:spLocks noGrp="1"/>
          </p:cNvSpPr>
          <p:nvPr>
            <p:ph type="dt" sz="half" idx="10"/>
          </p:nvPr>
        </p:nvSpPr>
        <p:spPr/>
        <p:txBody>
          <a:bodyPr/>
          <a:lstStyle/>
          <a:p>
            <a:fld id="{B486AE74-8A0D-454A-821F-CA3B99A65985}" type="datetimeFigureOut">
              <a:rPr lang="en-US" smtClean="0"/>
              <a:t>8/22/2018</a:t>
            </a:fld>
            <a:endParaRPr lang="en-US" dirty="0"/>
          </a:p>
        </p:txBody>
      </p:sp>
      <p:sp>
        <p:nvSpPr>
          <p:cNvPr id="5" name="Footer Placeholder 4">
            <a:extLst>
              <a:ext uri="{FF2B5EF4-FFF2-40B4-BE49-F238E27FC236}">
                <a16:creationId xmlns:a16="http://schemas.microsoft.com/office/drawing/2014/main" id="{52348055-54E7-45C3-9674-F1A0D1454B3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85F786-59CA-484B-A808-2465FB50026D}"/>
              </a:ext>
            </a:extLst>
          </p:cNvPr>
          <p:cNvSpPr>
            <a:spLocks noGrp="1"/>
          </p:cNvSpPr>
          <p:nvPr>
            <p:ph type="sldNum" sz="quarter" idx="12"/>
          </p:nvPr>
        </p:nvSpPr>
        <p:spPr/>
        <p:txBody>
          <a:bodyPr/>
          <a:lstStyle/>
          <a:p>
            <a:fld id="{CD342A4E-1455-4826-8608-7E56AC09E069}" type="slidenum">
              <a:rPr lang="en-US" smtClean="0"/>
              <a:t>‹#›</a:t>
            </a:fld>
            <a:endParaRPr lang="en-US" dirty="0"/>
          </a:p>
        </p:txBody>
      </p:sp>
    </p:spTree>
    <p:extLst>
      <p:ext uri="{BB962C8B-B14F-4D97-AF65-F5344CB8AC3E}">
        <p14:creationId xmlns:p14="http://schemas.microsoft.com/office/powerpoint/2010/main" val="374299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35B67-5386-4708-B9D2-ABF84F2458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DB83D7-57ED-4025-A0E5-C08266B2F74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C9F113-AE80-486C-B41A-8464FD84B234}"/>
              </a:ext>
            </a:extLst>
          </p:cNvPr>
          <p:cNvSpPr>
            <a:spLocks noGrp="1"/>
          </p:cNvSpPr>
          <p:nvPr>
            <p:ph type="dt" sz="half" idx="10"/>
          </p:nvPr>
        </p:nvSpPr>
        <p:spPr/>
        <p:txBody>
          <a:bodyPr/>
          <a:lstStyle/>
          <a:p>
            <a:fld id="{B486AE74-8A0D-454A-821F-CA3B99A65985}" type="datetimeFigureOut">
              <a:rPr lang="en-US" smtClean="0"/>
              <a:t>8/22/2018</a:t>
            </a:fld>
            <a:endParaRPr lang="en-US" dirty="0"/>
          </a:p>
        </p:txBody>
      </p:sp>
      <p:sp>
        <p:nvSpPr>
          <p:cNvPr id="5" name="Footer Placeholder 4">
            <a:extLst>
              <a:ext uri="{FF2B5EF4-FFF2-40B4-BE49-F238E27FC236}">
                <a16:creationId xmlns:a16="http://schemas.microsoft.com/office/drawing/2014/main" id="{315587AA-70CA-4996-8C3A-142DB2CAC6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CB1C9C9-BFF9-4C01-AB27-8652FFD027B1}"/>
              </a:ext>
            </a:extLst>
          </p:cNvPr>
          <p:cNvSpPr>
            <a:spLocks noGrp="1"/>
          </p:cNvSpPr>
          <p:nvPr>
            <p:ph type="sldNum" sz="quarter" idx="12"/>
          </p:nvPr>
        </p:nvSpPr>
        <p:spPr/>
        <p:txBody>
          <a:bodyPr/>
          <a:lstStyle/>
          <a:p>
            <a:fld id="{CD342A4E-1455-4826-8608-7E56AC09E069}" type="slidenum">
              <a:rPr lang="en-US" smtClean="0"/>
              <a:t>‹#›</a:t>
            </a:fld>
            <a:endParaRPr lang="en-US" dirty="0"/>
          </a:p>
        </p:txBody>
      </p:sp>
    </p:spTree>
    <p:extLst>
      <p:ext uri="{BB962C8B-B14F-4D97-AF65-F5344CB8AC3E}">
        <p14:creationId xmlns:p14="http://schemas.microsoft.com/office/powerpoint/2010/main" val="300530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F09C9C-30CA-46FE-A359-5830770B6B8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94B8A13-46E8-4FFA-82E2-BF6EDEF5C6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AED7AC-789E-46CD-8AF3-8D6AD8F9B6FA}"/>
              </a:ext>
            </a:extLst>
          </p:cNvPr>
          <p:cNvSpPr>
            <a:spLocks noGrp="1"/>
          </p:cNvSpPr>
          <p:nvPr>
            <p:ph type="dt" sz="half" idx="10"/>
          </p:nvPr>
        </p:nvSpPr>
        <p:spPr/>
        <p:txBody>
          <a:bodyPr/>
          <a:lstStyle/>
          <a:p>
            <a:fld id="{B486AE74-8A0D-454A-821F-CA3B99A65985}" type="datetimeFigureOut">
              <a:rPr lang="en-US" smtClean="0"/>
              <a:t>8/22/2018</a:t>
            </a:fld>
            <a:endParaRPr lang="en-US" dirty="0"/>
          </a:p>
        </p:txBody>
      </p:sp>
      <p:sp>
        <p:nvSpPr>
          <p:cNvPr id="5" name="Footer Placeholder 4">
            <a:extLst>
              <a:ext uri="{FF2B5EF4-FFF2-40B4-BE49-F238E27FC236}">
                <a16:creationId xmlns:a16="http://schemas.microsoft.com/office/drawing/2014/main" id="{78580231-A43C-4A8C-BB35-EFCA8FEFFD3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A8C5C3-E3E6-41AE-9594-0F664E537F9E}"/>
              </a:ext>
            </a:extLst>
          </p:cNvPr>
          <p:cNvSpPr>
            <a:spLocks noGrp="1"/>
          </p:cNvSpPr>
          <p:nvPr>
            <p:ph type="sldNum" sz="quarter" idx="12"/>
          </p:nvPr>
        </p:nvSpPr>
        <p:spPr/>
        <p:txBody>
          <a:bodyPr/>
          <a:lstStyle/>
          <a:p>
            <a:fld id="{CD342A4E-1455-4826-8608-7E56AC09E069}" type="slidenum">
              <a:rPr lang="en-US" smtClean="0"/>
              <a:t>‹#›</a:t>
            </a:fld>
            <a:endParaRPr lang="en-US" dirty="0"/>
          </a:p>
        </p:txBody>
      </p:sp>
    </p:spTree>
    <p:extLst>
      <p:ext uri="{BB962C8B-B14F-4D97-AF65-F5344CB8AC3E}">
        <p14:creationId xmlns:p14="http://schemas.microsoft.com/office/powerpoint/2010/main" val="293617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8D4C-604D-4ED7-A8F6-95150ECE2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364C85-655F-4F51-9825-15016A79E30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63595E-8ED3-4DFF-B38C-C2372C166B9E}"/>
              </a:ext>
            </a:extLst>
          </p:cNvPr>
          <p:cNvSpPr>
            <a:spLocks noGrp="1"/>
          </p:cNvSpPr>
          <p:nvPr>
            <p:ph type="dt" sz="half" idx="10"/>
          </p:nvPr>
        </p:nvSpPr>
        <p:spPr/>
        <p:txBody>
          <a:bodyPr/>
          <a:lstStyle/>
          <a:p>
            <a:fld id="{B486AE74-8A0D-454A-821F-CA3B99A65985}" type="datetimeFigureOut">
              <a:rPr lang="en-US" smtClean="0"/>
              <a:t>8/22/2018</a:t>
            </a:fld>
            <a:endParaRPr lang="en-US" dirty="0"/>
          </a:p>
        </p:txBody>
      </p:sp>
      <p:sp>
        <p:nvSpPr>
          <p:cNvPr id="5" name="Footer Placeholder 4">
            <a:extLst>
              <a:ext uri="{FF2B5EF4-FFF2-40B4-BE49-F238E27FC236}">
                <a16:creationId xmlns:a16="http://schemas.microsoft.com/office/drawing/2014/main" id="{F153291C-B4D7-4747-9A0D-BE4470B795B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AEC06F4-918B-4D71-A43C-5386D03EBFC8}"/>
              </a:ext>
            </a:extLst>
          </p:cNvPr>
          <p:cNvSpPr>
            <a:spLocks noGrp="1"/>
          </p:cNvSpPr>
          <p:nvPr>
            <p:ph type="sldNum" sz="quarter" idx="12"/>
          </p:nvPr>
        </p:nvSpPr>
        <p:spPr/>
        <p:txBody>
          <a:bodyPr/>
          <a:lstStyle/>
          <a:p>
            <a:fld id="{CD342A4E-1455-4826-8608-7E56AC09E069}" type="slidenum">
              <a:rPr lang="en-US" smtClean="0"/>
              <a:t>‹#›</a:t>
            </a:fld>
            <a:endParaRPr lang="en-US" dirty="0"/>
          </a:p>
        </p:txBody>
      </p:sp>
    </p:spTree>
    <p:extLst>
      <p:ext uri="{BB962C8B-B14F-4D97-AF65-F5344CB8AC3E}">
        <p14:creationId xmlns:p14="http://schemas.microsoft.com/office/powerpoint/2010/main" val="4118678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B116F-2687-417E-9881-5E5809C097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5809A2A-7A5F-48EF-AB64-EC98CD47A8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EF904D0-A967-4601-9607-5A23AEF365D2}"/>
              </a:ext>
            </a:extLst>
          </p:cNvPr>
          <p:cNvSpPr>
            <a:spLocks noGrp="1"/>
          </p:cNvSpPr>
          <p:nvPr>
            <p:ph type="dt" sz="half" idx="10"/>
          </p:nvPr>
        </p:nvSpPr>
        <p:spPr/>
        <p:txBody>
          <a:bodyPr/>
          <a:lstStyle/>
          <a:p>
            <a:fld id="{B486AE74-8A0D-454A-821F-CA3B99A65985}" type="datetimeFigureOut">
              <a:rPr lang="en-US" smtClean="0"/>
              <a:t>8/22/2018</a:t>
            </a:fld>
            <a:endParaRPr lang="en-US" dirty="0"/>
          </a:p>
        </p:txBody>
      </p:sp>
      <p:sp>
        <p:nvSpPr>
          <p:cNvPr id="5" name="Footer Placeholder 4">
            <a:extLst>
              <a:ext uri="{FF2B5EF4-FFF2-40B4-BE49-F238E27FC236}">
                <a16:creationId xmlns:a16="http://schemas.microsoft.com/office/drawing/2014/main" id="{0C4C3203-6BDC-44D5-8ABA-202319A351B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02C169-81D6-471F-810F-F915D67321A9}"/>
              </a:ext>
            </a:extLst>
          </p:cNvPr>
          <p:cNvSpPr>
            <a:spLocks noGrp="1"/>
          </p:cNvSpPr>
          <p:nvPr>
            <p:ph type="sldNum" sz="quarter" idx="12"/>
          </p:nvPr>
        </p:nvSpPr>
        <p:spPr/>
        <p:txBody>
          <a:bodyPr/>
          <a:lstStyle/>
          <a:p>
            <a:fld id="{CD342A4E-1455-4826-8608-7E56AC09E069}" type="slidenum">
              <a:rPr lang="en-US" smtClean="0"/>
              <a:t>‹#›</a:t>
            </a:fld>
            <a:endParaRPr lang="en-US" dirty="0"/>
          </a:p>
        </p:txBody>
      </p:sp>
    </p:spTree>
    <p:extLst>
      <p:ext uri="{BB962C8B-B14F-4D97-AF65-F5344CB8AC3E}">
        <p14:creationId xmlns:p14="http://schemas.microsoft.com/office/powerpoint/2010/main" val="2793763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C515F-2C2F-4FE9-9FCD-F686957D97A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030E8C-47F5-4C8E-A7D2-298D2F2E829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25792-FCB0-45DA-BA78-74C16E31B4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48F1B71-333F-4B21-8DC5-4C7F300DD9A1}"/>
              </a:ext>
            </a:extLst>
          </p:cNvPr>
          <p:cNvSpPr>
            <a:spLocks noGrp="1"/>
          </p:cNvSpPr>
          <p:nvPr>
            <p:ph type="dt" sz="half" idx="10"/>
          </p:nvPr>
        </p:nvSpPr>
        <p:spPr/>
        <p:txBody>
          <a:bodyPr/>
          <a:lstStyle/>
          <a:p>
            <a:fld id="{B486AE74-8A0D-454A-821F-CA3B99A65985}" type="datetimeFigureOut">
              <a:rPr lang="en-US" smtClean="0"/>
              <a:t>8/22/2018</a:t>
            </a:fld>
            <a:endParaRPr lang="en-US" dirty="0"/>
          </a:p>
        </p:txBody>
      </p:sp>
      <p:sp>
        <p:nvSpPr>
          <p:cNvPr id="6" name="Footer Placeholder 5">
            <a:extLst>
              <a:ext uri="{FF2B5EF4-FFF2-40B4-BE49-F238E27FC236}">
                <a16:creationId xmlns:a16="http://schemas.microsoft.com/office/drawing/2014/main" id="{21BD3038-3F8F-48DE-BE7D-CBD44BB7E4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3610C0-1EB5-4C76-A456-609729872372}"/>
              </a:ext>
            </a:extLst>
          </p:cNvPr>
          <p:cNvSpPr>
            <a:spLocks noGrp="1"/>
          </p:cNvSpPr>
          <p:nvPr>
            <p:ph type="sldNum" sz="quarter" idx="12"/>
          </p:nvPr>
        </p:nvSpPr>
        <p:spPr/>
        <p:txBody>
          <a:bodyPr/>
          <a:lstStyle/>
          <a:p>
            <a:fld id="{CD342A4E-1455-4826-8608-7E56AC09E069}" type="slidenum">
              <a:rPr lang="en-US" smtClean="0"/>
              <a:t>‹#›</a:t>
            </a:fld>
            <a:endParaRPr lang="en-US" dirty="0"/>
          </a:p>
        </p:txBody>
      </p:sp>
    </p:spTree>
    <p:extLst>
      <p:ext uri="{BB962C8B-B14F-4D97-AF65-F5344CB8AC3E}">
        <p14:creationId xmlns:p14="http://schemas.microsoft.com/office/powerpoint/2010/main" val="112256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BAE14-EC04-4842-AD80-D92A7D2FAC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A21DF4-7841-4862-8AE4-CAB100E2C7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6510DF9-9C29-43DE-80A4-CF912AFBDF2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C6036-FB5F-4F7E-BDD0-167A23D1AB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0840A5-DEC4-496E-866D-6DA00C9B10B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DC1EF3-D061-40DB-979C-7BE418141076}"/>
              </a:ext>
            </a:extLst>
          </p:cNvPr>
          <p:cNvSpPr>
            <a:spLocks noGrp="1"/>
          </p:cNvSpPr>
          <p:nvPr>
            <p:ph type="dt" sz="half" idx="10"/>
          </p:nvPr>
        </p:nvSpPr>
        <p:spPr/>
        <p:txBody>
          <a:bodyPr/>
          <a:lstStyle/>
          <a:p>
            <a:fld id="{B486AE74-8A0D-454A-821F-CA3B99A65985}" type="datetimeFigureOut">
              <a:rPr lang="en-US" smtClean="0"/>
              <a:t>8/22/2018</a:t>
            </a:fld>
            <a:endParaRPr lang="en-US" dirty="0"/>
          </a:p>
        </p:txBody>
      </p:sp>
      <p:sp>
        <p:nvSpPr>
          <p:cNvPr id="8" name="Footer Placeholder 7">
            <a:extLst>
              <a:ext uri="{FF2B5EF4-FFF2-40B4-BE49-F238E27FC236}">
                <a16:creationId xmlns:a16="http://schemas.microsoft.com/office/drawing/2014/main" id="{AAAE18E9-E343-4707-8B0C-B1EBFB28CDD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72FA3C5-84BA-4A0E-8D9D-A9B114B63B3C}"/>
              </a:ext>
            </a:extLst>
          </p:cNvPr>
          <p:cNvSpPr>
            <a:spLocks noGrp="1"/>
          </p:cNvSpPr>
          <p:nvPr>
            <p:ph type="sldNum" sz="quarter" idx="12"/>
          </p:nvPr>
        </p:nvSpPr>
        <p:spPr/>
        <p:txBody>
          <a:bodyPr/>
          <a:lstStyle/>
          <a:p>
            <a:fld id="{CD342A4E-1455-4826-8608-7E56AC09E069}" type="slidenum">
              <a:rPr lang="en-US" smtClean="0"/>
              <a:t>‹#›</a:t>
            </a:fld>
            <a:endParaRPr lang="en-US" dirty="0"/>
          </a:p>
        </p:txBody>
      </p:sp>
    </p:spTree>
    <p:extLst>
      <p:ext uri="{BB962C8B-B14F-4D97-AF65-F5344CB8AC3E}">
        <p14:creationId xmlns:p14="http://schemas.microsoft.com/office/powerpoint/2010/main" val="2317439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43D94-5D58-494E-9BF6-374C61377D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2B29B5-E729-4118-9DC9-9347CF0B97E2}"/>
              </a:ext>
            </a:extLst>
          </p:cNvPr>
          <p:cNvSpPr>
            <a:spLocks noGrp="1"/>
          </p:cNvSpPr>
          <p:nvPr>
            <p:ph type="dt" sz="half" idx="10"/>
          </p:nvPr>
        </p:nvSpPr>
        <p:spPr/>
        <p:txBody>
          <a:bodyPr/>
          <a:lstStyle/>
          <a:p>
            <a:fld id="{B486AE74-8A0D-454A-821F-CA3B99A65985}" type="datetimeFigureOut">
              <a:rPr lang="en-US" smtClean="0"/>
              <a:t>8/22/2018</a:t>
            </a:fld>
            <a:endParaRPr lang="en-US" dirty="0"/>
          </a:p>
        </p:txBody>
      </p:sp>
      <p:sp>
        <p:nvSpPr>
          <p:cNvPr id="4" name="Footer Placeholder 3">
            <a:extLst>
              <a:ext uri="{FF2B5EF4-FFF2-40B4-BE49-F238E27FC236}">
                <a16:creationId xmlns:a16="http://schemas.microsoft.com/office/drawing/2014/main" id="{EFB0E6D3-2B81-4120-8217-F2F94BE40E6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153E169-DF4D-4EB3-9DFC-DC740823821A}"/>
              </a:ext>
            </a:extLst>
          </p:cNvPr>
          <p:cNvSpPr>
            <a:spLocks noGrp="1"/>
          </p:cNvSpPr>
          <p:nvPr>
            <p:ph type="sldNum" sz="quarter" idx="12"/>
          </p:nvPr>
        </p:nvSpPr>
        <p:spPr/>
        <p:txBody>
          <a:bodyPr/>
          <a:lstStyle/>
          <a:p>
            <a:fld id="{CD342A4E-1455-4826-8608-7E56AC09E069}" type="slidenum">
              <a:rPr lang="en-US" smtClean="0"/>
              <a:t>‹#›</a:t>
            </a:fld>
            <a:endParaRPr lang="en-US" dirty="0"/>
          </a:p>
        </p:txBody>
      </p:sp>
    </p:spTree>
    <p:extLst>
      <p:ext uri="{BB962C8B-B14F-4D97-AF65-F5344CB8AC3E}">
        <p14:creationId xmlns:p14="http://schemas.microsoft.com/office/powerpoint/2010/main" val="3405221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A2FD5B-9037-407E-A2D5-27F4848CCA9A}"/>
              </a:ext>
            </a:extLst>
          </p:cNvPr>
          <p:cNvSpPr>
            <a:spLocks noGrp="1"/>
          </p:cNvSpPr>
          <p:nvPr>
            <p:ph type="dt" sz="half" idx="10"/>
          </p:nvPr>
        </p:nvSpPr>
        <p:spPr/>
        <p:txBody>
          <a:bodyPr/>
          <a:lstStyle/>
          <a:p>
            <a:fld id="{B486AE74-8A0D-454A-821F-CA3B99A65985}" type="datetimeFigureOut">
              <a:rPr lang="en-US" smtClean="0"/>
              <a:t>8/22/2018</a:t>
            </a:fld>
            <a:endParaRPr lang="en-US" dirty="0"/>
          </a:p>
        </p:txBody>
      </p:sp>
      <p:sp>
        <p:nvSpPr>
          <p:cNvPr id="3" name="Footer Placeholder 2">
            <a:extLst>
              <a:ext uri="{FF2B5EF4-FFF2-40B4-BE49-F238E27FC236}">
                <a16:creationId xmlns:a16="http://schemas.microsoft.com/office/drawing/2014/main" id="{62253BD5-8486-4129-92A2-2F95467D13D1}"/>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465FE0F-CFE9-4252-9149-26C04A32B2EC}"/>
              </a:ext>
            </a:extLst>
          </p:cNvPr>
          <p:cNvSpPr>
            <a:spLocks noGrp="1"/>
          </p:cNvSpPr>
          <p:nvPr>
            <p:ph type="sldNum" sz="quarter" idx="12"/>
          </p:nvPr>
        </p:nvSpPr>
        <p:spPr/>
        <p:txBody>
          <a:bodyPr/>
          <a:lstStyle/>
          <a:p>
            <a:fld id="{CD342A4E-1455-4826-8608-7E56AC09E069}" type="slidenum">
              <a:rPr lang="en-US" smtClean="0"/>
              <a:t>‹#›</a:t>
            </a:fld>
            <a:endParaRPr lang="en-US" dirty="0"/>
          </a:p>
        </p:txBody>
      </p:sp>
    </p:spTree>
    <p:extLst>
      <p:ext uri="{BB962C8B-B14F-4D97-AF65-F5344CB8AC3E}">
        <p14:creationId xmlns:p14="http://schemas.microsoft.com/office/powerpoint/2010/main" val="40770066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3102A-AD0A-463F-9E9A-A5E986A60E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8A4FE7-8F4F-4DF9-A304-8303AAFA0C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0DEC54-52D7-4E99-AC75-4E7155E5A6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2B1CEAE-F1A9-4476-832B-68F93EE14517}"/>
              </a:ext>
            </a:extLst>
          </p:cNvPr>
          <p:cNvSpPr>
            <a:spLocks noGrp="1"/>
          </p:cNvSpPr>
          <p:nvPr>
            <p:ph type="dt" sz="half" idx="10"/>
          </p:nvPr>
        </p:nvSpPr>
        <p:spPr/>
        <p:txBody>
          <a:bodyPr/>
          <a:lstStyle/>
          <a:p>
            <a:fld id="{B486AE74-8A0D-454A-821F-CA3B99A65985}" type="datetimeFigureOut">
              <a:rPr lang="en-US" smtClean="0"/>
              <a:t>8/22/2018</a:t>
            </a:fld>
            <a:endParaRPr lang="en-US" dirty="0"/>
          </a:p>
        </p:txBody>
      </p:sp>
      <p:sp>
        <p:nvSpPr>
          <p:cNvPr id="6" name="Footer Placeholder 5">
            <a:extLst>
              <a:ext uri="{FF2B5EF4-FFF2-40B4-BE49-F238E27FC236}">
                <a16:creationId xmlns:a16="http://schemas.microsoft.com/office/drawing/2014/main" id="{667C4F9E-61E5-4BD5-98CD-0EF618B05A1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7AFECD5-B472-4E26-8757-032E1DF1D8EB}"/>
              </a:ext>
            </a:extLst>
          </p:cNvPr>
          <p:cNvSpPr>
            <a:spLocks noGrp="1"/>
          </p:cNvSpPr>
          <p:nvPr>
            <p:ph type="sldNum" sz="quarter" idx="12"/>
          </p:nvPr>
        </p:nvSpPr>
        <p:spPr/>
        <p:txBody>
          <a:bodyPr/>
          <a:lstStyle/>
          <a:p>
            <a:fld id="{CD342A4E-1455-4826-8608-7E56AC09E069}" type="slidenum">
              <a:rPr lang="en-US" smtClean="0"/>
              <a:t>‹#›</a:t>
            </a:fld>
            <a:endParaRPr lang="en-US" dirty="0"/>
          </a:p>
        </p:txBody>
      </p:sp>
    </p:spTree>
    <p:extLst>
      <p:ext uri="{BB962C8B-B14F-4D97-AF65-F5344CB8AC3E}">
        <p14:creationId xmlns:p14="http://schemas.microsoft.com/office/powerpoint/2010/main" val="2066077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067E0-4464-4A2B-9392-F3E397CD75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9DAB44-BD1F-403C-9076-14945C3070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9DDD9D2-AE5F-4BD2-A170-6C0CFA74CD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1C97ED6-8310-4D22-BDC4-8F42481EFAFF}"/>
              </a:ext>
            </a:extLst>
          </p:cNvPr>
          <p:cNvSpPr>
            <a:spLocks noGrp="1"/>
          </p:cNvSpPr>
          <p:nvPr>
            <p:ph type="dt" sz="half" idx="10"/>
          </p:nvPr>
        </p:nvSpPr>
        <p:spPr/>
        <p:txBody>
          <a:bodyPr/>
          <a:lstStyle/>
          <a:p>
            <a:fld id="{B486AE74-8A0D-454A-821F-CA3B99A65985}" type="datetimeFigureOut">
              <a:rPr lang="en-US" smtClean="0"/>
              <a:t>8/22/2018</a:t>
            </a:fld>
            <a:endParaRPr lang="en-US" dirty="0"/>
          </a:p>
        </p:txBody>
      </p:sp>
      <p:sp>
        <p:nvSpPr>
          <p:cNvPr id="6" name="Footer Placeholder 5">
            <a:extLst>
              <a:ext uri="{FF2B5EF4-FFF2-40B4-BE49-F238E27FC236}">
                <a16:creationId xmlns:a16="http://schemas.microsoft.com/office/drawing/2014/main" id="{5AB32C23-A8D7-4A1B-A453-017DE11FEB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C67155A-9A8D-4C93-A312-9DEE5003EA8C}"/>
              </a:ext>
            </a:extLst>
          </p:cNvPr>
          <p:cNvSpPr>
            <a:spLocks noGrp="1"/>
          </p:cNvSpPr>
          <p:nvPr>
            <p:ph type="sldNum" sz="quarter" idx="12"/>
          </p:nvPr>
        </p:nvSpPr>
        <p:spPr/>
        <p:txBody>
          <a:bodyPr/>
          <a:lstStyle/>
          <a:p>
            <a:fld id="{CD342A4E-1455-4826-8608-7E56AC09E069}" type="slidenum">
              <a:rPr lang="en-US" smtClean="0"/>
              <a:t>‹#›</a:t>
            </a:fld>
            <a:endParaRPr lang="en-US" dirty="0"/>
          </a:p>
        </p:txBody>
      </p:sp>
    </p:spTree>
    <p:extLst>
      <p:ext uri="{BB962C8B-B14F-4D97-AF65-F5344CB8AC3E}">
        <p14:creationId xmlns:p14="http://schemas.microsoft.com/office/powerpoint/2010/main" val="561429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C3BDF5-A948-4581-8F6A-A2A9849050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34811-AB52-448B-9C8E-D8C4560384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F787A8-2E22-46D1-90BA-561EBFCA2E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6AE74-8A0D-454A-821F-CA3B99A65985}" type="datetimeFigureOut">
              <a:rPr lang="en-US" smtClean="0"/>
              <a:t>8/22/2018</a:t>
            </a:fld>
            <a:endParaRPr lang="en-US" dirty="0"/>
          </a:p>
        </p:txBody>
      </p:sp>
      <p:sp>
        <p:nvSpPr>
          <p:cNvPr id="5" name="Footer Placeholder 4">
            <a:extLst>
              <a:ext uri="{FF2B5EF4-FFF2-40B4-BE49-F238E27FC236}">
                <a16:creationId xmlns:a16="http://schemas.microsoft.com/office/drawing/2014/main" id="{53F2B1F3-83E0-457F-9974-70426B43586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95E05D6-CBCE-482E-8A57-1759C01D6B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42A4E-1455-4826-8608-7E56AC09E069}" type="slidenum">
              <a:rPr lang="en-US" smtClean="0"/>
              <a:t>‹#›</a:t>
            </a:fld>
            <a:endParaRPr lang="en-US" dirty="0"/>
          </a:p>
        </p:txBody>
      </p:sp>
    </p:spTree>
    <p:extLst>
      <p:ext uri="{BB962C8B-B14F-4D97-AF65-F5344CB8AC3E}">
        <p14:creationId xmlns:p14="http://schemas.microsoft.com/office/powerpoint/2010/main" val="19762166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info.phishlabs.com/blog/silent-librarian-more-to-the-story-of-the-iranian-mabna-institute-indictment"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nfo.phishlabs.com/blog/silent-librarian-more-to-the-story-of-the-iranian-mabna-institute-indictme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justice.gov/opa/pr/nine-iranians-charged-conducting-massive-cyber-theft-campaign-behalf-islamic-revolutionary" TargetMode="External"/><Relationship Id="rId4" Type="http://schemas.openxmlformats.org/officeDocument/2006/relationships/hyperlink" Target="https://info.phishlabs.com/blog/silent-librarian-university-attacks-continue-unabated-in-days-following-indictmen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justice.gov/opa/pr/nine-iranians-charged-conducting-massive-cyber-theft-campaign-behalf-islamic-revolutionary"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truethreat.com/how-enterprise-phishing-works"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hyperlink" Target="https://info.phishlabs.com/blog/silent-librarian-more-to-the-story-of-the-iranian-mabna-institute-indictment"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info.phishlabs.com/blog/silent-librarian-more-to-the-story-of-the-iranian-mabna-institute-indictment"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2012" y="1666191"/>
            <a:ext cx="11391499" cy="2387600"/>
          </a:xfrm>
        </p:spPr>
        <p:txBody>
          <a:bodyPr>
            <a:normAutofit/>
          </a:bodyPr>
          <a:lstStyle/>
          <a:p>
            <a:r>
              <a:rPr lang="en-US" b="1" dirty="0">
                <a:solidFill>
                  <a:schemeClr val="accent1">
                    <a:lumMod val="75000"/>
                  </a:schemeClr>
                </a:solidFill>
              </a:rPr>
              <a:t>Silent Librarian:</a:t>
            </a:r>
            <a:br>
              <a:rPr lang="en-US" b="1" dirty="0">
                <a:solidFill>
                  <a:schemeClr val="accent1">
                    <a:lumMod val="75000"/>
                  </a:schemeClr>
                </a:solidFill>
              </a:rPr>
            </a:br>
            <a:r>
              <a:rPr lang="en-US" b="1" i="1" dirty="0">
                <a:solidFill>
                  <a:schemeClr val="accent1">
                    <a:lumMod val="75000"/>
                  </a:schemeClr>
                </a:solidFill>
              </a:rPr>
              <a:t>An Analysis of Events &amp; Next Steps</a:t>
            </a:r>
          </a:p>
        </p:txBody>
      </p:sp>
      <p:sp>
        <p:nvSpPr>
          <p:cNvPr id="3" name="Subtitle 2"/>
          <p:cNvSpPr>
            <a:spLocks noGrp="1"/>
          </p:cNvSpPr>
          <p:nvPr>
            <p:ph type="subTitle" idx="1"/>
          </p:nvPr>
        </p:nvSpPr>
        <p:spPr>
          <a:xfrm>
            <a:off x="673769" y="5016952"/>
            <a:ext cx="11328934" cy="1655762"/>
          </a:xfrm>
        </p:spPr>
        <p:txBody>
          <a:bodyPr/>
          <a:lstStyle/>
          <a:p>
            <a:pPr algn="r"/>
            <a:r>
              <a:rPr lang="en-US" dirty="0">
                <a:solidFill>
                  <a:schemeClr val="accent1"/>
                </a:solidFill>
              </a:rPr>
              <a:t>Kim Milford</a:t>
            </a:r>
          </a:p>
          <a:p>
            <a:pPr algn="r"/>
            <a:r>
              <a:rPr lang="en-US" dirty="0">
                <a:solidFill>
                  <a:schemeClr val="accent1"/>
                </a:solidFill>
              </a:rPr>
              <a:t>Brett Zupan</a:t>
            </a:r>
          </a:p>
        </p:txBody>
      </p:sp>
      <p:pic>
        <p:nvPicPr>
          <p:cNvPr id="1028" name="Picture 4" descr="https://lh3.googleusercontent.com/rSUeETdyngk1Q1kSW_ly6dZOzaEp8TanjUgZ84E1ZlojDEJVOGMY8C6Wg8dCpc1KpOf8p2il9DU8fXFyl3LW3kQvIh9I44ZZ7tb4G8CyINUKehli1RXfruVHi95HcX3eoz2eok2E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940" y="211137"/>
            <a:ext cx="11925701" cy="963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0517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5B55D-94C0-4022-86AA-5ABED6EF53DC}"/>
              </a:ext>
            </a:extLst>
          </p:cNvPr>
          <p:cNvSpPr>
            <a:spLocks noGrp="1"/>
          </p:cNvSpPr>
          <p:nvPr>
            <p:ph type="title"/>
          </p:nvPr>
        </p:nvSpPr>
        <p:spPr/>
        <p:txBody>
          <a:bodyPr/>
          <a:lstStyle/>
          <a:p>
            <a:pPr algn="ctr"/>
            <a:r>
              <a:rPr lang="en-US" b="1" cap="small" dirty="0">
                <a:solidFill>
                  <a:schemeClr val="accent1"/>
                </a:solidFill>
              </a:rPr>
              <a:t>Mitigations – Domain Redirection</a:t>
            </a:r>
          </a:p>
        </p:txBody>
      </p:sp>
      <p:pic>
        <p:nvPicPr>
          <p:cNvPr id="2050" name="Picture 2" descr="phishing site exmple silent librarian.png">
            <a:extLst>
              <a:ext uri="{FF2B5EF4-FFF2-40B4-BE49-F238E27FC236}">
                <a16:creationId xmlns:a16="http://schemas.microsoft.com/office/drawing/2014/main" id="{D94B3787-9B70-4140-8FE8-FA48381410C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05425" y="1609725"/>
            <a:ext cx="6886575" cy="363855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587AD16-5F3E-4B4B-87CB-49DD82AB1685}"/>
              </a:ext>
            </a:extLst>
          </p:cNvPr>
          <p:cNvSpPr txBox="1"/>
          <p:nvPr/>
        </p:nvSpPr>
        <p:spPr>
          <a:xfrm>
            <a:off x="0" y="6488668"/>
            <a:ext cx="9084179" cy="369332"/>
          </a:xfrm>
          <a:prstGeom prst="rect">
            <a:avLst/>
          </a:prstGeom>
          <a:noFill/>
        </p:spPr>
        <p:txBody>
          <a:bodyPr wrap="square" rtlCol="0">
            <a:spAutoFit/>
          </a:bodyPr>
          <a:lstStyle/>
          <a:p>
            <a:r>
              <a:rPr lang="en-US" dirty="0"/>
              <a:t>Image: </a:t>
            </a:r>
            <a:r>
              <a:rPr lang="en-US" dirty="0">
                <a:hlinkClick r:id="rId3"/>
              </a:rPr>
              <a:t>Silent Librarian: More to the Story of the Iranian Mabna Institute Indictment</a:t>
            </a:r>
            <a:r>
              <a:rPr lang="en-US" dirty="0"/>
              <a:t>, PhishLabs</a:t>
            </a:r>
          </a:p>
        </p:txBody>
      </p:sp>
      <p:sp>
        <p:nvSpPr>
          <p:cNvPr id="3" name="Rectangle 2">
            <a:extLst>
              <a:ext uri="{FF2B5EF4-FFF2-40B4-BE49-F238E27FC236}">
                <a16:creationId xmlns:a16="http://schemas.microsoft.com/office/drawing/2014/main" id="{324286B3-F761-4DEF-B5BA-1B444DA95DCB}"/>
              </a:ext>
            </a:extLst>
          </p:cNvPr>
          <p:cNvSpPr/>
          <p:nvPr/>
        </p:nvSpPr>
        <p:spPr>
          <a:xfrm>
            <a:off x="421044" y="1690688"/>
            <a:ext cx="4570056" cy="1384995"/>
          </a:xfrm>
          <a:prstGeom prst="rect">
            <a:avLst/>
          </a:prstGeom>
        </p:spPr>
        <p:txBody>
          <a:bodyPr wrap="square">
            <a:spAutoFit/>
          </a:bodyPr>
          <a:lstStyle/>
          <a:p>
            <a:pPr marL="285750" indent="-285750">
              <a:buFont typeface="Arial" panose="020B0604020202020204" pitchFamily="34" charset="0"/>
              <a:buChar char="•"/>
            </a:pPr>
            <a:r>
              <a:rPr lang="en-US" sz="2800" dirty="0"/>
              <a:t>Check the link!</a:t>
            </a:r>
          </a:p>
          <a:p>
            <a:pPr marL="285750" indent="-285750">
              <a:buFont typeface="Arial" panose="020B0604020202020204" pitchFamily="34" charset="0"/>
              <a:buChar char="•"/>
            </a:pPr>
            <a:r>
              <a:rPr lang="en-US" sz="2800" dirty="0"/>
              <a:t>Use intelligence feeds to preemptively block</a:t>
            </a:r>
          </a:p>
        </p:txBody>
      </p:sp>
    </p:spTree>
    <p:extLst>
      <p:ext uri="{BB962C8B-B14F-4D97-AF65-F5344CB8AC3E}">
        <p14:creationId xmlns:p14="http://schemas.microsoft.com/office/powerpoint/2010/main" val="4002563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5B55D-94C0-4022-86AA-5ABED6EF53DC}"/>
              </a:ext>
            </a:extLst>
          </p:cNvPr>
          <p:cNvSpPr>
            <a:spLocks noGrp="1"/>
          </p:cNvSpPr>
          <p:nvPr>
            <p:ph type="title"/>
          </p:nvPr>
        </p:nvSpPr>
        <p:spPr/>
        <p:txBody>
          <a:bodyPr/>
          <a:lstStyle/>
          <a:p>
            <a:pPr algn="ctr"/>
            <a:r>
              <a:rPr lang="en-US" b="1" cap="small" dirty="0">
                <a:solidFill>
                  <a:schemeClr val="accent1"/>
                </a:solidFill>
              </a:rPr>
              <a:t>Mitigations – Account Compromise</a:t>
            </a:r>
          </a:p>
        </p:txBody>
      </p:sp>
      <p:sp>
        <p:nvSpPr>
          <p:cNvPr id="3" name="Content Placeholder 2">
            <a:extLst>
              <a:ext uri="{FF2B5EF4-FFF2-40B4-BE49-F238E27FC236}">
                <a16:creationId xmlns:a16="http://schemas.microsoft.com/office/drawing/2014/main" id="{4217687A-7BE8-44EC-A5D0-22675A1B27E1}"/>
              </a:ext>
            </a:extLst>
          </p:cNvPr>
          <p:cNvSpPr>
            <a:spLocks noGrp="1"/>
          </p:cNvSpPr>
          <p:nvPr>
            <p:ph idx="1"/>
          </p:nvPr>
        </p:nvSpPr>
        <p:spPr/>
        <p:txBody>
          <a:bodyPr/>
          <a:lstStyle/>
          <a:p>
            <a:r>
              <a:rPr lang="en-US" dirty="0"/>
              <a:t>Enforce the use of secure passwords</a:t>
            </a:r>
          </a:p>
          <a:p>
            <a:pPr lvl="1"/>
            <a:r>
              <a:rPr lang="en-US" dirty="0"/>
              <a:t>Password manager</a:t>
            </a:r>
          </a:p>
          <a:p>
            <a:r>
              <a:rPr lang="en-US" dirty="0"/>
              <a:t>Use intelligence feeds (like REN-ISAC’s SES!) to keep aware of what credentials are being made available online</a:t>
            </a:r>
          </a:p>
        </p:txBody>
      </p:sp>
    </p:spTree>
    <p:extLst>
      <p:ext uri="{BB962C8B-B14F-4D97-AF65-F5344CB8AC3E}">
        <p14:creationId xmlns:p14="http://schemas.microsoft.com/office/powerpoint/2010/main" val="1773556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cap="small" dirty="0">
                <a:solidFill>
                  <a:schemeClr val="accent1"/>
                </a:solidFill>
              </a:rPr>
              <a:t>Investigation and Indictment Timeline</a:t>
            </a:r>
            <a:br>
              <a:rPr lang="en-US" dirty="0"/>
            </a:br>
            <a:br>
              <a:rPr lang="en-US" dirty="0"/>
            </a:br>
            <a:endParaRPr lang="en-US" dirty="0"/>
          </a:p>
        </p:txBody>
      </p:sp>
      <p:sp>
        <p:nvSpPr>
          <p:cNvPr id="5" name="Content Placeholder 4"/>
          <p:cNvSpPr>
            <a:spLocks noGrp="1"/>
          </p:cNvSpPr>
          <p:nvPr>
            <p:ph idx="1"/>
          </p:nvPr>
        </p:nvSpPr>
        <p:spPr>
          <a:xfrm>
            <a:off x="816654" y="1422261"/>
            <a:ext cx="10515600" cy="4814822"/>
          </a:xfrm>
        </p:spPr>
        <p:txBody>
          <a:bodyPr>
            <a:normAutofit/>
          </a:bodyPr>
          <a:lstStyle/>
          <a:p>
            <a:pPr marL="0" indent="0" algn="ctr">
              <a:buNone/>
            </a:pPr>
            <a:r>
              <a:rPr lang="en-US" sz="4000" b="1" dirty="0">
                <a:solidFill>
                  <a:srgbClr val="FFC000"/>
                </a:solidFill>
              </a:rPr>
              <a:t>2017</a:t>
            </a:r>
          </a:p>
        </p:txBody>
      </p:sp>
      <p:cxnSp>
        <p:nvCxnSpPr>
          <p:cNvPr id="18" name="Straight Arrow Connector 17"/>
          <p:cNvCxnSpPr/>
          <p:nvPr/>
        </p:nvCxnSpPr>
        <p:spPr>
          <a:xfrm flipV="1">
            <a:off x="11426847" y="3381532"/>
            <a:ext cx="637975" cy="17115"/>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428823" y="2249393"/>
            <a:ext cx="10808838" cy="1755424"/>
            <a:chOff x="1740513" y="3115266"/>
            <a:chExt cx="7311521" cy="1401028"/>
          </a:xfrm>
        </p:grpSpPr>
        <p:grpSp>
          <p:nvGrpSpPr>
            <p:cNvPr id="8" name="Group 7"/>
            <p:cNvGrpSpPr/>
            <p:nvPr/>
          </p:nvGrpSpPr>
          <p:grpSpPr>
            <a:xfrm>
              <a:off x="1740513" y="3115266"/>
              <a:ext cx="1311691" cy="1261242"/>
              <a:chOff x="1854025" y="3090041"/>
              <a:chExt cx="1311691" cy="1261242"/>
            </a:xfrm>
          </p:grpSpPr>
          <p:sp>
            <p:nvSpPr>
              <p:cNvPr id="6" name="Flowchart: Connector 5"/>
              <p:cNvSpPr/>
              <p:nvPr/>
            </p:nvSpPr>
            <p:spPr>
              <a:xfrm>
                <a:off x="1854025" y="3090041"/>
                <a:ext cx="1311691" cy="12612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lowchart: Connector 6"/>
              <p:cNvSpPr/>
              <p:nvPr/>
            </p:nvSpPr>
            <p:spPr>
              <a:xfrm>
                <a:off x="2232397" y="3455800"/>
                <a:ext cx="554945" cy="517109"/>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p:cNvGrpSpPr/>
            <p:nvPr/>
          </p:nvGrpSpPr>
          <p:grpSpPr>
            <a:xfrm>
              <a:off x="3633426" y="3166766"/>
              <a:ext cx="1311691" cy="1261242"/>
              <a:chOff x="1854025" y="3090041"/>
              <a:chExt cx="1311691" cy="1261242"/>
            </a:xfrm>
          </p:grpSpPr>
          <p:sp>
            <p:nvSpPr>
              <p:cNvPr id="10" name="Flowchart: Connector 9"/>
              <p:cNvSpPr/>
              <p:nvPr/>
            </p:nvSpPr>
            <p:spPr>
              <a:xfrm>
                <a:off x="1854025" y="3090041"/>
                <a:ext cx="1311691" cy="12612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Connector 10"/>
              <p:cNvSpPr/>
              <p:nvPr/>
            </p:nvSpPr>
            <p:spPr>
              <a:xfrm>
                <a:off x="2232397" y="3455800"/>
                <a:ext cx="554945" cy="517109"/>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7740343" y="3255052"/>
              <a:ext cx="1311691" cy="1261242"/>
              <a:chOff x="1854025" y="3090041"/>
              <a:chExt cx="1311691" cy="1261242"/>
            </a:xfrm>
          </p:grpSpPr>
          <p:sp>
            <p:nvSpPr>
              <p:cNvPr id="13" name="Flowchart: Connector 12"/>
              <p:cNvSpPr/>
              <p:nvPr/>
            </p:nvSpPr>
            <p:spPr>
              <a:xfrm>
                <a:off x="1854025" y="3090041"/>
                <a:ext cx="1311691" cy="12612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lowchart: Connector 13"/>
              <p:cNvSpPr/>
              <p:nvPr/>
            </p:nvSpPr>
            <p:spPr>
              <a:xfrm>
                <a:off x="2232397" y="3455800"/>
                <a:ext cx="554945" cy="517109"/>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6" name="Straight Arrow Connector 15"/>
            <p:cNvCxnSpPr/>
            <p:nvPr/>
          </p:nvCxnSpPr>
          <p:spPr>
            <a:xfrm>
              <a:off x="3153103" y="3739579"/>
              <a:ext cx="41621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083853" y="3791079"/>
              <a:ext cx="41621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192228" y="3811046"/>
              <a:ext cx="41621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5708693" y="3166766"/>
              <a:ext cx="1311691" cy="1261242"/>
              <a:chOff x="1854025" y="3090041"/>
              <a:chExt cx="1311691" cy="1261242"/>
            </a:xfrm>
          </p:grpSpPr>
          <p:sp>
            <p:nvSpPr>
              <p:cNvPr id="21" name="Flowchart: Connector 20"/>
              <p:cNvSpPr/>
              <p:nvPr/>
            </p:nvSpPr>
            <p:spPr>
              <a:xfrm>
                <a:off x="1854025" y="3090041"/>
                <a:ext cx="1311691" cy="1261242"/>
              </a:xfrm>
              <a:prstGeom prst="flowChartConnector">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lowchart: Connector 21"/>
              <p:cNvSpPr/>
              <p:nvPr/>
            </p:nvSpPr>
            <p:spPr>
              <a:xfrm>
                <a:off x="2232397" y="3455800"/>
                <a:ext cx="554945" cy="517109"/>
              </a:xfrm>
              <a:prstGeom prst="flowChartConnector">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23" name="TextBox 22"/>
          <p:cNvSpPr txBox="1"/>
          <p:nvPr/>
        </p:nvSpPr>
        <p:spPr>
          <a:xfrm>
            <a:off x="241826" y="3879215"/>
            <a:ext cx="2555728" cy="2308324"/>
          </a:xfrm>
          <a:prstGeom prst="rect">
            <a:avLst/>
          </a:prstGeom>
          <a:noFill/>
          <a:ln>
            <a:noFill/>
          </a:ln>
        </p:spPr>
        <p:txBody>
          <a:bodyPr wrap="square" rtlCol="0">
            <a:spAutoFit/>
          </a:bodyPr>
          <a:lstStyle/>
          <a:p>
            <a:pPr algn="ctr"/>
            <a:endParaRPr lang="en-US" sz="2400" dirty="0"/>
          </a:p>
          <a:p>
            <a:pPr algn="ctr"/>
            <a:r>
              <a:rPr lang="en-US" sz="2400" dirty="0"/>
              <a:t>Spear phishing campaigns targeting faculty and students discovered</a:t>
            </a:r>
          </a:p>
        </p:txBody>
      </p:sp>
      <p:sp>
        <p:nvSpPr>
          <p:cNvPr id="27" name="TextBox 26"/>
          <p:cNvSpPr txBox="1"/>
          <p:nvPr/>
        </p:nvSpPr>
        <p:spPr>
          <a:xfrm>
            <a:off x="112082" y="2165749"/>
            <a:ext cx="2685471" cy="1384995"/>
          </a:xfrm>
          <a:prstGeom prst="rect">
            <a:avLst/>
          </a:prstGeom>
          <a:noFill/>
          <a:ln>
            <a:noFill/>
          </a:ln>
        </p:spPr>
        <p:txBody>
          <a:bodyPr wrap="square" rtlCol="0">
            <a:spAutoFit/>
          </a:bodyPr>
          <a:lstStyle/>
          <a:p>
            <a:pPr algn="ctr"/>
            <a:endParaRPr lang="en-US" sz="2800" dirty="0"/>
          </a:p>
          <a:p>
            <a:pPr algn="ctr"/>
            <a:r>
              <a:rPr lang="en-US" sz="2800" b="1" dirty="0">
                <a:solidFill>
                  <a:srgbClr val="FFC000"/>
                </a:solidFill>
              </a:rPr>
              <a:t>August/</a:t>
            </a:r>
          </a:p>
          <a:p>
            <a:pPr algn="ctr"/>
            <a:r>
              <a:rPr lang="en-US" sz="2800" b="1" dirty="0">
                <a:solidFill>
                  <a:srgbClr val="FFC000"/>
                </a:solidFill>
              </a:rPr>
              <a:t>September</a:t>
            </a:r>
          </a:p>
        </p:txBody>
      </p:sp>
      <p:sp>
        <p:nvSpPr>
          <p:cNvPr id="29" name="TextBox 28"/>
          <p:cNvSpPr txBox="1"/>
          <p:nvPr/>
        </p:nvSpPr>
        <p:spPr>
          <a:xfrm>
            <a:off x="7479607" y="2055297"/>
            <a:ext cx="2685471" cy="1077218"/>
          </a:xfrm>
          <a:prstGeom prst="rect">
            <a:avLst/>
          </a:prstGeom>
          <a:noFill/>
          <a:ln>
            <a:noFill/>
          </a:ln>
        </p:spPr>
        <p:txBody>
          <a:bodyPr wrap="square" rtlCol="0">
            <a:spAutoFit/>
          </a:bodyPr>
          <a:lstStyle/>
          <a:p>
            <a:pPr algn="ctr"/>
            <a:endParaRPr lang="en-US" sz="2800" dirty="0"/>
          </a:p>
          <a:p>
            <a:pPr algn="ctr"/>
            <a:r>
              <a:rPr lang="en-US" sz="3600" b="1" dirty="0">
                <a:solidFill>
                  <a:srgbClr val="FFC000"/>
                </a:solidFill>
              </a:rPr>
              <a:t>December</a:t>
            </a:r>
          </a:p>
        </p:txBody>
      </p:sp>
      <p:sp>
        <p:nvSpPr>
          <p:cNvPr id="30" name="TextBox 29"/>
          <p:cNvSpPr txBox="1"/>
          <p:nvPr/>
        </p:nvSpPr>
        <p:spPr>
          <a:xfrm>
            <a:off x="2927294" y="2809848"/>
            <a:ext cx="2685471" cy="523220"/>
          </a:xfrm>
          <a:prstGeom prst="rect">
            <a:avLst/>
          </a:prstGeom>
          <a:noFill/>
          <a:ln>
            <a:noFill/>
          </a:ln>
        </p:spPr>
        <p:txBody>
          <a:bodyPr wrap="square" rtlCol="0">
            <a:spAutoFit/>
          </a:bodyPr>
          <a:lstStyle/>
          <a:p>
            <a:pPr algn="ctr"/>
            <a:r>
              <a:rPr lang="en-US" sz="2800" b="1" dirty="0">
                <a:solidFill>
                  <a:srgbClr val="FFC000"/>
                </a:solidFill>
              </a:rPr>
              <a:t>September</a:t>
            </a:r>
            <a:endParaRPr lang="en-US" sz="2800" dirty="0">
              <a:solidFill>
                <a:srgbClr val="FFC000"/>
              </a:solidFill>
            </a:endParaRPr>
          </a:p>
        </p:txBody>
      </p:sp>
      <p:sp>
        <p:nvSpPr>
          <p:cNvPr id="31" name="TextBox 30"/>
          <p:cNvSpPr txBox="1"/>
          <p:nvPr/>
        </p:nvSpPr>
        <p:spPr>
          <a:xfrm>
            <a:off x="3057037" y="3957711"/>
            <a:ext cx="2555728" cy="1938992"/>
          </a:xfrm>
          <a:prstGeom prst="rect">
            <a:avLst/>
          </a:prstGeom>
          <a:noFill/>
          <a:ln>
            <a:noFill/>
          </a:ln>
        </p:spPr>
        <p:txBody>
          <a:bodyPr wrap="square" rtlCol="0">
            <a:spAutoFit/>
          </a:bodyPr>
          <a:lstStyle/>
          <a:p>
            <a:pPr algn="ctr"/>
            <a:endParaRPr lang="en-US" sz="2400" dirty="0"/>
          </a:p>
          <a:p>
            <a:pPr algn="ctr"/>
            <a:r>
              <a:rPr lang="en-US" sz="2400" dirty="0"/>
              <a:t>Attackers add SSL Certificates to create more realistic pages</a:t>
            </a:r>
          </a:p>
        </p:txBody>
      </p:sp>
      <p:sp>
        <p:nvSpPr>
          <p:cNvPr id="32" name="TextBox 31"/>
          <p:cNvSpPr txBox="1"/>
          <p:nvPr/>
        </p:nvSpPr>
        <p:spPr>
          <a:xfrm>
            <a:off x="6131450" y="3950521"/>
            <a:ext cx="2555728" cy="1569660"/>
          </a:xfrm>
          <a:prstGeom prst="rect">
            <a:avLst/>
          </a:prstGeom>
          <a:noFill/>
          <a:ln>
            <a:noFill/>
          </a:ln>
        </p:spPr>
        <p:txBody>
          <a:bodyPr wrap="square" rtlCol="0">
            <a:spAutoFit/>
          </a:bodyPr>
          <a:lstStyle/>
          <a:p>
            <a:pPr algn="ctr"/>
            <a:endParaRPr lang="en-US" sz="2400" dirty="0"/>
          </a:p>
          <a:p>
            <a:pPr algn="ctr"/>
            <a:r>
              <a:rPr lang="en-US" sz="2400" dirty="0"/>
              <a:t>Phishlabs begins tracking threat group</a:t>
            </a:r>
          </a:p>
        </p:txBody>
      </p:sp>
      <p:sp>
        <p:nvSpPr>
          <p:cNvPr id="33" name="TextBox 32"/>
          <p:cNvSpPr txBox="1"/>
          <p:nvPr/>
        </p:nvSpPr>
        <p:spPr>
          <a:xfrm>
            <a:off x="9215535" y="3900375"/>
            <a:ext cx="2555728" cy="1938992"/>
          </a:xfrm>
          <a:prstGeom prst="rect">
            <a:avLst/>
          </a:prstGeom>
          <a:noFill/>
          <a:ln>
            <a:noFill/>
          </a:ln>
        </p:spPr>
        <p:txBody>
          <a:bodyPr wrap="square" rtlCol="0">
            <a:spAutoFit/>
          </a:bodyPr>
          <a:lstStyle/>
          <a:p>
            <a:pPr algn="ctr"/>
            <a:endParaRPr lang="en-US" sz="2400" dirty="0"/>
          </a:p>
          <a:p>
            <a:pPr algn="ctr"/>
            <a:r>
              <a:rPr lang="en-US" sz="2400" dirty="0"/>
              <a:t>Law enforcement, ISAC and victim coordination begins</a:t>
            </a:r>
          </a:p>
        </p:txBody>
      </p:sp>
    </p:spTree>
    <p:extLst>
      <p:ext uri="{BB962C8B-B14F-4D97-AF65-F5344CB8AC3E}">
        <p14:creationId xmlns:p14="http://schemas.microsoft.com/office/powerpoint/2010/main" val="21141643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900" b="1" cap="small" dirty="0">
                <a:solidFill>
                  <a:schemeClr val="accent1"/>
                </a:solidFill>
              </a:rPr>
              <a:t>Investigation</a:t>
            </a:r>
            <a:r>
              <a:rPr lang="en-US" b="1" cap="small" dirty="0">
                <a:solidFill>
                  <a:schemeClr val="accent1"/>
                </a:solidFill>
              </a:rPr>
              <a:t> and Indictment Timeline</a:t>
            </a:r>
            <a:br>
              <a:rPr lang="en-US" dirty="0"/>
            </a:br>
            <a:br>
              <a:rPr lang="en-US" dirty="0"/>
            </a:br>
            <a:endParaRPr lang="en-US" b="1" dirty="0"/>
          </a:p>
        </p:txBody>
      </p:sp>
      <p:sp>
        <p:nvSpPr>
          <p:cNvPr id="5" name="Content Placeholder 4"/>
          <p:cNvSpPr>
            <a:spLocks noGrp="1"/>
          </p:cNvSpPr>
          <p:nvPr>
            <p:ph idx="1"/>
          </p:nvPr>
        </p:nvSpPr>
        <p:spPr>
          <a:xfrm>
            <a:off x="838200" y="847043"/>
            <a:ext cx="10515600" cy="4814822"/>
          </a:xfrm>
        </p:spPr>
        <p:txBody>
          <a:bodyPr>
            <a:normAutofit/>
          </a:bodyPr>
          <a:lstStyle/>
          <a:p>
            <a:pPr marL="0" indent="0" algn="ctr">
              <a:buNone/>
            </a:pPr>
            <a:r>
              <a:rPr lang="en-US" sz="4000" b="1" dirty="0">
                <a:solidFill>
                  <a:srgbClr val="92D050"/>
                </a:solidFill>
              </a:rPr>
              <a:t>2018</a:t>
            </a:r>
          </a:p>
        </p:txBody>
      </p:sp>
      <p:sp>
        <p:nvSpPr>
          <p:cNvPr id="27" name="TextBox 26"/>
          <p:cNvSpPr txBox="1"/>
          <p:nvPr/>
        </p:nvSpPr>
        <p:spPr>
          <a:xfrm>
            <a:off x="70448" y="1077728"/>
            <a:ext cx="2685471" cy="954107"/>
          </a:xfrm>
          <a:prstGeom prst="rect">
            <a:avLst/>
          </a:prstGeom>
          <a:noFill/>
          <a:ln>
            <a:noFill/>
          </a:ln>
        </p:spPr>
        <p:txBody>
          <a:bodyPr wrap="square" rtlCol="0">
            <a:spAutoFit/>
          </a:bodyPr>
          <a:lstStyle/>
          <a:p>
            <a:pPr algn="ctr"/>
            <a:endParaRPr lang="en-US" sz="2800" dirty="0"/>
          </a:p>
          <a:p>
            <a:pPr algn="ctr"/>
            <a:r>
              <a:rPr lang="en-US" sz="2800" b="1" dirty="0">
                <a:solidFill>
                  <a:srgbClr val="92D050"/>
                </a:solidFill>
              </a:rPr>
              <a:t>March</a:t>
            </a:r>
          </a:p>
        </p:txBody>
      </p:sp>
      <p:grpSp>
        <p:nvGrpSpPr>
          <p:cNvPr id="26" name="Group 25"/>
          <p:cNvGrpSpPr/>
          <p:nvPr/>
        </p:nvGrpSpPr>
        <p:grpSpPr>
          <a:xfrm>
            <a:off x="47787" y="1447017"/>
            <a:ext cx="11509438" cy="3494028"/>
            <a:chOff x="47787" y="1454811"/>
            <a:chExt cx="11509438" cy="4669761"/>
          </a:xfrm>
        </p:grpSpPr>
        <p:sp>
          <p:nvSpPr>
            <p:cNvPr id="23" name="TextBox 22"/>
            <p:cNvSpPr txBox="1"/>
            <p:nvPr/>
          </p:nvSpPr>
          <p:spPr>
            <a:xfrm>
              <a:off x="272050" y="3084633"/>
              <a:ext cx="2555728" cy="1571630"/>
            </a:xfrm>
            <a:prstGeom prst="rect">
              <a:avLst/>
            </a:prstGeom>
            <a:noFill/>
            <a:ln>
              <a:noFill/>
            </a:ln>
          </p:spPr>
          <p:txBody>
            <a:bodyPr wrap="square" rtlCol="0">
              <a:spAutoFit/>
            </a:bodyPr>
            <a:lstStyle/>
            <a:p>
              <a:pPr algn="ctr"/>
              <a:r>
                <a:rPr lang="en-US" sz="2400" dirty="0"/>
                <a:t>FBI notifies foreign law enforcement</a:t>
              </a:r>
            </a:p>
          </p:txBody>
        </p:sp>
        <p:sp>
          <p:nvSpPr>
            <p:cNvPr id="31" name="TextBox 30"/>
            <p:cNvSpPr txBox="1"/>
            <p:nvPr/>
          </p:nvSpPr>
          <p:spPr>
            <a:xfrm>
              <a:off x="3087261" y="3163129"/>
              <a:ext cx="2555728" cy="2270133"/>
            </a:xfrm>
            <a:prstGeom prst="rect">
              <a:avLst/>
            </a:prstGeom>
            <a:noFill/>
            <a:ln>
              <a:noFill/>
            </a:ln>
          </p:spPr>
          <p:txBody>
            <a:bodyPr wrap="square" rtlCol="0">
              <a:spAutoFit/>
            </a:bodyPr>
            <a:lstStyle/>
            <a:p>
              <a:pPr algn="ctr"/>
              <a:r>
                <a:rPr lang="en-US" sz="2400" dirty="0"/>
                <a:t>DOJ indictments and Treasury imposes sanctions</a:t>
              </a:r>
            </a:p>
          </p:txBody>
        </p:sp>
        <p:sp>
          <p:nvSpPr>
            <p:cNvPr id="32" name="TextBox 31"/>
            <p:cNvSpPr txBox="1"/>
            <p:nvPr/>
          </p:nvSpPr>
          <p:spPr>
            <a:xfrm>
              <a:off x="6161674" y="3155939"/>
              <a:ext cx="2555728" cy="2968633"/>
            </a:xfrm>
            <a:prstGeom prst="rect">
              <a:avLst/>
            </a:prstGeom>
            <a:noFill/>
            <a:ln>
              <a:noFill/>
            </a:ln>
          </p:spPr>
          <p:txBody>
            <a:bodyPr wrap="square" rtlCol="0">
              <a:spAutoFit/>
            </a:bodyPr>
            <a:lstStyle/>
            <a:p>
              <a:pPr algn="ctr"/>
              <a:r>
                <a:rPr lang="en-US" sz="2400" dirty="0"/>
                <a:t>Phishlabs discovers third sales portal for stolen credentials</a:t>
              </a:r>
            </a:p>
          </p:txBody>
        </p:sp>
        <p:sp>
          <p:nvSpPr>
            <p:cNvPr id="33" name="TextBox 32"/>
            <p:cNvSpPr txBox="1"/>
            <p:nvPr/>
          </p:nvSpPr>
          <p:spPr>
            <a:xfrm>
              <a:off x="9001497" y="3248730"/>
              <a:ext cx="2555728" cy="1571630"/>
            </a:xfrm>
            <a:prstGeom prst="rect">
              <a:avLst/>
            </a:prstGeom>
            <a:noFill/>
            <a:ln>
              <a:noFill/>
            </a:ln>
          </p:spPr>
          <p:txBody>
            <a:bodyPr wrap="square" rtlCol="0">
              <a:spAutoFit/>
            </a:bodyPr>
            <a:lstStyle/>
            <a:p>
              <a:pPr algn="ctr"/>
              <a:r>
                <a:rPr lang="en-US" sz="2400" dirty="0"/>
                <a:t>Three other sales portals discovered</a:t>
              </a:r>
            </a:p>
          </p:txBody>
        </p:sp>
        <p:grpSp>
          <p:nvGrpSpPr>
            <p:cNvPr id="25" name="Group 24"/>
            <p:cNvGrpSpPr/>
            <p:nvPr/>
          </p:nvGrpSpPr>
          <p:grpSpPr>
            <a:xfrm>
              <a:off x="47787" y="1454811"/>
              <a:ext cx="11509438" cy="1755424"/>
              <a:chOff x="47787" y="1454811"/>
              <a:chExt cx="11509438" cy="1755424"/>
            </a:xfrm>
          </p:grpSpPr>
          <p:grpSp>
            <p:nvGrpSpPr>
              <p:cNvPr id="24" name="Group 23"/>
              <p:cNvGrpSpPr/>
              <p:nvPr/>
            </p:nvGrpSpPr>
            <p:grpSpPr>
              <a:xfrm>
                <a:off x="459047" y="1454811"/>
                <a:ext cx="10808838" cy="1755424"/>
                <a:chOff x="1740513" y="3115266"/>
                <a:chExt cx="7311521" cy="1401028"/>
              </a:xfrm>
            </p:grpSpPr>
            <p:grpSp>
              <p:nvGrpSpPr>
                <p:cNvPr id="8" name="Group 7"/>
                <p:cNvGrpSpPr/>
                <p:nvPr/>
              </p:nvGrpSpPr>
              <p:grpSpPr>
                <a:xfrm>
                  <a:off x="1740513" y="3115266"/>
                  <a:ext cx="1311691" cy="1261242"/>
                  <a:chOff x="1854025" y="3090041"/>
                  <a:chExt cx="1311691" cy="1261242"/>
                </a:xfrm>
              </p:grpSpPr>
              <p:sp>
                <p:nvSpPr>
                  <p:cNvPr id="6" name="Flowchart: Connector 5"/>
                  <p:cNvSpPr/>
                  <p:nvPr/>
                </p:nvSpPr>
                <p:spPr>
                  <a:xfrm>
                    <a:off x="1854025" y="3090041"/>
                    <a:ext cx="1311691" cy="12612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lowchart: Connector 6"/>
                  <p:cNvSpPr/>
                  <p:nvPr/>
                </p:nvSpPr>
                <p:spPr>
                  <a:xfrm>
                    <a:off x="2232397" y="3455800"/>
                    <a:ext cx="554945" cy="517109"/>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9" name="Group 8"/>
                <p:cNvGrpSpPr/>
                <p:nvPr/>
              </p:nvGrpSpPr>
              <p:grpSpPr>
                <a:xfrm>
                  <a:off x="3633426" y="3166766"/>
                  <a:ext cx="1311691" cy="1261242"/>
                  <a:chOff x="1854025" y="3090041"/>
                  <a:chExt cx="1311691" cy="1261242"/>
                </a:xfrm>
              </p:grpSpPr>
              <p:sp>
                <p:nvSpPr>
                  <p:cNvPr id="10" name="Flowchart: Connector 9"/>
                  <p:cNvSpPr/>
                  <p:nvPr/>
                </p:nvSpPr>
                <p:spPr>
                  <a:xfrm>
                    <a:off x="1854025" y="3090041"/>
                    <a:ext cx="1311691" cy="12612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lowchart: Connector 10"/>
                  <p:cNvSpPr/>
                  <p:nvPr/>
                </p:nvSpPr>
                <p:spPr>
                  <a:xfrm>
                    <a:off x="2232397" y="3455800"/>
                    <a:ext cx="554945" cy="517109"/>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Group 11"/>
                <p:cNvGrpSpPr/>
                <p:nvPr/>
              </p:nvGrpSpPr>
              <p:grpSpPr>
                <a:xfrm>
                  <a:off x="7740343" y="3255052"/>
                  <a:ext cx="1311691" cy="1261242"/>
                  <a:chOff x="1854025" y="3090041"/>
                  <a:chExt cx="1311691" cy="1261242"/>
                </a:xfrm>
              </p:grpSpPr>
              <p:sp>
                <p:nvSpPr>
                  <p:cNvPr id="13" name="Flowchart: Connector 12"/>
                  <p:cNvSpPr/>
                  <p:nvPr/>
                </p:nvSpPr>
                <p:spPr>
                  <a:xfrm>
                    <a:off x="1854025" y="3090041"/>
                    <a:ext cx="1311691" cy="12612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lowchart: Connector 13"/>
                  <p:cNvSpPr/>
                  <p:nvPr/>
                </p:nvSpPr>
                <p:spPr>
                  <a:xfrm>
                    <a:off x="2232397" y="3455800"/>
                    <a:ext cx="554945" cy="517109"/>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6" name="Straight Arrow Connector 15"/>
                <p:cNvCxnSpPr/>
                <p:nvPr/>
              </p:nvCxnSpPr>
              <p:spPr>
                <a:xfrm>
                  <a:off x="3153103" y="3739579"/>
                  <a:ext cx="41621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083853" y="3791079"/>
                  <a:ext cx="41621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192228" y="3811046"/>
                  <a:ext cx="41621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5708693" y="3166766"/>
                  <a:ext cx="1311691" cy="1261242"/>
                  <a:chOff x="1854025" y="3090041"/>
                  <a:chExt cx="1311691" cy="1261242"/>
                </a:xfrm>
              </p:grpSpPr>
              <p:sp>
                <p:nvSpPr>
                  <p:cNvPr id="21" name="Flowchart: Connector 20"/>
                  <p:cNvSpPr/>
                  <p:nvPr/>
                </p:nvSpPr>
                <p:spPr>
                  <a:xfrm>
                    <a:off x="1854025" y="3090041"/>
                    <a:ext cx="1311691" cy="1261242"/>
                  </a:xfrm>
                  <a:prstGeom prst="flowChartConnector">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lowchart: Connector 21"/>
                  <p:cNvSpPr/>
                  <p:nvPr/>
                </p:nvSpPr>
                <p:spPr>
                  <a:xfrm>
                    <a:off x="2232397" y="3455800"/>
                    <a:ext cx="554945" cy="517109"/>
                  </a:xfrm>
                  <a:prstGeom prst="flowChartConnector">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34" name="TextBox 33"/>
              <p:cNvSpPr txBox="1"/>
              <p:nvPr/>
            </p:nvSpPr>
            <p:spPr>
              <a:xfrm>
                <a:off x="47787" y="1462564"/>
                <a:ext cx="11509438" cy="1028356"/>
              </a:xfrm>
              <a:prstGeom prst="rect">
                <a:avLst/>
              </a:prstGeom>
              <a:noFill/>
              <a:ln>
                <a:noFill/>
              </a:ln>
            </p:spPr>
            <p:txBody>
              <a:bodyPr wrap="square" rtlCol="0">
                <a:spAutoFit/>
              </a:bodyPr>
              <a:lstStyle/>
              <a:p>
                <a:pPr algn="ctr"/>
                <a:r>
                  <a:rPr lang="en-US" sz="4400" b="1" dirty="0">
                    <a:solidFill>
                      <a:srgbClr val="92D050"/>
                    </a:solidFill>
                  </a:rPr>
                  <a:t>March</a:t>
                </a:r>
                <a:endParaRPr lang="en-US" sz="4400" dirty="0">
                  <a:solidFill>
                    <a:srgbClr val="92D050"/>
                  </a:solidFill>
                </a:endParaRPr>
              </a:p>
            </p:txBody>
          </p:sp>
        </p:grpSp>
      </p:grpSp>
      <p:cxnSp>
        <p:nvCxnSpPr>
          <p:cNvPr id="35" name="Straight Arrow Connector 34"/>
          <p:cNvCxnSpPr/>
          <p:nvPr/>
        </p:nvCxnSpPr>
        <p:spPr>
          <a:xfrm>
            <a:off x="2296644" y="4904650"/>
            <a:ext cx="615296"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3014367" y="4300833"/>
            <a:ext cx="8905583" cy="2557167"/>
            <a:chOff x="70448" y="1423860"/>
            <a:chExt cx="10638076" cy="3443852"/>
          </a:xfrm>
        </p:grpSpPr>
        <p:sp>
          <p:nvSpPr>
            <p:cNvPr id="37" name="TextBox 36"/>
            <p:cNvSpPr txBox="1"/>
            <p:nvPr/>
          </p:nvSpPr>
          <p:spPr>
            <a:xfrm>
              <a:off x="272050" y="3084632"/>
              <a:ext cx="2555728" cy="1783080"/>
            </a:xfrm>
            <a:prstGeom prst="rect">
              <a:avLst/>
            </a:prstGeom>
            <a:noFill/>
            <a:ln>
              <a:noFill/>
            </a:ln>
          </p:spPr>
          <p:txBody>
            <a:bodyPr wrap="square" rtlCol="0">
              <a:spAutoFit/>
            </a:bodyPr>
            <a:lstStyle/>
            <a:p>
              <a:pPr algn="ctr"/>
              <a:r>
                <a:rPr lang="en-US" sz="2400" dirty="0"/>
                <a:t>Congressional Committee hearing</a:t>
              </a:r>
            </a:p>
          </p:txBody>
        </p:sp>
        <p:sp>
          <p:nvSpPr>
            <p:cNvPr id="38" name="TextBox 37"/>
            <p:cNvSpPr txBox="1"/>
            <p:nvPr/>
          </p:nvSpPr>
          <p:spPr>
            <a:xfrm>
              <a:off x="3087261" y="3163129"/>
              <a:ext cx="2555728" cy="1234440"/>
            </a:xfrm>
            <a:prstGeom prst="rect">
              <a:avLst/>
            </a:prstGeom>
            <a:noFill/>
            <a:ln>
              <a:noFill/>
            </a:ln>
          </p:spPr>
          <p:txBody>
            <a:bodyPr wrap="square" rtlCol="0">
              <a:spAutoFit/>
            </a:bodyPr>
            <a:lstStyle/>
            <a:p>
              <a:pPr algn="ctr"/>
              <a:r>
                <a:rPr lang="en-US" sz="2400" dirty="0"/>
                <a:t>Attacks continue</a:t>
              </a:r>
            </a:p>
            <a:p>
              <a:pPr algn="ctr"/>
              <a:r>
                <a:rPr lang="en-US" sz="2400" dirty="0"/>
                <a:t>post indictment</a:t>
              </a:r>
            </a:p>
          </p:txBody>
        </p:sp>
        <p:grpSp>
          <p:nvGrpSpPr>
            <p:cNvPr id="41" name="Group 40"/>
            <p:cNvGrpSpPr/>
            <p:nvPr/>
          </p:nvGrpSpPr>
          <p:grpSpPr>
            <a:xfrm>
              <a:off x="70448" y="1423860"/>
              <a:ext cx="10638076" cy="1675758"/>
              <a:chOff x="70448" y="1423860"/>
              <a:chExt cx="10638076" cy="1675758"/>
            </a:xfrm>
          </p:grpSpPr>
          <p:grpSp>
            <p:nvGrpSpPr>
              <p:cNvPr id="42" name="Group 41"/>
              <p:cNvGrpSpPr/>
              <p:nvPr/>
            </p:nvGrpSpPr>
            <p:grpSpPr>
              <a:xfrm>
                <a:off x="459047" y="1454812"/>
                <a:ext cx="10249477" cy="1644806"/>
                <a:chOff x="459047" y="1454812"/>
                <a:chExt cx="10249477" cy="1644806"/>
              </a:xfrm>
            </p:grpSpPr>
            <p:grpSp>
              <p:nvGrpSpPr>
                <p:cNvPr id="48" name="Group 47"/>
                <p:cNvGrpSpPr/>
                <p:nvPr/>
              </p:nvGrpSpPr>
              <p:grpSpPr>
                <a:xfrm>
                  <a:off x="459047" y="1454812"/>
                  <a:ext cx="10249477" cy="1644806"/>
                  <a:chOff x="1740513" y="3115266"/>
                  <a:chExt cx="6933147" cy="1312742"/>
                </a:xfrm>
              </p:grpSpPr>
              <p:grpSp>
                <p:nvGrpSpPr>
                  <p:cNvPr id="50" name="Group 49"/>
                  <p:cNvGrpSpPr/>
                  <p:nvPr/>
                </p:nvGrpSpPr>
                <p:grpSpPr>
                  <a:xfrm>
                    <a:off x="1740513" y="3115266"/>
                    <a:ext cx="1311691" cy="1261242"/>
                    <a:chOff x="1854025" y="3090041"/>
                    <a:chExt cx="1311691" cy="1261242"/>
                  </a:xfrm>
                </p:grpSpPr>
                <p:sp>
                  <p:nvSpPr>
                    <p:cNvPr id="63" name="Flowchart: Connector 62"/>
                    <p:cNvSpPr/>
                    <p:nvPr/>
                  </p:nvSpPr>
                  <p:spPr>
                    <a:xfrm>
                      <a:off x="1854025" y="3090041"/>
                      <a:ext cx="1311691" cy="12612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Flowchart: Connector 63"/>
                    <p:cNvSpPr/>
                    <p:nvPr/>
                  </p:nvSpPr>
                  <p:spPr>
                    <a:xfrm>
                      <a:off x="2232397" y="3455800"/>
                      <a:ext cx="554945" cy="517109"/>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1" name="Group 50"/>
                  <p:cNvGrpSpPr/>
                  <p:nvPr/>
                </p:nvGrpSpPr>
                <p:grpSpPr>
                  <a:xfrm>
                    <a:off x="3633426" y="3166766"/>
                    <a:ext cx="1311691" cy="1261242"/>
                    <a:chOff x="1854025" y="3090041"/>
                    <a:chExt cx="1311691" cy="1261242"/>
                  </a:xfrm>
                </p:grpSpPr>
                <p:sp>
                  <p:nvSpPr>
                    <p:cNvPr id="61" name="Flowchart: Connector 60"/>
                    <p:cNvSpPr/>
                    <p:nvPr/>
                  </p:nvSpPr>
                  <p:spPr>
                    <a:xfrm>
                      <a:off x="1854025" y="3090041"/>
                      <a:ext cx="1311691" cy="1261242"/>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lowchart: Connector 61"/>
                    <p:cNvSpPr/>
                    <p:nvPr/>
                  </p:nvSpPr>
                  <p:spPr>
                    <a:xfrm>
                      <a:off x="2232397" y="3455800"/>
                      <a:ext cx="554945" cy="517109"/>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Flowchart: Connector 59"/>
                  <p:cNvSpPr/>
                  <p:nvPr/>
                </p:nvSpPr>
                <p:spPr>
                  <a:xfrm>
                    <a:off x="8118715" y="3620811"/>
                    <a:ext cx="554945" cy="517109"/>
                  </a:xfrm>
                  <a:prstGeom prst="flowChartConnector">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3" name="Straight Arrow Connector 52"/>
                  <p:cNvCxnSpPr/>
                  <p:nvPr/>
                </p:nvCxnSpPr>
                <p:spPr>
                  <a:xfrm>
                    <a:off x="3153103" y="3739579"/>
                    <a:ext cx="416210"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grpSp>
            <p:sp>
              <p:nvSpPr>
                <p:cNvPr id="45" name="TextBox 44"/>
                <p:cNvSpPr txBox="1"/>
                <p:nvPr/>
              </p:nvSpPr>
              <p:spPr>
                <a:xfrm>
                  <a:off x="2878272" y="2028461"/>
                  <a:ext cx="2685471" cy="870443"/>
                </a:xfrm>
                <a:prstGeom prst="rect">
                  <a:avLst/>
                </a:prstGeom>
                <a:noFill/>
                <a:ln>
                  <a:noFill/>
                </a:ln>
              </p:spPr>
              <p:txBody>
                <a:bodyPr wrap="square" rtlCol="0">
                  <a:spAutoFit/>
                </a:bodyPr>
                <a:lstStyle/>
                <a:p>
                  <a:pPr algn="ctr"/>
                  <a:r>
                    <a:rPr lang="en-US" sz="3600" b="1" dirty="0">
                      <a:solidFill>
                        <a:srgbClr val="92D050"/>
                      </a:solidFill>
                    </a:rPr>
                    <a:t>April -</a:t>
                  </a:r>
                  <a:endParaRPr lang="en-US" sz="3600" dirty="0">
                    <a:solidFill>
                      <a:srgbClr val="92D050"/>
                    </a:solidFill>
                  </a:endParaRPr>
                </a:p>
              </p:txBody>
            </p:sp>
          </p:grpSp>
          <p:sp>
            <p:nvSpPr>
              <p:cNvPr id="43" name="TextBox 42"/>
              <p:cNvSpPr txBox="1"/>
              <p:nvPr/>
            </p:nvSpPr>
            <p:spPr>
              <a:xfrm>
                <a:off x="70448" y="1423860"/>
                <a:ext cx="2685471" cy="870443"/>
              </a:xfrm>
              <a:prstGeom prst="rect">
                <a:avLst/>
              </a:prstGeom>
              <a:noFill/>
              <a:ln>
                <a:noFill/>
              </a:ln>
            </p:spPr>
            <p:txBody>
              <a:bodyPr wrap="square" rtlCol="0">
                <a:spAutoFit/>
              </a:bodyPr>
              <a:lstStyle/>
              <a:p>
                <a:pPr algn="ctr"/>
                <a:r>
                  <a:rPr lang="en-US" sz="3600" b="1" dirty="0">
                    <a:solidFill>
                      <a:srgbClr val="92D050"/>
                    </a:solidFill>
                  </a:rPr>
                  <a:t>April</a:t>
                </a:r>
                <a:endParaRPr lang="en-US" sz="3600" dirty="0">
                  <a:solidFill>
                    <a:srgbClr val="92D050"/>
                  </a:solidFill>
                </a:endParaRPr>
              </a:p>
            </p:txBody>
          </p:sp>
        </p:grpSp>
      </p:grpSp>
    </p:spTree>
    <p:extLst>
      <p:ext uri="{BB962C8B-B14F-4D97-AF65-F5344CB8AC3E}">
        <p14:creationId xmlns:p14="http://schemas.microsoft.com/office/powerpoint/2010/main" val="11668031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5B55D-94C0-4022-86AA-5ABED6EF53DC}"/>
              </a:ext>
            </a:extLst>
          </p:cNvPr>
          <p:cNvSpPr>
            <a:spLocks noGrp="1"/>
          </p:cNvSpPr>
          <p:nvPr>
            <p:ph type="title"/>
          </p:nvPr>
        </p:nvSpPr>
        <p:spPr>
          <a:xfrm>
            <a:off x="838200" y="49814"/>
            <a:ext cx="10515600" cy="1325563"/>
          </a:xfrm>
        </p:spPr>
        <p:txBody>
          <a:bodyPr/>
          <a:lstStyle/>
          <a:p>
            <a:pPr algn="ctr"/>
            <a:r>
              <a:rPr lang="en-US" b="1" cap="small" dirty="0">
                <a:solidFill>
                  <a:schemeClr val="accent1"/>
                </a:solidFill>
              </a:rPr>
              <a:t>Next Steps:  Best Practices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28078945"/>
              </p:ext>
            </p:extLst>
          </p:nvPr>
        </p:nvGraphicFramePr>
        <p:xfrm>
          <a:off x="63062" y="1072055"/>
          <a:ext cx="12128938" cy="5650360"/>
        </p:xfrm>
        <a:graphic>
          <a:graphicData uri="http://schemas.openxmlformats.org/drawingml/2006/table">
            <a:tbl>
              <a:tblPr firstRow="1" bandRow="1">
                <a:tableStyleId>{5C22544A-7EE6-4342-B048-85BDC9FD1C3A}</a:tableStyleId>
              </a:tblPr>
              <a:tblGrid>
                <a:gridCol w="6064469">
                  <a:extLst>
                    <a:ext uri="{9D8B030D-6E8A-4147-A177-3AD203B41FA5}">
                      <a16:colId xmlns:a16="http://schemas.microsoft.com/office/drawing/2014/main" val="4241211248"/>
                    </a:ext>
                  </a:extLst>
                </a:gridCol>
                <a:gridCol w="6064469">
                  <a:extLst>
                    <a:ext uri="{9D8B030D-6E8A-4147-A177-3AD203B41FA5}">
                      <a16:colId xmlns:a16="http://schemas.microsoft.com/office/drawing/2014/main" val="40798150"/>
                    </a:ext>
                  </a:extLst>
                </a:gridCol>
              </a:tblGrid>
              <a:tr h="586458">
                <a:tc>
                  <a:txBody>
                    <a:bodyPr/>
                    <a:lstStyle/>
                    <a:p>
                      <a:r>
                        <a:rPr lang="en-US" sz="2800" dirty="0"/>
                        <a:t>Technical</a:t>
                      </a:r>
                    </a:p>
                  </a:txBody>
                  <a:tcPr>
                    <a:solidFill>
                      <a:schemeClr val="accent1">
                        <a:lumMod val="40000"/>
                        <a:lumOff val="60000"/>
                      </a:schemeClr>
                    </a:solidFill>
                  </a:tcPr>
                </a:tc>
                <a:tc>
                  <a:txBody>
                    <a:bodyPr/>
                    <a:lstStyle/>
                    <a:p>
                      <a:r>
                        <a:rPr lang="en-US" sz="2800" dirty="0"/>
                        <a:t>Administrative</a:t>
                      </a:r>
                    </a:p>
                  </a:txBody>
                  <a:tcPr>
                    <a:solidFill>
                      <a:schemeClr val="accent1">
                        <a:lumMod val="40000"/>
                        <a:lumOff val="60000"/>
                      </a:schemeClr>
                    </a:solidFill>
                  </a:tcPr>
                </a:tc>
                <a:extLst>
                  <a:ext uri="{0D108BD9-81ED-4DB2-BD59-A6C34878D82A}">
                    <a16:rowId xmlns:a16="http://schemas.microsoft.com/office/drawing/2014/main" val="3554248190"/>
                  </a:ext>
                </a:extLst>
              </a:tr>
              <a:tr h="515052">
                <a:tc>
                  <a:txBody>
                    <a:bodyPr/>
                    <a:lstStyle/>
                    <a:p>
                      <a:r>
                        <a:rPr lang="en-US" sz="2000" dirty="0"/>
                        <a:t>Adopt a</a:t>
                      </a:r>
                      <a:r>
                        <a:rPr lang="en-US" sz="2000" baseline="0" dirty="0"/>
                        <a:t> defense-in-depth approach</a:t>
                      </a:r>
                      <a:endParaRPr lang="en-US" sz="2000" dirty="0"/>
                    </a:p>
                  </a:txBody>
                  <a:tcPr/>
                </a:tc>
                <a:tc>
                  <a:txBody>
                    <a:bodyPr/>
                    <a:lstStyle/>
                    <a:p>
                      <a:r>
                        <a:rPr lang="en-US" sz="2000" dirty="0"/>
                        <a:t>Dismiss</a:t>
                      </a:r>
                      <a:r>
                        <a:rPr lang="en-US" sz="2000" baseline="0" dirty="0"/>
                        <a:t> the “I’m not a target” mentality</a:t>
                      </a:r>
                      <a:endParaRPr lang="en-US" sz="2000" dirty="0"/>
                    </a:p>
                  </a:txBody>
                  <a:tcPr/>
                </a:tc>
                <a:extLst>
                  <a:ext uri="{0D108BD9-81ED-4DB2-BD59-A6C34878D82A}">
                    <a16:rowId xmlns:a16="http://schemas.microsoft.com/office/drawing/2014/main" val="1897429262"/>
                  </a:ext>
                </a:extLst>
              </a:tr>
              <a:tr h="1034925">
                <a:tc>
                  <a:txBody>
                    <a:bodyPr/>
                    <a:lstStyle/>
                    <a:p>
                      <a:r>
                        <a:rPr lang="en-US" sz="2000" b="0" i="0" kern="1200" dirty="0">
                          <a:solidFill>
                            <a:schemeClr val="dk1"/>
                          </a:solidFill>
                          <a:effectLst/>
                          <a:latin typeface="+mn-lt"/>
                          <a:ea typeface="+mn-ea"/>
                          <a:cs typeface="+mn-cs"/>
                        </a:rPr>
                        <a:t>Use scanning and inspection tools to find vulnerabilities and identify out-of-date software.</a:t>
                      </a:r>
                      <a:endParaRPr lang="en-US" sz="2000" dirty="0"/>
                    </a:p>
                  </a:txBody>
                  <a:tcPr/>
                </a:tc>
                <a:tc>
                  <a:txBody>
                    <a:bodyPr/>
                    <a:lstStyle/>
                    <a:p>
                      <a:r>
                        <a:rPr lang="en-US" sz="2000" b="0" i="0" kern="1200" dirty="0">
                          <a:solidFill>
                            <a:schemeClr val="dk1"/>
                          </a:solidFill>
                          <a:effectLst/>
                          <a:latin typeface="+mn-lt"/>
                          <a:ea typeface="+mn-ea"/>
                          <a:cs typeface="+mn-cs"/>
                        </a:rPr>
                        <a:t>Assess your environment (including building control systems and cloud-based systems) periodically and deploy safeguards to manage risks.</a:t>
                      </a:r>
                      <a:endParaRPr lang="en-US" sz="2000" dirty="0"/>
                    </a:p>
                  </a:txBody>
                  <a:tcPr/>
                </a:tc>
                <a:extLst>
                  <a:ext uri="{0D108BD9-81ED-4DB2-BD59-A6C34878D82A}">
                    <a16:rowId xmlns:a16="http://schemas.microsoft.com/office/drawing/2014/main" val="3064325830"/>
                  </a:ext>
                </a:extLst>
              </a:tr>
              <a:tr h="1034925">
                <a:tc>
                  <a:txBody>
                    <a:bodyPr/>
                    <a:lstStyle/>
                    <a:p>
                      <a:r>
                        <a:rPr lang="en-US" sz="2000" b="0" i="0" kern="1200" dirty="0">
                          <a:solidFill>
                            <a:schemeClr val="dk1"/>
                          </a:solidFill>
                          <a:effectLst/>
                          <a:latin typeface="+mn-lt"/>
                          <a:ea typeface="+mn-ea"/>
                          <a:cs typeface="+mn-cs"/>
                        </a:rPr>
                        <a:t>Protect networks where sensitive functions are performed or sensitive data is stored using network security tools like firewalls and ACLs.</a:t>
                      </a:r>
                      <a:endParaRPr lang="en-US" sz="2000" dirty="0"/>
                    </a:p>
                  </a:txBody>
                  <a:tcPr/>
                </a:tc>
                <a:tc>
                  <a:txBody>
                    <a:bodyPr/>
                    <a:lstStyle/>
                    <a:p>
                      <a:r>
                        <a:rPr lang="en-US" sz="2000" b="0" i="0" kern="1200" dirty="0">
                          <a:solidFill>
                            <a:schemeClr val="dk1"/>
                          </a:solidFill>
                          <a:effectLst/>
                          <a:latin typeface="+mn-lt"/>
                          <a:ea typeface="+mn-ea"/>
                          <a:cs typeface="+mn-cs"/>
                        </a:rPr>
                        <a:t>Document policies and procedures protecting institutional</a:t>
                      </a:r>
                      <a:r>
                        <a:rPr lang="en-US" sz="2000" b="0" i="0" kern="1200" baseline="0" dirty="0">
                          <a:solidFill>
                            <a:schemeClr val="dk1"/>
                          </a:solidFill>
                          <a:effectLst/>
                          <a:latin typeface="+mn-lt"/>
                          <a:ea typeface="+mn-ea"/>
                          <a:cs typeface="+mn-cs"/>
                        </a:rPr>
                        <a:t> </a:t>
                      </a:r>
                      <a:r>
                        <a:rPr lang="en-US" sz="2000" b="0" i="0" kern="1200" dirty="0">
                          <a:solidFill>
                            <a:schemeClr val="dk1"/>
                          </a:solidFill>
                          <a:effectLst/>
                          <a:latin typeface="+mn-lt"/>
                          <a:ea typeface="+mn-ea"/>
                          <a:cs typeface="+mn-cs"/>
                        </a:rPr>
                        <a:t>IT resources, and credentials, e.g., incident management and business continuity.</a:t>
                      </a:r>
                      <a:endParaRPr lang="en-US" sz="2000" dirty="0"/>
                    </a:p>
                  </a:txBody>
                  <a:tcPr/>
                </a:tc>
                <a:extLst>
                  <a:ext uri="{0D108BD9-81ED-4DB2-BD59-A6C34878D82A}">
                    <a16:rowId xmlns:a16="http://schemas.microsoft.com/office/drawing/2014/main" val="296278585"/>
                  </a:ext>
                </a:extLst>
              </a:tr>
              <a:tr h="724448">
                <a:tc>
                  <a:txBody>
                    <a:bodyPr/>
                    <a:lstStyle/>
                    <a:p>
                      <a:r>
                        <a:rPr lang="en-US" sz="2000" b="0" i="0" kern="1200" dirty="0">
                          <a:solidFill>
                            <a:schemeClr val="dk1"/>
                          </a:solidFill>
                          <a:effectLst/>
                          <a:latin typeface="+mn-lt"/>
                          <a:ea typeface="+mn-ea"/>
                          <a:cs typeface="+mn-cs"/>
                        </a:rPr>
                        <a:t>Use robust, reliable, state-of-the art AIM techniques.</a:t>
                      </a:r>
                      <a:endParaRPr lang="en-US" sz="2000" dirty="0"/>
                    </a:p>
                  </a:txBody>
                  <a:tcPr/>
                </a:tc>
                <a:tc>
                  <a:txBody>
                    <a:bodyPr/>
                    <a:lstStyle/>
                    <a:p>
                      <a:r>
                        <a:rPr lang="en-US" sz="2000" b="0" i="0" kern="1200" dirty="0">
                          <a:solidFill>
                            <a:schemeClr val="dk1"/>
                          </a:solidFill>
                          <a:effectLst/>
                          <a:latin typeface="+mn-lt"/>
                          <a:ea typeface="+mn-ea"/>
                          <a:cs typeface="+mn-cs"/>
                        </a:rPr>
                        <a:t>Train IT professionals about threats, risks, and mitigation.</a:t>
                      </a:r>
                      <a:endParaRPr lang="en-US" sz="2000" dirty="0"/>
                    </a:p>
                  </a:txBody>
                  <a:tcPr/>
                </a:tc>
                <a:extLst>
                  <a:ext uri="{0D108BD9-81ED-4DB2-BD59-A6C34878D82A}">
                    <a16:rowId xmlns:a16="http://schemas.microsoft.com/office/drawing/2014/main" val="3662066452"/>
                  </a:ext>
                </a:extLst>
              </a:tr>
              <a:tr h="515052">
                <a:tc>
                  <a:txBody>
                    <a:bodyPr/>
                    <a:lstStyle/>
                    <a:p>
                      <a:r>
                        <a:rPr lang="en-US" sz="2000" b="0" i="0" kern="1200" dirty="0">
                          <a:solidFill>
                            <a:schemeClr val="dk1"/>
                          </a:solidFill>
                          <a:effectLst/>
                          <a:latin typeface="+mn-lt"/>
                          <a:ea typeface="+mn-ea"/>
                          <a:cs typeface="+mn-cs"/>
                        </a:rPr>
                        <a:t>Aggressively patch OSes and applications.</a:t>
                      </a:r>
                      <a:endParaRPr lang="en-US" sz="2000" dirty="0"/>
                    </a:p>
                  </a:txBody>
                  <a:tcPr/>
                </a:tc>
                <a:tc>
                  <a:txBody>
                    <a:bodyPr/>
                    <a:lstStyle/>
                    <a:p>
                      <a:r>
                        <a:rPr lang="en-US" sz="2000" b="0" i="0" kern="1200" dirty="0">
                          <a:solidFill>
                            <a:schemeClr val="dk1"/>
                          </a:solidFill>
                          <a:effectLst/>
                          <a:latin typeface="+mn-lt"/>
                          <a:ea typeface="+mn-ea"/>
                          <a:cs typeface="+mn-cs"/>
                        </a:rPr>
                        <a:t>Commit to ongoing education for end users.</a:t>
                      </a:r>
                      <a:endParaRPr lang="en-US" sz="2000" dirty="0"/>
                    </a:p>
                  </a:txBody>
                  <a:tcPr/>
                </a:tc>
                <a:extLst>
                  <a:ext uri="{0D108BD9-81ED-4DB2-BD59-A6C34878D82A}">
                    <a16:rowId xmlns:a16="http://schemas.microsoft.com/office/drawing/2014/main" val="1531276187"/>
                  </a:ext>
                </a:extLst>
              </a:tr>
              <a:tr h="515052">
                <a:tc>
                  <a:txBody>
                    <a:bodyPr/>
                    <a:lstStyle/>
                    <a:p>
                      <a:r>
                        <a:rPr lang="en-US" sz="2000" b="0" i="0" kern="1200" dirty="0">
                          <a:solidFill>
                            <a:schemeClr val="dk1"/>
                          </a:solidFill>
                          <a:effectLst/>
                          <a:latin typeface="+mn-lt"/>
                          <a:ea typeface="+mn-ea"/>
                          <a:cs typeface="+mn-cs"/>
                        </a:rPr>
                        <a:t>Quickly block or quarantine compromised hosts.</a:t>
                      </a:r>
                      <a:endParaRPr lang="en-US" sz="2000" dirty="0"/>
                    </a:p>
                  </a:txBody>
                  <a:tcPr/>
                </a:tc>
                <a:tc>
                  <a:txBody>
                    <a:bodyPr/>
                    <a:lstStyle/>
                    <a:p>
                      <a:r>
                        <a:rPr lang="en-US" sz="2000" b="0" i="0" kern="1200" dirty="0">
                          <a:solidFill>
                            <a:schemeClr val="dk1"/>
                          </a:solidFill>
                          <a:effectLst/>
                          <a:latin typeface="+mn-lt"/>
                          <a:ea typeface="+mn-ea"/>
                          <a:cs typeface="+mn-cs"/>
                        </a:rPr>
                        <a:t>Document, test, and maintain backup procedures/</a:t>
                      </a:r>
                      <a:endParaRPr lang="en-US" sz="2000" dirty="0"/>
                    </a:p>
                  </a:txBody>
                  <a:tcPr/>
                </a:tc>
                <a:extLst>
                  <a:ext uri="{0D108BD9-81ED-4DB2-BD59-A6C34878D82A}">
                    <a16:rowId xmlns:a16="http://schemas.microsoft.com/office/drawing/2014/main" val="657170242"/>
                  </a:ext>
                </a:extLst>
              </a:tr>
              <a:tr h="724448">
                <a:tc>
                  <a:txBody>
                    <a:bodyPr/>
                    <a:lstStyle/>
                    <a:p>
                      <a:r>
                        <a:rPr lang="en-US" sz="2000" b="0" i="0" kern="1200" dirty="0">
                          <a:solidFill>
                            <a:schemeClr val="dk1"/>
                          </a:solidFill>
                          <a:effectLst/>
                          <a:latin typeface="+mn-lt"/>
                          <a:ea typeface="+mn-ea"/>
                          <a:cs typeface="+mn-cs"/>
                        </a:rPr>
                        <a:t>Employ preventative</a:t>
                      </a:r>
                      <a:r>
                        <a:rPr lang="en-US" sz="2000" b="0" i="0" kern="1200" baseline="0" dirty="0">
                          <a:solidFill>
                            <a:schemeClr val="dk1"/>
                          </a:solidFill>
                          <a:effectLst/>
                          <a:latin typeface="+mn-lt"/>
                          <a:ea typeface="+mn-ea"/>
                          <a:cs typeface="+mn-cs"/>
                        </a:rPr>
                        <a:t> measures</a:t>
                      </a:r>
                      <a:r>
                        <a:rPr lang="en-US" sz="2000" b="0" i="0" kern="1200" dirty="0">
                          <a:solidFill>
                            <a:schemeClr val="dk1"/>
                          </a:solidFill>
                          <a:effectLst/>
                          <a:latin typeface="+mn-lt"/>
                          <a:ea typeface="+mn-ea"/>
                          <a:cs typeface="+mn-cs"/>
                        </a:rPr>
                        <a:t>, such as IDS, IPS, and DNS sinkholes.</a:t>
                      </a:r>
                      <a:endParaRPr lang="en-US" sz="2000" dirty="0"/>
                    </a:p>
                  </a:txBody>
                  <a:tcPr/>
                </a:tc>
                <a:tc>
                  <a:txBody>
                    <a:bodyPr/>
                    <a:lstStyle/>
                    <a:p>
                      <a:r>
                        <a:rPr lang="en-US" sz="2000" b="0" i="0" kern="1200" dirty="0">
                          <a:solidFill>
                            <a:schemeClr val="dk1"/>
                          </a:solidFill>
                          <a:effectLst/>
                          <a:latin typeface="+mn-lt"/>
                          <a:ea typeface="+mn-ea"/>
                          <a:cs typeface="+mn-cs"/>
                        </a:rPr>
                        <a:t>Collect logs and monitor for incidents and suspicious behavior.</a:t>
                      </a:r>
                      <a:endParaRPr lang="en-US" sz="2000" dirty="0"/>
                    </a:p>
                  </a:txBody>
                  <a:tcPr/>
                </a:tc>
                <a:extLst>
                  <a:ext uri="{0D108BD9-81ED-4DB2-BD59-A6C34878D82A}">
                    <a16:rowId xmlns:a16="http://schemas.microsoft.com/office/drawing/2014/main" val="483779685"/>
                  </a:ext>
                </a:extLst>
              </a:tr>
            </a:tbl>
          </a:graphicData>
        </a:graphic>
      </p:graphicFrame>
    </p:spTree>
    <p:extLst>
      <p:ext uri="{BB962C8B-B14F-4D97-AF65-F5344CB8AC3E}">
        <p14:creationId xmlns:p14="http://schemas.microsoft.com/office/powerpoint/2010/main" val="1574607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lh5.googleusercontent.com/YoeJOambQF7vKFyEm__--nGT5GMiggue46F8Q_L8cp8vuXqmLnE6Oz8zHrpPHL_MP5IZqLYW3GEaUeS5-b2t5rOXGOeQolS7rdmdisa_1IXilfpKatAADgiCcXC4Px1mZKU67m41s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27" y="1140594"/>
            <a:ext cx="11887199" cy="5524901"/>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ctrTitle"/>
          </p:nvPr>
        </p:nvSpPr>
        <p:spPr>
          <a:xfrm>
            <a:off x="1625064" y="72190"/>
            <a:ext cx="9144000" cy="918410"/>
          </a:xfrm>
        </p:spPr>
        <p:txBody>
          <a:bodyPr>
            <a:normAutofit/>
          </a:bodyPr>
          <a:lstStyle/>
          <a:p>
            <a:r>
              <a:rPr lang="en-US" sz="4400" b="1" cap="small" dirty="0">
                <a:solidFill>
                  <a:schemeClr val="accent1"/>
                </a:solidFill>
              </a:rPr>
              <a:t>Threats</a:t>
            </a:r>
          </a:p>
        </p:txBody>
      </p:sp>
    </p:spTree>
    <p:extLst>
      <p:ext uri="{BB962C8B-B14F-4D97-AF65-F5344CB8AC3E}">
        <p14:creationId xmlns:p14="http://schemas.microsoft.com/office/powerpoint/2010/main" val="1131363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EE4AC-C41E-48EB-9BC3-ED27A20D9CAA}"/>
              </a:ext>
            </a:extLst>
          </p:cNvPr>
          <p:cNvSpPr>
            <a:spLocks noGrp="1"/>
          </p:cNvSpPr>
          <p:nvPr>
            <p:ph type="ctrTitle"/>
          </p:nvPr>
        </p:nvSpPr>
        <p:spPr>
          <a:xfrm>
            <a:off x="325582" y="0"/>
            <a:ext cx="11921836" cy="921327"/>
          </a:xfrm>
        </p:spPr>
        <p:txBody>
          <a:bodyPr>
            <a:normAutofit/>
          </a:bodyPr>
          <a:lstStyle/>
          <a:p>
            <a:r>
              <a:rPr lang="en-US" sz="4400" b="1" cap="small" dirty="0">
                <a:solidFill>
                  <a:schemeClr val="accent1"/>
                </a:solidFill>
              </a:rPr>
              <a:t>FBI:  Recent Trends in Crimes Targeting Academia</a:t>
            </a:r>
          </a:p>
        </p:txBody>
      </p:sp>
      <p:sp>
        <p:nvSpPr>
          <p:cNvPr id="3" name="Subtitle 2">
            <a:extLst>
              <a:ext uri="{FF2B5EF4-FFF2-40B4-BE49-F238E27FC236}">
                <a16:creationId xmlns:a16="http://schemas.microsoft.com/office/drawing/2014/main" id="{4F454D59-33B5-41DD-BB06-BA0EAF2846D7}"/>
              </a:ext>
            </a:extLst>
          </p:cNvPr>
          <p:cNvSpPr>
            <a:spLocks noGrp="1"/>
          </p:cNvSpPr>
          <p:nvPr>
            <p:ph type="subTitle" idx="1"/>
          </p:nvPr>
        </p:nvSpPr>
        <p:spPr/>
        <p:txBody>
          <a:bodyPr/>
          <a:lstStyle/>
          <a:p>
            <a:endParaRPr lang="en-US" dirty="0"/>
          </a:p>
        </p:txBody>
      </p:sp>
      <p:pic>
        <p:nvPicPr>
          <p:cNvPr id="3074" name="Picture 2" descr="https://lh4.googleusercontent.com/qLLlvgaQTz_6G8W1sHuXGzK-yC-d-mwMEKJPFj6gjAM4-K7nRQ61cYMChqAA0NXro2BFZEXy_0cfVbLCAmExiMtjaDYE4B45qHG08ygKaGWdo9yjrHaZXL9pbIeeeScHKyLhkJSmw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582" y="921327"/>
            <a:ext cx="11603182" cy="57357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40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DDF68-B7D3-43A7-A326-B09B33AAB19F}"/>
              </a:ext>
            </a:extLst>
          </p:cNvPr>
          <p:cNvSpPr>
            <a:spLocks noGrp="1"/>
          </p:cNvSpPr>
          <p:nvPr>
            <p:ph type="title"/>
          </p:nvPr>
        </p:nvSpPr>
        <p:spPr>
          <a:xfrm>
            <a:off x="838200" y="122167"/>
            <a:ext cx="10515600" cy="1325563"/>
          </a:xfrm>
        </p:spPr>
        <p:txBody>
          <a:bodyPr>
            <a:normAutofit/>
          </a:bodyPr>
          <a:lstStyle/>
          <a:p>
            <a:pPr algn="ctr"/>
            <a:r>
              <a:rPr lang="en-US" b="1" cap="small" dirty="0">
                <a:solidFill>
                  <a:schemeClr val="accent1"/>
                </a:solidFill>
              </a:rPr>
              <a:t>Silent Librarian:  What is it?</a:t>
            </a:r>
          </a:p>
        </p:txBody>
      </p:sp>
      <p:sp>
        <p:nvSpPr>
          <p:cNvPr id="3" name="Content Placeholder 2">
            <a:extLst>
              <a:ext uri="{FF2B5EF4-FFF2-40B4-BE49-F238E27FC236}">
                <a16:creationId xmlns:a16="http://schemas.microsoft.com/office/drawing/2014/main" id="{0CB79445-7033-4E07-A409-F22EBFAE13B4}"/>
              </a:ext>
            </a:extLst>
          </p:cNvPr>
          <p:cNvSpPr>
            <a:spLocks noGrp="1"/>
          </p:cNvSpPr>
          <p:nvPr>
            <p:ph idx="1"/>
          </p:nvPr>
        </p:nvSpPr>
        <p:spPr>
          <a:xfrm>
            <a:off x="838200" y="1482436"/>
            <a:ext cx="10515600" cy="4694527"/>
          </a:xfrm>
        </p:spPr>
        <p:txBody>
          <a:bodyPr>
            <a:normAutofit/>
          </a:bodyPr>
          <a:lstStyle/>
          <a:p>
            <a:r>
              <a:rPr lang="en-US" dirty="0"/>
              <a:t>A series of over 750 phishing attacks conducted by Mabna Institute</a:t>
            </a:r>
          </a:p>
          <a:p>
            <a:r>
              <a:rPr lang="en-US" dirty="0"/>
              <a:t>Began in September 2013, still continuing</a:t>
            </a:r>
          </a:p>
          <a:p>
            <a:r>
              <a:rPr lang="en-US" dirty="0"/>
              <a:t>Over 31 Terabytes of academic data stolen</a:t>
            </a:r>
          </a:p>
          <a:p>
            <a:pPr lvl="1"/>
            <a:r>
              <a:rPr lang="en-US" dirty="0"/>
              <a:t>Sold to Megapaper.ir, Gigapaper.ir, Uniaccount.ir</a:t>
            </a:r>
          </a:p>
          <a:p>
            <a:pPr lvl="1"/>
            <a:r>
              <a:rPr lang="en-US" dirty="0"/>
              <a:t>Transmitted to the Islamic Revolutionary Guard Corp</a:t>
            </a:r>
          </a:p>
          <a:p>
            <a:r>
              <a:rPr lang="en-US" dirty="0"/>
              <a:t>FBI Estimated Cost of Attacks to Universities: $3.4 billion</a:t>
            </a:r>
          </a:p>
        </p:txBody>
      </p:sp>
      <p:sp>
        <p:nvSpPr>
          <p:cNvPr id="4" name="TextBox 3">
            <a:extLst>
              <a:ext uri="{FF2B5EF4-FFF2-40B4-BE49-F238E27FC236}">
                <a16:creationId xmlns:a16="http://schemas.microsoft.com/office/drawing/2014/main" id="{BD34FE4B-3A80-4802-8A9A-3905214C0749}"/>
              </a:ext>
            </a:extLst>
          </p:cNvPr>
          <p:cNvSpPr txBox="1"/>
          <p:nvPr/>
        </p:nvSpPr>
        <p:spPr>
          <a:xfrm>
            <a:off x="0" y="5934670"/>
            <a:ext cx="12192000" cy="923330"/>
          </a:xfrm>
          <a:prstGeom prst="rect">
            <a:avLst/>
          </a:prstGeom>
          <a:noFill/>
        </p:spPr>
        <p:txBody>
          <a:bodyPr wrap="square" rtlCol="0">
            <a:spAutoFit/>
          </a:bodyPr>
          <a:lstStyle/>
          <a:p>
            <a:r>
              <a:rPr lang="en-US" dirty="0"/>
              <a:t>Source: </a:t>
            </a:r>
            <a:r>
              <a:rPr lang="en-US" dirty="0">
                <a:hlinkClick r:id="rId3"/>
              </a:rPr>
              <a:t>Silent Librarian: More to the Story of the Iranian Mabna Institute Indictment</a:t>
            </a:r>
            <a:r>
              <a:rPr lang="en-US" dirty="0"/>
              <a:t>, PhishLabs/</a:t>
            </a:r>
            <a:r>
              <a:rPr lang="en-US" dirty="0">
                <a:hlinkClick r:id="rId4"/>
              </a:rPr>
              <a:t>Silent Librarian University Attacks Continue Unabated in Days Following Indictment</a:t>
            </a:r>
            <a:r>
              <a:rPr lang="en-US" dirty="0"/>
              <a:t>, PhishLabs, </a:t>
            </a:r>
            <a:r>
              <a:rPr lang="en-US" dirty="0">
                <a:hlinkClick r:id="rId5"/>
              </a:rPr>
              <a:t>Nine Iranians Charged With Conducting Massive Cyber Theft Campaign on Behalf of the Islamic Revolutionary Guard Corps</a:t>
            </a:r>
            <a:r>
              <a:rPr lang="en-US" dirty="0"/>
              <a:t>, FBI</a:t>
            </a:r>
          </a:p>
        </p:txBody>
      </p:sp>
    </p:spTree>
    <p:extLst>
      <p:ext uri="{BB962C8B-B14F-4D97-AF65-F5344CB8AC3E}">
        <p14:creationId xmlns:p14="http://schemas.microsoft.com/office/powerpoint/2010/main" val="2347663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DDF68-B7D3-43A7-A326-B09B33AAB19F}"/>
              </a:ext>
            </a:extLst>
          </p:cNvPr>
          <p:cNvSpPr>
            <a:spLocks noGrp="1"/>
          </p:cNvSpPr>
          <p:nvPr>
            <p:ph type="title"/>
          </p:nvPr>
        </p:nvSpPr>
        <p:spPr>
          <a:xfrm>
            <a:off x="838200" y="122167"/>
            <a:ext cx="10515600" cy="1325563"/>
          </a:xfrm>
        </p:spPr>
        <p:txBody>
          <a:bodyPr>
            <a:normAutofit/>
          </a:bodyPr>
          <a:lstStyle/>
          <a:p>
            <a:pPr algn="ctr"/>
            <a:r>
              <a:rPr lang="en-US" b="1" cap="small" dirty="0">
                <a:solidFill>
                  <a:schemeClr val="accent1"/>
                </a:solidFill>
              </a:rPr>
              <a:t>Silent Librarian:  Attack Targets</a:t>
            </a:r>
          </a:p>
        </p:txBody>
      </p:sp>
      <p:sp>
        <p:nvSpPr>
          <p:cNvPr id="3" name="Content Placeholder 2">
            <a:extLst>
              <a:ext uri="{FF2B5EF4-FFF2-40B4-BE49-F238E27FC236}">
                <a16:creationId xmlns:a16="http://schemas.microsoft.com/office/drawing/2014/main" id="{0CB79445-7033-4E07-A409-F22EBFAE13B4}"/>
              </a:ext>
            </a:extLst>
          </p:cNvPr>
          <p:cNvSpPr>
            <a:spLocks noGrp="1"/>
          </p:cNvSpPr>
          <p:nvPr>
            <p:ph idx="1"/>
          </p:nvPr>
        </p:nvSpPr>
        <p:spPr>
          <a:xfrm>
            <a:off x="838200" y="1482436"/>
            <a:ext cx="10515600" cy="4694527"/>
          </a:xfrm>
        </p:spPr>
        <p:txBody>
          <a:bodyPr>
            <a:normAutofit/>
          </a:bodyPr>
          <a:lstStyle/>
          <a:p>
            <a:r>
              <a:rPr lang="en-US" dirty="0"/>
              <a:t>144 U.S.-based universities</a:t>
            </a:r>
          </a:p>
          <a:p>
            <a:r>
              <a:rPr lang="en-US" dirty="0"/>
              <a:t>176 foreign universities in 21 other countries</a:t>
            </a:r>
          </a:p>
          <a:p>
            <a:r>
              <a:rPr lang="en-US" dirty="0"/>
              <a:t>Almost 50 domestic and foreign companies</a:t>
            </a:r>
          </a:p>
          <a:p>
            <a:r>
              <a:rPr lang="en-US" dirty="0"/>
              <a:t>The states of Hawaii and Indiana</a:t>
            </a:r>
          </a:p>
          <a:p>
            <a:r>
              <a:rPr lang="en-US" dirty="0"/>
              <a:t>The United Nations</a:t>
            </a:r>
          </a:p>
          <a:p>
            <a:pPr marL="0" indent="0">
              <a:buNone/>
            </a:pPr>
            <a:endParaRPr lang="en-US" dirty="0"/>
          </a:p>
          <a:p>
            <a:r>
              <a:rPr lang="en-US" dirty="0"/>
              <a:t>100,000 accounts associated with professors targeted</a:t>
            </a:r>
          </a:p>
          <a:p>
            <a:r>
              <a:rPr lang="en-US" dirty="0"/>
              <a:t>8,000 compromised</a:t>
            </a:r>
          </a:p>
        </p:txBody>
      </p:sp>
      <p:sp>
        <p:nvSpPr>
          <p:cNvPr id="4" name="TextBox 3">
            <a:extLst>
              <a:ext uri="{FF2B5EF4-FFF2-40B4-BE49-F238E27FC236}">
                <a16:creationId xmlns:a16="http://schemas.microsoft.com/office/drawing/2014/main" id="{8169F3E5-C793-4690-9950-1281355DC970}"/>
              </a:ext>
            </a:extLst>
          </p:cNvPr>
          <p:cNvSpPr txBox="1"/>
          <p:nvPr/>
        </p:nvSpPr>
        <p:spPr>
          <a:xfrm>
            <a:off x="0" y="6211669"/>
            <a:ext cx="12192000" cy="646331"/>
          </a:xfrm>
          <a:prstGeom prst="rect">
            <a:avLst/>
          </a:prstGeom>
          <a:noFill/>
        </p:spPr>
        <p:txBody>
          <a:bodyPr wrap="square" rtlCol="0">
            <a:spAutoFit/>
          </a:bodyPr>
          <a:lstStyle/>
          <a:p>
            <a:r>
              <a:rPr lang="en-US" dirty="0"/>
              <a:t>Source: </a:t>
            </a:r>
            <a:r>
              <a:rPr lang="en-US" dirty="0">
                <a:hlinkClick r:id="rId3"/>
              </a:rPr>
              <a:t>Nine Iranians Charged With Conducting Massive Cyber Theft Campaign on Behalf of the Islamic Revolutionary Guard Corps</a:t>
            </a:r>
            <a:r>
              <a:rPr lang="en-US" dirty="0"/>
              <a:t>, FBI</a:t>
            </a:r>
          </a:p>
        </p:txBody>
      </p:sp>
    </p:spTree>
    <p:extLst>
      <p:ext uri="{BB962C8B-B14F-4D97-AF65-F5344CB8AC3E}">
        <p14:creationId xmlns:p14="http://schemas.microsoft.com/office/powerpoint/2010/main" val="3968081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45FC-65FD-484D-9C28-B1827F78B755}"/>
              </a:ext>
            </a:extLst>
          </p:cNvPr>
          <p:cNvSpPr>
            <a:spLocks noGrp="1"/>
          </p:cNvSpPr>
          <p:nvPr>
            <p:ph type="ctrTitle"/>
          </p:nvPr>
        </p:nvSpPr>
        <p:spPr>
          <a:xfrm>
            <a:off x="180109" y="104054"/>
            <a:ext cx="11797145" cy="976601"/>
          </a:xfrm>
        </p:spPr>
        <p:txBody>
          <a:bodyPr>
            <a:normAutofit/>
          </a:bodyPr>
          <a:lstStyle/>
          <a:p>
            <a:r>
              <a:rPr lang="en-US" sz="4400" b="1" cap="small" dirty="0">
                <a:solidFill>
                  <a:schemeClr val="accent1"/>
                </a:solidFill>
              </a:rPr>
              <a:t>Attack Map</a:t>
            </a:r>
          </a:p>
        </p:txBody>
      </p:sp>
      <p:pic>
        <p:nvPicPr>
          <p:cNvPr id="4098" name="Picture 2" descr="https://lh6.googleusercontent.com/kQBewxnIo6QMET4OwHg_lhuzEAajNmFo3DaRaiVjmIxzvvt69ZTPcgbLtFo4FTSKhgtcmCf6GBuIwnCJc71rcHWl4TVbPNy4T8uHXRyGTIDtswR3qLAUr1t-MZN7Nf9NolClFssub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909" y="1235508"/>
            <a:ext cx="11222181" cy="5554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760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45CD9-F499-47C7-813A-DD65A0AA9C70}"/>
              </a:ext>
            </a:extLst>
          </p:cNvPr>
          <p:cNvSpPr>
            <a:spLocks noGrp="1"/>
          </p:cNvSpPr>
          <p:nvPr>
            <p:ph type="title"/>
          </p:nvPr>
        </p:nvSpPr>
        <p:spPr/>
        <p:txBody>
          <a:bodyPr/>
          <a:lstStyle/>
          <a:p>
            <a:pPr algn="ctr"/>
            <a:r>
              <a:rPr lang="en-US" b="1" cap="small" dirty="0">
                <a:solidFill>
                  <a:schemeClr val="accent1"/>
                </a:solidFill>
              </a:rPr>
              <a:t>Attack Cycle</a:t>
            </a:r>
          </a:p>
        </p:txBody>
      </p:sp>
      <p:sp>
        <p:nvSpPr>
          <p:cNvPr id="3" name="Content Placeholder 2">
            <a:extLst>
              <a:ext uri="{FF2B5EF4-FFF2-40B4-BE49-F238E27FC236}">
                <a16:creationId xmlns:a16="http://schemas.microsoft.com/office/drawing/2014/main" id="{1C16366E-D64C-4C5C-BDFE-AEC694E40A5C}"/>
              </a:ext>
            </a:extLst>
          </p:cNvPr>
          <p:cNvSpPr>
            <a:spLocks noGrp="1"/>
          </p:cNvSpPr>
          <p:nvPr>
            <p:ph idx="1"/>
          </p:nvPr>
        </p:nvSpPr>
        <p:spPr>
          <a:xfrm>
            <a:off x="8470395" y="1825625"/>
            <a:ext cx="3467100" cy="4351338"/>
          </a:xfrm>
        </p:spPr>
        <p:txBody>
          <a:bodyPr>
            <a:normAutofit fontScale="92500" lnSpcReduction="20000"/>
          </a:bodyPr>
          <a:lstStyle/>
          <a:p>
            <a:r>
              <a:rPr lang="en-US" dirty="0"/>
              <a:t>Targets receive spear phishing emails</a:t>
            </a:r>
          </a:p>
          <a:p>
            <a:r>
              <a:rPr lang="en-US" dirty="0"/>
              <a:t>Links in emails redirect targets to malicious domains</a:t>
            </a:r>
          </a:p>
          <a:p>
            <a:r>
              <a:rPr lang="en-US" dirty="0"/>
              <a:t>Credentials entered and stolen</a:t>
            </a:r>
          </a:p>
          <a:p>
            <a:r>
              <a:rPr lang="en-US" dirty="0"/>
              <a:t>Stolen credentials used to exfiltrate data</a:t>
            </a:r>
          </a:p>
          <a:p>
            <a:r>
              <a:rPr lang="en-US" dirty="0"/>
              <a:t>Data given to government and monetized</a:t>
            </a:r>
          </a:p>
        </p:txBody>
      </p:sp>
      <p:pic>
        <p:nvPicPr>
          <p:cNvPr id="1026" name="Picture 2" descr="https://www.truethreat.com/images/hepw/how_enterprise_phishing_works.jpg">
            <a:extLst>
              <a:ext uri="{FF2B5EF4-FFF2-40B4-BE49-F238E27FC236}">
                <a16:creationId xmlns:a16="http://schemas.microsoft.com/office/drawing/2014/main" id="{BDD1C2EA-E768-4113-BC68-A7ACD485BE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505" y="1853803"/>
            <a:ext cx="8209265" cy="315039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577EC404-400C-4D7B-8F18-0EA004BBB20C}"/>
              </a:ext>
            </a:extLst>
          </p:cNvPr>
          <p:cNvSpPr txBox="1"/>
          <p:nvPr/>
        </p:nvSpPr>
        <p:spPr>
          <a:xfrm>
            <a:off x="0" y="6488668"/>
            <a:ext cx="12192000" cy="369332"/>
          </a:xfrm>
          <a:prstGeom prst="rect">
            <a:avLst/>
          </a:prstGeom>
          <a:noFill/>
        </p:spPr>
        <p:txBody>
          <a:bodyPr wrap="square" rtlCol="0">
            <a:spAutoFit/>
          </a:bodyPr>
          <a:lstStyle/>
          <a:p>
            <a:r>
              <a:rPr lang="en-US" dirty="0"/>
              <a:t>Image: </a:t>
            </a:r>
            <a:r>
              <a:rPr lang="en-US" dirty="0">
                <a:hlinkClick r:id="rId3"/>
              </a:rPr>
              <a:t>How Enterprise Phishing Works</a:t>
            </a:r>
            <a:r>
              <a:rPr lang="en-US" dirty="0"/>
              <a:t>, TrueThreat</a:t>
            </a:r>
          </a:p>
        </p:txBody>
      </p:sp>
    </p:spTree>
    <p:extLst>
      <p:ext uri="{BB962C8B-B14F-4D97-AF65-F5344CB8AC3E}">
        <p14:creationId xmlns:p14="http://schemas.microsoft.com/office/powerpoint/2010/main" val="4111282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5B55D-94C0-4022-86AA-5ABED6EF53DC}"/>
              </a:ext>
            </a:extLst>
          </p:cNvPr>
          <p:cNvSpPr>
            <a:spLocks noGrp="1"/>
          </p:cNvSpPr>
          <p:nvPr>
            <p:ph type="title"/>
          </p:nvPr>
        </p:nvSpPr>
        <p:spPr/>
        <p:txBody>
          <a:bodyPr/>
          <a:lstStyle/>
          <a:p>
            <a:pPr algn="ctr"/>
            <a:r>
              <a:rPr lang="en-US" b="1" cap="small" dirty="0">
                <a:solidFill>
                  <a:schemeClr val="accent1"/>
                </a:solidFill>
              </a:rPr>
              <a:t>Mitigations – Spear Phishing</a:t>
            </a:r>
          </a:p>
        </p:txBody>
      </p:sp>
      <p:pic>
        <p:nvPicPr>
          <p:cNvPr id="1026" name="Picture 2" descr="https://info.phishlabs.com/hs-fs/hubfs/blog-files/lure%20one.jpg?t=1533233448244&amp;width=635&amp;name=lure%20one.jpg">
            <a:extLst>
              <a:ext uri="{FF2B5EF4-FFF2-40B4-BE49-F238E27FC236}">
                <a16:creationId xmlns:a16="http://schemas.microsoft.com/office/drawing/2014/main" id="{6FC56378-EDFC-4625-A174-AEF83B56B2C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762625" y="1662112"/>
            <a:ext cx="6048375" cy="15144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info.phishlabs.com/hs-fs/hubfs/blog-files/lure%20two.jpg?t=1533233448244&amp;width=638&amp;name=lure%20two.jpg">
            <a:extLst>
              <a:ext uri="{FF2B5EF4-FFF2-40B4-BE49-F238E27FC236}">
                <a16:creationId xmlns:a16="http://schemas.microsoft.com/office/drawing/2014/main" id="{C5D9D8C9-73FE-4A94-8D51-4510CA3892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62625" y="3748088"/>
            <a:ext cx="6076950" cy="20097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E856947-6883-4D19-9344-CF77EC1CC62C}"/>
              </a:ext>
            </a:extLst>
          </p:cNvPr>
          <p:cNvSpPr txBox="1"/>
          <p:nvPr/>
        </p:nvSpPr>
        <p:spPr>
          <a:xfrm>
            <a:off x="0" y="6488668"/>
            <a:ext cx="9084179" cy="369332"/>
          </a:xfrm>
          <a:prstGeom prst="rect">
            <a:avLst/>
          </a:prstGeom>
          <a:noFill/>
        </p:spPr>
        <p:txBody>
          <a:bodyPr wrap="square" rtlCol="0">
            <a:spAutoFit/>
          </a:bodyPr>
          <a:lstStyle/>
          <a:p>
            <a:r>
              <a:rPr lang="en-US" dirty="0"/>
              <a:t>Image: </a:t>
            </a:r>
            <a:r>
              <a:rPr lang="en-US" dirty="0">
                <a:hlinkClick r:id="rId4"/>
              </a:rPr>
              <a:t>Silent Librarian: More to the Story of the Iranian Mabna Institute Indictment</a:t>
            </a:r>
            <a:r>
              <a:rPr lang="en-US" dirty="0"/>
              <a:t>, PhishLabs</a:t>
            </a:r>
          </a:p>
        </p:txBody>
      </p:sp>
      <p:sp>
        <p:nvSpPr>
          <p:cNvPr id="3" name="TextBox 2">
            <a:extLst>
              <a:ext uri="{FF2B5EF4-FFF2-40B4-BE49-F238E27FC236}">
                <a16:creationId xmlns:a16="http://schemas.microsoft.com/office/drawing/2014/main" id="{5D0C73B1-0425-4EE4-AE37-88A0CE648A36}"/>
              </a:ext>
            </a:extLst>
          </p:cNvPr>
          <p:cNvSpPr txBox="1"/>
          <p:nvPr/>
        </p:nvSpPr>
        <p:spPr>
          <a:xfrm>
            <a:off x="491835" y="1759527"/>
            <a:ext cx="4772025" cy="2246769"/>
          </a:xfrm>
          <a:prstGeom prst="rect">
            <a:avLst/>
          </a:prstGeom>
          <a:noFill/>
        </p:spPr>
        <p:txBody>
          <a:bodyPr wrap="square" rtlCol="0">
            <a:spAutoFit/>
          </a:bodyPr>
          <a:lstStyle/>
          <a:p>
            <a:pPr marL="285750" indent="-285750">
              <a:buFont typeface="Arial" panose="020B0604020202020204" pitchFamily="34" charset="0"/>
              <a:buChar char="•"/>
            </a:pPr>
            <a:r>
              <a:rPr lang="en-US" sz="2800" dirty="0"/>
              <a:t>Consistent and unique user education</a:t>
            </a:r>
          </a:p>
          <a:p>
            <a:pPr marL="285750" indent="-285750">
              <a:buFont typeface="Arial" panose="020B0604020202020204" pitchFamily="34" charset="0"/>
              <a:buChar char="•"/>
            </a:pPr>
            <a:r>
              <a:rPr lang="en-US" sz="2800" dirty="0"/>
              <a:t>Implement DMARC</a:t>
            </a:r>
          </a:p>
          <a:p>
            <a:pPr marL="285750" indent="-285750">
              <a:buFont typeface="Arial" panose="020B0604020202020204" pitchFamily="34" charset="0"/>
              <a:buChar char="•"/>
            </a:pPr>
            <a:r>
              <a:rPr lang="en-US" sz="2800" dirty="0"/>
              <a:t>Create a method of reporting</a:t>
            </a:r>
          </a:p>
          <a:p>
            <a:pPr marL="285750" indent="-285750">
              <a:buFont typeface="Arial" panose="020B0604020202020204" pitchFamily="34" charset="0"/>
              <a:buChar char="•"/>
            </a:pPr>
            <a:endParaRPr lang="en-US" sz="2800" dirty="0"/>
          </a:p>
        </p:txBody>
      </p:sp>
    </p:spTree>
    <p:extLst>
      <p:ext uri="{BB962C8B-B14F-4D97-AF65-F5344CB8AC3E}">
        <p14:creationId xmlns:p14="http://schemas.microsoft.com/office/powerpoint/2010/main" val="593052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ilent librarian lure SM.png">
            <a:extLst>
              <a:ext uri="{FF2B5EF4-FFF2-40B4-BE49-F238E27FC236}">
                <a16:creationId xmlns:a16="http://schemas.microsoft.com/office/drawing/2014/main" id="{B4141962-3FAC-4E23-9913-7AEA502AE36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02095" y="326829"/>
            <a:ext cx="6587810" cy="620434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A193289-773A-4A72-AB0D-A344EA622A44}"/>
              </a:ext>
            </a:extLst>
          </p:cNvPr>
          <p:cNvSpPr txBox="1"/>
          <p:nvPr/>
        </p:nvSpPr>
        <p:spPr>
          <a:xfrm>
            <a:off x="0" y="6488668"/>
            <a:ext cx="9084179" cy="369332"/>
          </a:xfrm>
          <a:prstGeom prst="rect">
            <a:avLst/>
          </a:prstGeom>
          <a:noFill/>
        </p:spPr>
        <p:txBody>
          <a:bodyPr wrap="square" rtlCol="0">
            <a:spAutoFit/>
          </a:bodyPr>
          <a:lstStyle/>
          <a:p>
            <a:r>
              <a:rPr lang="en-US" dirty="0"/>
              <a:t>Image: </a:t>
            </a:r>
            <a:r>
              <a:rPr lang="en-US" dirty="0">
                <a:hlinkClick r:id="rId3"/>
              </a:rPr>
              <a:t>Silent Librarian: More to the Story of the Iranian Mabna Institute Indictment</a:t>
            </a:r>
            <a:r>
              <a:rPr lang="en-US" dirty="0"/>
              <a:t>, PhishLabs</a:t>
            </a:r>
          </a:p>
        </p:txBody>
      </p:sp>
    </p:spTree>
    <p:extLst>
      <p:ext uri="{BB962C8B-B14F-4D97-AF65-F5344CB8AC3E}">
        <p14:creationId xmlns:p14="http://schemas.microsoft.com/office/powerpoint/2010/main" val="13018631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2516</TotalTime>
  <Words>800</Words>
  <Application>Microsoft Office PowerPoint</Application>
  <PresentationFormat>Widescreen</PresentationFormat>
  <Paragraphs>136</Paragraphs>
  <Slides>14</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Silent Librarian: An Analysis of Events &amp; Next Steps</vt:lpstr>
      <vt:lpstr>Threats</vt:lpstr>
      <vt:lpstr>FBI:  Recent Trends in Crimes Targeting Academia</vt:lpstr>
      <vt:lpstr>Silent Librarian:  What is it?</vt:lpstr>
      <vt:lpstr>Silent Librarian:  Attack Targets</vt:lpstr>
      <vt:lpstr>Attack Map</vt:lpstr>
      <vt:lpstr>Attack Cycle</vt:lpstr>
      <vt:lpstr>Mitigations – Spear Phishing</vt:lpstr>
      <vt:lpstr>PowerPoint Presentation</vt:lpstr>
      <vt:lpstr>Mitigations – Domain Redirection</vt:lpstr>
      <vt:lpstr>Mitigations – Account Compromise</vt:lpstr>
      <vt:lpstr>Investigation and Indictment Timeline  </vt:lpstr>
      <vt:lpstr>Investigation and Indictment Timeline  </vt:lpstr>
      <vt:lpstr>Next Steps:  Best Practices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Brett Zupan</dc:creator>
  <cp:lastModifiedBy>Eeee Zzzz</cp:lastModifiedBy>
  <cp:revision>40</cp:revision>
  <dcterms:created xsi:type="dcterms:W3CDTF">2018-08-06T13:16:50Z</dcterms:created>
  <dcterms:modified xsi:type="dcterms:W3CDTF">2018-08-22T16:21:50Z</dcterms:modified>
</cp:coreProperties>
</file>