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59" r:id="rId4"/>
    <p:sldId id="261" r:id="rId5"/>
    <p:sldId id="257" r:id="rId6"/>
    <p:sldId id="258" r:id="rId7"/>
    <p:sldId id="262" r:id="rId8"/>
    <p:sldId id="263" r:id="rId9"/>
    <p:sldId id="273" r:id="rId10"/>
    <p:sldId id="272" r:id="rId11"/>
    <p:sldId id="274" r:id="rId12"/>
    <p:sldId id="275" r:id="rId13"/>
    <p:sldId id="276" r:id="rId14"/>
    <p:sldId id="267" r:id="rId15"/>
    <p:sldId id="266" r:id="rId16"/>
    <p:sldId id="265" r:id="rId17"/>
    <p:sldId id="268" r:id="rId18"/>
    <p:sldId id="269" r:id="rId19"/>
    <p:sldId id="270" r:id="rId20"/>
    <p:sldId id="271" r:id="rId21"/>
    <p:sldId id="264" r:id="rId22"/>
    <p:sldId id="277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71" autoAdjust="0"/>
    <p:restoredTop sz="94660"/>
  </p:normalViewPr>
  <p:slideViewPr>
    <p:cSldViewPr snapToGrid="0">
      <p:cViewPr varScale="1">
        <p:scale>
          <a:sx n="86" d="100"/>
          <a:sy n="86" d="100"/>
        </p:scale>
        <p:origin x="687" y="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992B-9264-4EB7-8767-3251541E0AA0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D472-92DC-4A96-8E9F-F00335C58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350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992B-9264-4EB7-8767-3251541E0AA0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D472-92DC-4A96-8E9F-F00335C58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808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992B-9264-4EB7-8767-3251541E0AA0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D472-92DC-4A96-8E9F-F00335C58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5183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992B-9264-4EB7-8767-3251541E0AA0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D472-92DC-4A96-8E9F-F00335C58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84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992B-9264-4EB7-8767-3251541E0AA0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D472-92DC-4A96-8E9F-F00335C58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068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992B-9264-4EB7-8767-3251541E0AA0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D472-92DC-4A96-8E9F-F00335C58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389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992B-9264-4EB7-8767-3251541E0AA0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D472-92DC-4A96-8E9F-F00335C58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1562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992B-9264-4EB7-8767-3251541E0AA0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D472-92DC-4A96-8E9F-F00335C58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1083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992B-9264-4EB7-8767-3251541E0AA0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D472-92DC-4A96-8E9F-F00335C58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1924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992B-9264-4EB7-8767-3251541E0AA0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D472-92DC-4A96-8E9F-F00335C58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780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CC992B-9264-4EB7-8767-3251541E0AA0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EAD472-92DC-4A96-8E9F-F00335C58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79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CC992B-9264-4EB7-8767-3251541E0AA0}" type="datetimeFigureOut">
              <a:rPr lang="en-US" smtClean="0"/>
              <a:t>8/21/2018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EAD472-92DC-4A96-8E9F-F00335C581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197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hyperlink" Target="mailto:jeremy.straub@ndsu.edu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388495"/>
            <a:ext cx="9144000" cy="2387600"/>
          </a:xfrm>
        </p:spPr>
        <p:txBody>
          <a:bodyPr>
            <a:normAutofit/>
          </a:bodyPr>
          <a:lstStyle/>
          <a:p>
            <a:r>
              <a:rPr lang="en-US" sz="4800" b="1" dirty="0"/>
              <a:t>Involving Students in Cybersecurity for </a:t>
            </a:r>
            <a:r>
              <a:rPr lang="en-US" sz="4800" b="1" dirty="0" smtClean="0"/>
              <a:t>Cyberinfrastructure</a:t>
            </a:r>
            <a:endParaRPr lang="en-US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42982"/>
            <a:ext cx="9144000" cy="1655762"/>
          </a:xfrm>
        </p:spPr>
        <p:txBody>
          <a:bodyPr/>
          <a:lstStyle/>
          <a:p>
            <a:pPr>
              <a:spcBef>
                <a:spcPts val="0"/>
              </a:spcBef>
            </a:pPr>
            <a:endParaRPr lang="en-US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Jeremy Straub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North Dakota State University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83" y="6000819"/>
            <a:ext cx="6364224" cy="752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51" y="6003867"/>
            <a:ext cx="3456432" cy="74980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92" b="48775"/>
          <a:stretch/>
        </p:blipFill>
        <p:spPr>
          <a:xfrm>
            <a:off x="0" y="247383"/>
            <a:ext cx="12192000" cy="17469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37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316805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808529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435546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49285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003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/>
              <a:t>Student Perspective – Isaac Burton</a:t>
            </a:r>
            <a:endParaRPr lang="en-US" sz="4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3" b="27861"/>
          <a:stretch/>
        </p:blipFill>
        <p:spPr>
          <a:xfrm>
            <a:off x="4142096" y="3935373"/>
            <a:ext cx="8049904" cy="2922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9" t="27960"/>
          <a:stretch/>
        </p:blipFill>
        <p:spPr>
          <a:xfrm>
            <a:off x="-6824" y="3935373"/>
            <a:ext cx="4148920" cy="2928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t="21326" r="93" b="17641"/>
          <a:stretch/>
        </p:blipFill>
        <p:spPr>
          <a:xfrm>
            <a:off x="-6824" y="0"/>
            <a:ext cx="7343064" cy="29877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 b="7809"/>
          <a:stretch/>
        </p:blipFill>
        <p:spPr>
          <a:xfrm>
            <a:off x="7315201" y="-7399"/>
            <a:ext cx="4885751" cy="299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54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Courses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 foundational knowledge</a:t>
            </a:r>
          </a:p>
          <a:p>
            <a:r>
              <a:rPr lang="en-US" dirty="0" smtClean="0"/>
              <a:t>We’re incorporating cybersecurity knowledge components into related (non-security) courses</a:t>
            </a:r>
          </a:p>
          <a:p>
            <a:r>
              <a:rPr lang="en-US" dirty="0" smtClean="0"/>
              <a:t>Course projects provide an opportunity for student involvement in larger / external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062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Research Experience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help generate topics</a:t>
            </a:r>
          </a:p>
          <a:p>
            <a:r>
              <a:rPr lang="en-US" dirty="0" smtClean="0"/>
              <a:t>Students do background research</a:t>
            </a:r>
          </a:p>
          <a:p>
            <a:pPr lvl="1"/>
            <a:r>
              <a:rPr lang="en-US" dirty="0" smtClean="0"/>
              <a:t>Literature survey</a:t>
            </a:r>
          </a:p>
          <a:p>
            <a:pPr lvl="1"/>
            <a:r>
              <a:rPr lang="en-US" dirty="0" smtClean="0"/>
              <a:t>Identifying prior foundational work</a:t>
            </a:r>
          </a:p>
          <a:p>
            <a:pPr lvl="1"/>
            <a:r>
              <a:rPr lang="en-US" dirty="0" smtClean="0"/>
              <a:t>Identifying existing resources they can use</a:t>
            </a:r>
            <a:endParaRPr lang="en-US" dirty="0"/>
          </a:p>
          <a:p>
            <a:r>
              <a:rPr lang="en-US" dirty="0" smtClean="0"/>
              <a:t>Software development</a:t>
            </a:r>
          </a:p>
          <a:p>
            <a:r>
              <a:rPr lang="en-US" dirty="0" smtClean="0"/>
              <a:t>Validation - scientific </a:t>
            </a:r>
            <a:r>
              <a:rPr lang="en-US" dirty="0"/>
              <a:t>m</a:t>
            </a:r>
            <a:r>
              <a:rPr lang="en-US" dirty="0" smtClean="0"/>
              <a:t>ethod &amp; engineering </a:t>
            </a:r>
            <a:r>
              <a:rPr lang="en-US" dirty="0"/>
              <a:t>d</a:t>
            </a:r>
            <a:r>
              <a:rPr lang="en-US" dirty="0" smtClean="0"/>
              <a:t>esign </a:t>
            </a:r>
            <a:r>
              <a:rPr lang="en-US" dirty="0"/>
              <a:t>p</a:t>
            </a:r>
            <a:r>
              <a:rPr lang="en-US" dirty="0" smtClean="0"/>
              <a:t>rocess</a:t>
            </a:r>
          </a:p>
          <a:p>
            <a:r>
              <a:rPr lang="en-US" dirty="0" smtClean="0"/>
              <a:t>Professional documentation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" b="52697"/>
          <a:stretch/>
        </p:blipFill>
        <p:spPr>
          <a:xfrm>
            <a:off x="7226808" y="0"/>
            <a:ext cx="4965192" cy="155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135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Cybersecurity Competitions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Provide students with an opportunity to test and demonstrate skills</a:t>
            </a:r>
          </a:p>
          <a:p>
            <a:r>
              <a:rPr lang="en-US" dirty="0" smtClean="0"/>
              <a:t>Limited period of time, fits well with hectic student schedules</a:t>
            </a:r>
          </a:p>
          <a:p>
            <a:pPr lvl="1"/>
            <a:r>
              <a:rPr lang="en-US" dirty="0" smtClean="0"/>
              <a:t>May be possible for students with time commitment issues that prevent participation in longer-term projects to participate and excel</a:t>
            </a:r>
          </a:p>
          <a:p>
            <a:r>
              <a:rPr lang="en-US" dirty="0" smtClean="0"/>
              <a:t>Numerous competitions exist</a:t>
            </a:r>
          </a:p>
          <a:p>
            <a:pPr lvl="1"/>
            <a:r>
              <a:rPr lang="en-US" dirty="0" smtClean="0"/>
              <a:t>Capture the flag – logic / puzzle / skill / knowledge competitions where ‘flags’ are determined or found and submitted to validate completion</a:t>
            </a:r>
          </a:p>
          <a:p>
            <a:pPr lvl="1"/>
            <a:r>
              <a:rPr lang="en-US" dirty="0" smtClean="0"/>
              <a:t>Team vs. team – focus on securing or attacking systems</a:t>
            </a:r>
          </a:p>
          <a:p>
            <a:r>
              <a:rPr lang="en-US" dirty="0" smtClean="0"/>
              <a:t>Can be used to generate student involvement in projects and programs – could your project support a competition?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7" b="27584"/>
          <a:stretch/>
        </p:blipFill>
        <p:spPr>
          <a:xfrm>
            <a:off x="7226808" y="0"/>
            <a:ext cx="4965192" cy="155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045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Assessing Value to Students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use multiple approaches to assess student learning</a:t>
            </a:r>
          </a:p>
          <a:p>
            <a:pPr lvl="1"/>
            <a:r>
              <a:rPr lang="en-US" dirty="0" smtClean="0"/>
              <a:t>Comparative skill assessment surveys</a:t>
            </a:r>
          </a:p>
          <a:p>
            <a:pPr lvl="1"/>
            <a:r>
              <a:rPr lang="en-US" dirty="0" smtClean="0"/>
              <a:t>URSSA – the Undergraduate Research Student Self-Assessment</a:t>
            </a:r>
          </a:p>
          <a:p>
            <a:pPr lvl="1"/>
            <a:r>
              <a:rPr lang="en-US" dirty="0" smtClean="0"/>
              <a:t>Knowledge / skill tests – pre and post tests</a:t>
            </a:r>
          </a:p>
          <a:p>
            <a:pPr lvl="1"/>
            <a:r>
              <a:rPr lang="en-US" dirty="0" smtClean="0"/>
              <a:t>Course-integrated metrics</a:t>
            </a:r>
          </a:p>
          <a:p>
            <a:r>
              <a:rPr lang="en-US" dirty="0" smtClean="0"/>
              <a:t>We plan to measure longer-term value</a:t>
            </a:r>
          </a:p>
          <a:p>
            <a:pPr lvl="1"/>
            <a:r>
              <a:rPr lang="en-US" dirty="0" smtClean="0"/>
              <a:t>Success in college / graduation</a:t>
            </a:r>
          </a:p>
          <a:p>
            <a:pPr lvl="1"/>
            <a:r>
              <a:rPr lang="en-US" dirty="0" smtClean="0"/>
              <a:t>First job</a:t>
            </a:r>
          </a:p>
          <a:p>
            <a:pPr lvl="1"/>
            <a:r>
              <a:rPr lang="en-US" dirty="0" smtClean="0"/>
              <a:t>Additional education</a:t>
            </a:r>
          </a:p>
          <a:p>
            <a:pPr lvl="1"/>
            <a:r>
              <a:rPr lang="en-US" dirty="0" smtClean="0"/>
              <a:t>Career progression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" t="29879" r="-137" b="22811"/>
          <a:stretch/>
        </p:blipFill>
        <p:spPr>
          <a:xfrm>
            <a:off x="7243434" y="0"/>
            <a:ext cx="4965192" cy="155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72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Student Benefits to Projects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Students </a:t>
            </a:r>
            <a:r>
              <a:rPr lang="en-US" dirty="0"/>
              <a:t>can </a:t>
            </a:r>
            <a:r>
              <a:rPr lang="en-US" dirty="0" smtClean="0"/>
              <a:t>bring several types of value to projects</a:t>
            </a:r>
          </a:p>
          <a:p>
            <a:pPr lvl="1"/>
            <a:r>
              <a:rPr lang="en-US" dirty="0" smtClean="0"/>
              <a:t>Basic work</a:t>
            </a:r>
          </a:p>
          <a:p>
            <a:pPr lvl="1"/>
            <a:r>
              <a:rPr lang="en-US" dirty="0" smtClean="0"/>
              <a:t>Meeting institutional / project funder goals</a:t>
            </a:r>
          </a:p>
          <a:p>
            <a:pPr lvl="1"/>
            <a:r>
              <a:rPr lang="en-US" dirty="0" smtClean="0"/>
              <a:t>Workforce development for institution and/or funder</a:t>
            </a:r>
          </a:p>
          <a:p>
            <a:pPr lvl="1"/>
            <a:r>
              <a:rPr lang="en-US" dirty="0" smtClean="0"/>
              <a:t>Special benefits from </a:t>
            </a:r>
            <a:r>
              <a:rPr lang="en-US" dirty="0"/>
              <a:t>the perspective of faculty investigators and staff developers and system </a:t>
            </a:r>
            <a:r>
              <a:rPr lang="en-US" dirty="0" smtClean="0"/>
              <a:t>administrators</a:t>
            </a:r>
          </a:p>
          <a:p>
            <a:pPr lvl="2"/>
            <a:r>
              <a:rPr lang="en-US" dirty="0" smtClean="0"/>
              <a:t>Cutting </a:t>
            </a:r>
            <a:r>
              <a:rPr lang="en-US" dirty="0"/>
              <a:t>edge, recently-honed technical </a:t>
            </a:r>
            <a:r>
              <a:rPr lang="en-US" dirty="0" smtClean="0"/>
              <a:t>skills</a:t>
            </a:r>
          </a:p>
          <a:p>
            <a:pPr lvl="2"/>
            <a:r>
              <a:rPr lang="en-US" dirty="0" smtClean="0"/>
              <a:t>‘Out </a:t>
            </a:r>
            <a:r>
              <a:rPr lang="en-US" dirty="0"/>
              <a:t>of the box’ </a:t>
            </a:r>
            <a:r>
              <a:rPr lang="en-US" dirty="0" smtClean="0"/>
              <a:t>thinking</a:t>
            </a:r>
          </a:p>
          <a:p>
            <a:pPr lvl="2"/>
            <a:r>
              <a:rPr lang="en-US" dirty="0" smtClean="0"/>
              <a:t>Viewing </a:t>
            </a:r>
            <a:r>
              <a:rPr lang="en-US" dirty="0"/>
              <a:t>challenges from the perspective of a system user or </a:t>
            </a:r>
            <a:r>
              <a:rPr lang="en-US" dirty="0" smtClean="0"/>
              <a:t>consumer</a:t>
            </a:r>
          </a:p>
          <a:p>
            <a:r>
              <a:rPr lang="en-US" dirty="0" smtClean="0"/>
              <a:t>What needs do your projects have that students </a:t>
            </a:r>
            <a:r>
              <a:rPr lang="en-US" smtClean="0"/>
              <a:t>can help meet?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10" b="32985"/>
          <a:stretch/>
        </p:blipFill>
        <p:spPr>
          <a:xfrm>
            <a:off x="7226808" y="0"/>
            <a:ext cx="4965192" cy="155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333847" cy="802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" t="2551"/>
          <a:stretch>
            <a:fillRect/>
          </a:stretch>
        </p:blipFill>
        <p:spPr bwMode="auto">
          <a:xfrm>
            <a:off x="7604497" y="3431615"/>
            <a:ext cx="4636217" cy="2900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8" name="Picture 4" descr="InstCyberSecurityEdResearch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708" y="2889882"/>
            <a:ext cx="4570705" cy="541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5165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What We’re Doing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Our goals are student-centric</a:t>
            </a:r>
          </a:p>
          <a:p>
            <a:pPr lvl="1"/>
            <a:r>
              <a:rPr lang="en-US" dirty="0" smtClean="0"/>
              <a:t>Increased competition participation</a:t>
            </a:r>
          </a:p>
          <a:p>
            <a:pPr lvl="1"/>
            <a:r>
              <a:rPr lang="en-US" dirty="0" smtClean="0"/>
              <a:t>Hosting cybersecurity competition as part of the Midwest Instruction and Computing Symposium (MICS) in 2019</a:t>
            </a:r>
          </a:p>
          <a:p>
            <a:pPr lvl="1"/>
            <a:r>
              <a:rPr lang="en-US" dirty="0" smtClean="0"/>
              <a:t>Creating more research opportunities for students, seeking more funding for doing so</a:t>
            </a:r>
          </a:p>
          <a:p>
            <a:pPr lvl="2"/>
            <a:r>
              <a:rPr lang="en-US" dirty="0" smtClean="0"/>
              <a:t>Working with outside partners to let students work on high-quality partner projects</a:t>
            </a:r>
          </a:p>
          <a:p>
            <a:pPr lvl="1"/>
            <a:r>
              <a:rPr lang="en-US" dirty="0" smtClean="0"/>
              <a:t>Creating other student participation opportunities</a:t>
            </a:r>
          </a:p>
          <a:p>
            <a:pPr lvl="2"/>
            <a:r>
              <a:rPr lang="en-US" dirty="0" smtClean="0"/>
              <a:t>Working with campus IT, outside partner entities</a:t>
            </a:r>
          </a:p>
          <a:p>
            <a:r>
              <a:rPr lang="en-US" dirty="0" smtClean="0"/>
              <a:t>Participation ties in with degree programs</a:t>
            </a:r>
          </a:p>
          <a:p>
            <a:pPr lvl="1"/>
            <a:r>
              <a:rPr lang="en-US" dirty="0" smtClean="0"/>
              <a:t>Course credit</a:t>
            </a:r>
          </a:p>
          <a:p>
            <a:pPr lvl="1"/>
            <a:r>
              <a:rPr lang="en-US" dirty="0" smtClean="0"/>
              <a:t>Course projects topics</a:t>
            </a:r>
          </a:p>
          <a:p>
            <a:pPr lvl="1"/>
            <a:r>
              <a:rPr lang="en-US" dirty="0" smtClean="0"/>
              <a:t>Capstone / thesis / graduate project topics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1" b="69415"/>
          <a:stretch/>
        </p:blipFill>
        <p:spPr>
          <a:xfrm>
            <a:off x="7226808" y="0"/>
            <a:ext cx="4965192" cy="155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311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Take Away Strategies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Key questions:</a:t>
            </a:r>
          </a:p>
          <a:p>
            <a:pPr lvl="1"/>
            <a:r>
              <a:rPr lang="en-US" dirty="0" smtClean="0"/>
              <a:t>How can students aid your project?</a:t>
            </a:r>
          </a:p>
          <a:p>
            <a:pPr lvl="1"/>
            <a:r>
              <a:rPr lang="en-US" dirty="0" smtClean="0"/>
              <a:t>How can your project aid students?</a:t>
            </a:r>
          </a:p>
          <a:p>
            <a:r>
              <a:rPr lang="en-US" dirty="0" smtClean="0"/>
              <a:t>Students are looking for experience, skill validation, rewards and fun activities</a:t>
            </a:r>
          </a:p>
          <a:p>
            <a:r>
              <a:rPr lang="en-US" dirty="0" smtClean="0"/>
              <a:t>Can your project benefit from a competition?</a:t>
            </a:r>
          </a:p>
          <a:p>
            <a:r>
              <a:rPr lang="en-US" dirty="0" smtClean="0"/>
              <a:t>Are there components of your project that can be isolated for use as a student project?</a:t>
            </a:r>
          </a:p>
          <a:p>
            <a:r>
              <a:rPr lang="en-US" dirty="0" smtClean="0"/>
              <a:t>How does working on your project help students get a job (or a better job) after they graduate?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5" t="30920" r="275" b="22077"/>
          <a:stretch/>
        </p:blipFill>
        <p:spPr>
          <a:xfrm>
            <a:off x="7226808" y="0"/>
            <a:ext cx="4965192" cy="155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905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66219"/>
            <a:ext cx="10515600" cy="1325563"/>
          </a:xfrm>
        </p:spPr>
        <p:txBody>
          <a:bodyPr/>
          <a:lstStyle/>
          <a:p>
            <a:pPr algn="ctr"/>
            <a:r>
              <a:rPr lang="en-US" b="1" dirty="0" smtClean="0"/>
              <a:t>Thanks &amp; Any Questions?</a:t>
            </a:r>
            <a:endParaRPr lang="en-US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983" y="6000819"/>
            <a:ext cx="6364224" cy="7528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551" y="6003867"/>
            <a:ext cx="3456432" cy="74980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00420" y="4476465"/>
            <a:ext cx="25911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Jeremy Straub</a:t>
            </a:r>
          </a:p>
          <a:p>
            <a:pPr algn="ctr"/>
            <a:r>
              <a:rPr lang="en-US" b="1" dirty="0" smtClean="0">
                <a:hlinkClick r:id="rId4"/>
              </a:rPr>
              <a:t>jeremy.straub@ndsu.edu</a:t>
            </a:r>
            <a:endParaRPr lang="en-US" b="1" dirty="0" smtClean="0"/>
          </a:p>
          <a:p>
            <a:pPr algn="ctr"/>
            <a:r>
              <a:rPr lang="en-US" b="1" dirty="0" smtClean="0"/>
              <a:t>701-231-8196</a:t>
            </a:r>
            <a:endParaRPr lang="en-US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" t="29658" r="-168" b="46022"/>
          <a:stretch/>
        </p:blipFill>
        <p:spPr>
          <a:xfrm>
            <a:off x="0" y="526765"/>
            <a:ext cx="12241876" cy="1971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555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Cybersecurity @ NDSU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1" dirty="0" smtClean="0"/>
              <a:t>Cybersecurity Curriculum at NDSU</a:t>
            </a:r>
            <a:endParaRPr lang="en-US" dirty="0" smtClean="0"/>
          </a:p>
          <a:p>
            <a:pPr lvl="1"/>
            <a:r>
              <a:rPr lang="en-US" dirty="0" smtClean="0"/>
              <a:t>Ph.D. programs in Computer Science and Software Engineering with cybersecurity option</a:t>
            </a:r>
          </a:p>
          <a:p>
            <a:pPr lvl="1"/>
            <a:r>
              <a:rPr lang="en-US" dirty="0" smtClean="0"/>
              <a:t>M.S. programs in Computer Science and Software Engineering with cybersecurity option</a:t>
            </a:r>
          </a:p>
          <a:p>
            <a:pPr lvl="1"/>
            <a:r>
              <a:rPr lang="en-US" dirty="0" smtClean="0"/>
              <a:t>B.S. program in Computer Science with cybersecurity recognition</a:t>
            </a:r>
          </a:p>
          <a:p>
            <a:pPr lvl="1"/>
            <a:r>
              <a:rPr lang="en-US" dirty="0" smtClean="0"/>
              <a:t>Graduate Certificate Program in Cybersecurity</a:t>
            </a:r>
          </a:p>
          <a:p>
            <a:r>
              <a:rPr lang="en-US" b="1" dirty="0" smtClean="0"/>
              <a:t>Focus Areas</a:t>
            </a:r>
          </a:p>
          <a:p>
            <a:pPr lvl="1"/>
            <a:r>
              <a:rPr lang="en-US" dirty="0" smtClean="0"/>
              <a:t>Cybersecurity Research</a:t>
            </a:r>
          </a:p>
          <a:p>
            <a:pPr lvl="1"/>
            <a:r>
              <a:rPr lang="en-US" dirty="0" smtClean="0"/>
              <a:t>Cyber Defense</a:t>
            </a:r>
          </a:p>
          <a:p>
            <a:pPr lvl="1"/>
            <a:r>
              <a:rPr lang="en-US" dirty="0" smtClean="0"/>
              <a:t>Cyber Operations</a:t>
            </a:r>
          </a:p>
          <a:p>
            <a:pPr lvl="1"/>
            <a:r>
              <a:rPr lang="en-US" dirty="0" smtClean="0"/>
              <a:t>Cybersecurity Tool Development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25" b="28673"/>
          <a:stretch/>
        </p:blipFill>
        <p:spPr>
          <a:xfrm>
            <a:off x="7226808" y="0"/>
            <a:ext cx="4965192" cy="155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645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Cybersecurity @ NDSU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1" dirty="0" smtClean="0"/>
              <a:t>Key Activities</a:t>
            </a:r>
            <a:endParaRPr lang="en-US" dirty="0" smtClean="0"/>
          </a:p>
          <a:p>
            <a:pPr lvl="1"/>
            <a:r>
              <a:rPr lang="en-US" dirty="0" smtClean="0"/>
              <a:t>We offered North Dakota’s first </a:t>
            </a:r>
            <a:r>
              <a:rPr lang="en-US" dirty="0" err="1" smtClean="0"/>
              <a:t>GenCyber</a:t>
            </a:r>
            <a:r>
              <a:rPr lang="en-US" dirty="0" smtClean="0"/>
              <a:t> summer camp in 2018.  This brought K-12 students from all over the region to NDSU to learn about cybersecurity.</a:t>
            </a:r>
          </a:p>
          <a:p>
            <a:pPr lvl="1"/>
            <a:r>
              <a:rPr lang="en-US" dirty="0" smtClean="0"/>
              <a:t>NSF-funded Research Experience for Undergraduates focused on cyber-physical system cybersecurity</a:t>
            </a:r>
          </a:p>
          <a:p>
            <a:pPr lvl="1"/>
            <a:r>
              <a:rPr lang="en-US" dirty="0" smtClean="0"/>
              <a:t>Student competition teams</a:t>
            </a:r>
            <a:endParaRPr lang="en-US" dirty="0" smtClean="0"/>
          </a:p>
          <a:p>
            <a:pPr lvl="1"/>
            <a:endParaRPr lang="en-US" dirty="0" smtClean="0"/>
          </a:p>
          <a:p>
            <a:r>
              <a:rPr lang="en-US" b="1" dirty="0" smtClean="0"/>
              <a:t>Key Capabilities</a:t>
            </a:r>
          </a:p>
          <a:p>
            <a:pPr lvl="1"/>
            <a:r>
              <a:rPr lang="en-US" dirty="0" smtClean="0"/>
              <a:t>North Dakota’s first cyber range, developed with Department of Defense assistance</a:t>
            </a:r>
          </a:p>
          <a:p>
            <a:pPr lvl="1"/>
            <a:r>
              <a:rPr lang="en-US" dirty="0" smtClean="0"/>
              <a:t>New cybersecurity laboratory: a dedicated 20+ station facility including Kali Linux terminals, a SCADA security simulator and cyber-physical systems</a:t>
            </a:r>
          </a:p>
          <a:p>
            <a:pPr lvl="1"/>
            <a:r>
              <a:rPr lang="en-US" dirty="0" smtClean="0"/>
              <a:t>Mobile cyber lab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2" t="37503" r="412" b="41743"/>
          <a:stretch/>
        </p:blipFill>
        <p:spPr>
          <a:xfrm>
            <a:off x="7226808" y="0"/>
            <a:ext cx="4965192" cy="1555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5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The Challenge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Student </a:t>
            </a:r>
            <a:r>
              <a:rPr lang="en-US" dirty="0"/>
              <a:t>involvement in research and other technical activities is key to preparing the next generation of researchers, security professionals, technicians, programmers and other key roles.  </a:t>
            </a:r>
            <a:endParaRPr lang="en-US" dirty="0" smtClean="0"/>
          </a:p>
          <a:p>
            <a:r>
              <a:rPr lang="en-US" dirty="0" smtClean="0"/>
              <a:t>Large</a:t>
            </a:r>
            <a:r>
              <a:rPr lang="en-US" dirty="0"/>
              <a:t>, expensive, delicate and intricate infrastructure equipment presents a challenge of how to best involve students while ensuring that key research objectives and production systems are not at risk of impairment due to students interactions with them.  </a:t>
            </a:r>
            <a:endParaRPr lang="en-US" dirty="0" smtClean="0"/>
          </a:p>
          <a:p>
            <a:r>
              <a:rPr lang="en-US" dirty="0" smtClean="0"/>
              <a:t>Security </a:t>
            </a:r>
            <a:r>
              <a:rPr lang="en-US" dirty="0"/>
              <a:t>research presents risks related to its containment and the inadvertent insecurity, breach or impairment of systems – both those on which the research is conducted and others.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76" b="47960"/>
          <a:stretch/>
        </p:blipFill>
        <p:spPr>
          <a:xfrm>
            <a:off x="7226490" y="0"/>
            <a:ext cx="4965510" cy="1551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26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Incorporating Students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Needs to be exciting </a:t>
            </a:r>
            <a:r>
              <a:rPr lang="en-US" dirty="0"/>
              <a:t>and informative to the students while minimizing the potential for harm to the </a:t>
            </a:r>
            <a:r>
              <a:rPr lang="en-US" dirty="0" smtClean="0"/>
              <a:t>systems and work</a:t>
            </a:r>
          </a:p>
          <a:p>
            <a:r>
              <a:rPr lang="en-US" dirty="0" smtClean="0"/>
              <a:t>Projects can be student-centered or provide opportunities for student involvement</a:t>
            </a:r>
          </a:p>
          <a:p>
            <a:pPr lvl="1"/>
            <a:r>
              <a:rPr lang="en-US" dirty="0" smtClean="0"/>
              <a:t>Focus on student-related outcomes, or</a:t>
            </a:r>
          </a:p>
          <a:p>
            <a:pPr lvl="1"/>
            <a:r>
              <a:rPr lang="en-US" dirty="0" smtClean="0"/>
              <a:t>Have secondary / tertiary student-related outcomes, or</a:t>
            </a:r>
          </a:p>
          <a:p>
            <a:pPr lvl="1"/>
            <a:r>
              <a:rPr lang="en-US" dirty="0" smtClean="0"/>
              <a:t>Provide opportunities for student involvement and learning while achieving non-student-related objectives</a:t>
            </a:r>
          </a:p>
          <a:p>
            <a:r>
              <a:rPr lang="en-US" dirty="0" smtClean="0"/>
              <a:t>Projects may need student involvement for ‘broad impact’ requirements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" t="17109" r="-137" b="35886"/>
          <a:stretch/>
        </p:blipFill>
        <p:spPr>
          <a:xfrm>
            <a:off x="7237892" y="0"/>
            <a:ext cx="4965192" cy="1555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90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Incorporating Students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Some examples:</a:t>
            </a:r>
          </a:p>
          <a:p>
            <a:r>
              <a:rPr lang="en-US" dirty="0" smtClean="0"/>
              <a:t>NSF-funded Research Experience for Undergraduates program with focus on cyber-physical system cybersecurity</a:t>
            </a:r>
          </a:p>
          <a:p>
            <a:r>
              <a:rPr lang="en-US" dirty="0" smtClean="0"/>
              <a:t>Ethical hacking – student system testers</a:t>
            </a:r>
          </a:p>
          <a:p>
            <a:r>
              <a:rPr lang="en-US" dirty="0" smtClean="0"/>
              <a:t>Cybersecurity competitions</a:t>
            </a:r>
          </a:p>
          <a:p>
            <a:pPr lvl="1"/>
            <a:r>
              <a:rPr lang="en-US" dirty="0" smtClean="0"/>
              <a:t>Capture the flag</a:t>
            </a:r>
          </a:p>
          <a:p>
            <a:pPr lvl="1"/>
            <a:r>
              <a:rPr lang="en-US" dirty="0" smtClean="0"/>
              <a:t>Red team vs. blue team 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74" b="34017"/>
          <a:stretch/>
        </p:blipFill>
        <p:spPr>
          <a:xfrm>
            <a:off x="7226808" y="0"/>
            <a:ext cx="4965192" cy="1555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009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" b="7809"/>
          <a:stretch/>
        </p:blipFill>
        <p:spPr>
          <a:xfrm>
            <a:off x="7315201" y="-7399"/>
            <a:ext cx="4885751" cy="29900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003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 smtClean="0"/>
              <a:t>Student Perspective – Isaac Burton</a:t>
            </a:r>
            <a:endParaRPr lang="en-US" sz="4800" b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13" b="27861"/>
          <a:stretch/>
        </p:blipFill>
        <p:spPr>
          <a:xfrm>
            <a:off x="4142096" y="3935373"/>
            <a:ext cx="8049904" cy="29226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9" t="27960"/>
          <a:stretch/>
        </p:blipFill>
        <p:spPr>
          <a:xfrm>
            <a:off x="-6824" y="3935373"/>
            <a:ext cx="4148920" cy="29283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3" t="21326" r="93" b="17641"/>
          <a:stretch/>
        </p:blipFill>
        <p:spPr>
          <a:xfrm>
            <a:off x="-6824" y="0"/>
            <a:ext cx="7343064" cy="298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935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5719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826</Words>
  <Application>Microsoft Office PowerPoint</Application>
  <PresentationFormat>Widescreen</PresentationFormat>
  <Paragraphs>112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Involving Students in Cybersecurity for Cyberinfrastructure</vt:lpstr>
      <vt:lpstr>PowerPoint Presentation</vt:lpstr>
      <vt:lpstr>Cybersecurity @ NDSU</vt:lpstr>
      <vt:lpstr>Cybersecurity @ NDSU</vt:lpstr>
      <vt:lpstr>The Challenge</vt:lpstr>
      <vt:lpstr>Incorporating Students</vt:lpstr>
      <vt:lpstr>Incorporating Students</vt:lpstr>
      <vt:lpstr>Student Perspective – Isaac Burton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Student Perspective – Isaac Burton</vt:lpstr>
      <vt:lpstr>Courses</vt:lpstr>
      <vt:lpstr>Research Experience</vt:lpstr>
      <vt:lpstr>Cybersecurity Competitions</vt:lpstr>
      <vt:lpstr>Assessing Value to Students</vt:lpstr>
      <vt:lpstr>Student Benefits to Projects</vt:lpstr>
      <vt:lpstr>What We’re Doing</vt:lpstr>
      <vt:lpstr>Take Away Strategies</vt:lpstr>
      <vt:lpstr>Thanks &amp; Any Questions?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Involving Students in Cybersecurity for Cyberinfrastructure</dc:title>
  <dc:creator>Jeremy Straub</dc:creator>
  <cp:lastModifiedBy>Jeremy Straub</cp:lastModifiedBy>
  <cp:revision>30</cp:revision>
  <dcterms:created xsi:type="dcterms:W3CDTF">2018-08-22T02:53:37Z</dcterms:created>
  <dcterms:modified xsi:type="dcterms:W3CDTF">2018-08-22T04:57:10Z</dcterms:modified>
</cp:coreProperties>
</file>