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notesSlides/notesSlide74.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ppt/notesSlides/notesSlide88.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115.xml" ContentType="application/vnd.openxmlformats-officedocument.presentationml.notesSlide+xml"/>
  <Override PartName="/ppt/notesSlides/notesSlide73.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charts/chart1.xml" ContentType="application/vnd.openxmlformats-officedocument.drawingml.chart+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drawings/legacyDiagramText2.bin" ContentType="application/vnd.ms-office.legacyDiagramText"/>
  <Override PartName="/ppt/slides/slide1.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Default Extension="wmf" ContentType="image/x-wmf"/>
  <Override PartName="/ppt/notesSlides/notesSlide71.xml" ContentType="application/vnd.openxmlformats-officedocument.presentationml.notesSlide+xml"/>
  <Override PartName="/ppt/slides/slide94.xml" ContentType="application/vnd.openxmlformats-officedocument.presentationml.slide+xml"/>
  <Override PartName="/ppt/slides/slide92.xml" ContentType="application/vnd.openxmlformats-officedocument.presentationml.slide+xml"/>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113.xml" ContentType="application/vnd.openxmlformats-officedocument.presentationml.notesSlide+xml"/>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s/slide115.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notesSlides/notesSlide45.xml" ContentType="application/vnd.openxmlformats-officedocument.presentationml.notesSlide+xml"/>
  <Override PartName="/ppt/notesSlides/notesSlide48.xml" ContentType="application/vnd.openxmlformats-officedocument.presentationml.notesSlide+xml"/>
  <Default Extension="vml" ContentType="application/vnd.openxmlformats-officedocument.vmlDrawing"/>
  <Override PartName="/ppt/notesSlides/notesSlide90.xml" ContentType="application/vnd.openxmlformats-officedocument.presentationml.notesSlide+xml"/>
  <Override PartName="/ppt/embeddings/oleObject13.bin" ContentType="application/vnd.openxmlformats-officedocument.oleObject"/>
  <Default Extension="png" ContentType="image/png"/>
  <Override PartName="/ppt/notesSlides/notesSlide84.xml" ContentType="application/vnd.openxmlformats-officedocument.presentationml.notesSlide+xml"/>
  <Override PartName="/ppt/slides/slide83.xml" ContentType="application/vnd.openxmlformats-officedocument.presentationml.slide+xml"/>
  <Override PartName="/ppt/notesSlides/notesSlide96.xml" ContentType="application/vnd.openxmlformats-officedocument.presentationml.notesSlide+xml"/>
  <Override PartName="/docProps/core.xml" ContentType="application/vnd.openxmlformats-package.core-properties+xml"/>
  <Override PartName="/ppt/slides/slide56.xml" ContentType="application/vnd.openxmlformats-officedocument.presentationml.slide+xml"/>
  <Override PartName="/ppt/notesSlides/notesSlide108.xml" ContentType="application/vnd.openxmlformats-officedocument.presentationml.notesSlide+xml"/>
  <Override PartName="/ppt/slides/slide31.xml" ContentType="application/vnd.openxmlformats-officedocument.presentationml.slide+xml"/>
  <Override PartName="/ppt/embeddings/oleObject11.bin" ContentType="application/vnd.openxmlformats-officedocument.oleObject"/>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notesSlides/notesSlide98.xml" ContentType="application/vnd.openxmlformats-officedocument.presentationml.notesSlide+xml"/>
  <Override PartName="/ppt/slides/slide55.xml" ContentType="application/vnd.openxmlformats-officedocument.presentationml.slide+xml"/>
  <Override PartName="/ppt/notesSlides/notesSlide104.xml" ContentType="application/vnd.openxmlformats-officedocument.presentationml.notes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notesSlides/notesSlide114.xml" ContentType="application/vnd.openxmlformats-officedocument.presentationml.notesSlide+xml"/>
  <Override PartName="/ppt/theme/theme2.xml" ContentType="application/vnd.openxmlformats-officedocument.theme+xml"/>
  <Override PartName="/ppt/notesSlides/notesSlide75.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69.xml" ContentType="application/vnd.openxmlformats-officedocument.presentationml.notesSlide+xml"/>
  <Override PartName="/ppt/notesSlides/notesSlide109.xml" ContentType="application/vnd.openxmlformats-officedocument.presentationml.notes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38.xml" ContentType="application/vnd.openxmlformats-officedocument.presentationml.notesSlide+xml"/>
  <Override PartName="/ppt/notesSlides/notesSlide102.xml" ContentType="application/vnd.openxmlformats-officedocument.presentationml.notesSlide+xml"/>
  <Override PartName="/ppt/slideLayouts/slideLayout10.xml" ContentType="application/vnd.openxmlformats-officedocument.presentationml.slideLayout+xml"/>
  <Override PartName="/ppt/embeddings/oleObject6.bin" ContentType="application/vnd.openxmlformats-officedocument.oleObject"/>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Default Extension="xlsx" ContentType="application/vnd.openxmlformats-officedocument.spreadsheetml.sheet"/>
  <Override PartName="/ppt/slides/slide81.xml" ContentType="application/vnd.openxmlformats-officedocument.presentationml.slide+xml"/>
  <Override PartName="/ppt/slides/slide25.xml" ContentType="application/vnd.openxmlformats-officedocument.presentationml.slide+xml"/>
  <Override PartName="/ppt/notesSlides/notesSlide63.xml" ContentType="application/vnd.openxmlformats-officedocument.presentationml.notesSlide+xml"/>
  <Override PartName="/docProps/custom.xml" ContentType="application/vnd.openxmlformats-officedocument.custom-properties+xml"/>
  <Override PartName="/ppt/notesSlides/notesSlide19.xml" ContentType="application/vnd.openxmlformats-officedocument.presentationml.notesSlide+xml"/>
  <Override PartName="/ppt/embeddings/oleObject5.bin" ContentType="application/vnd.openxmlformats-officedocument.oleObject"/>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embeddings/oleObject1.bin" ContentType="application/vnd.openxmlformats-officedocument.oleObject"/>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drawings/drawing2.xml" ContentType="application/vnd.openxmlformats-officedocument.drawingml.chartshapes+xml"/>
  <Override PartName="/ppt/notesSlides/notesSlide37.xml" ContentType="application/vnd.openxmlformats-officedocument.presentationml.notesSlide+xml"/>
  <Override PartName="/ppt/notesSlides/notesSlide91.xml" ContentType="application/vnd.openxmlformats-officedocument.presentationml.notesSlide+xml"/>
  <Override PartName="/ppt/slides/slide103.xml" ContentType="application/vnd.openxmlformats-officedocument.presentationml.slide+xml"/>
  <Override PartName="/ppt/notesSlides/notesSlide93.xml" ContentType="application/vnd.openxmlformats-officedocument.presentationml.notesSlide+xml"/>
  <Override PartName="/ppt/notesSlides/notesSlide60.xml" ContentType="application/vnd.openxmlformats-officedocument.presentationml.notesSlide+xml"/>
  <Override PartName="/ppt/slides/slide49.xml" ContentType="application/vnd.openxmlformats-officedocument.presentationml.slide+xml"/>
  <Override PartName="/ppt/slides/slide70.xml" ContentType="application/vnd.openxmlformats-officedocument.presentationml.slide+xml"/>
  <Override PartName="/ppt/embeddings/oleObject7.bin" ContentType="application/vnd.openxmlformats-officedocument.oleObject"/>
  <Override PartName="/ppt/slides/slide48.xml" ContentType="application/vnd.openxmlformats-officedocument.presentationml.slide+xml"/>
  <Override PartName="/ppt/notesSlides/notesSlide78.xml" ContentType="application/vnd.openxmlformats-officedocument.presentationml.notesSlide+xml"/>
  <Override PartName="/ppt/presentation.xml" ContentType="application/vnd.openxmlformats-officedocument.presentationml.presentation.main+xml"/>
  <Override PartName="/ppt/embeddings/oleObject12.bin" ContentType="application/vnd.openxmlformats-officedocument.oleObject"/>
  <Override PartName="/ppt/slides/slide77.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notesSlides/notesSlide95.xml" ContentType="application/vnd.openxmlformats-officedocument.presentationml.notesSlide+xml"/>
  <Override PartName="/ppt/notesSlides/notesSlide83.xml" ContentType="application/vnd.openxmlformats-officedocument.presentationml.notesSlide+xml"/>
  <Override PartName="/ppt/slides/slide3.xml" ContentType="application/vnd.openxmlformats-officedocument.presentationml.slide+xml"/>
  <Default Extension="tiff" ContentType="image/tiff"/>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slides/slide74.xml" ContentType="application/vnd.openxmlformats-officedocument.presentationml.slide+xml"/>
  <Override PartName="/ppt/slides/slide75.xml" ContentType="application/vnd.openxmlformats-officedocument.presentationml.slide+xml"/>
  <Override PartName="/ppt/notesSlides/notesSlide64.xml" ContentType="application/vnd.openxmlformats-officedocument.presentationml.notes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17.xml" ContentType="application/vnd.openxmlformats-officedocument.presentationml.slide+xml"/>
  <Override PartName="/ppt/slides/slide111.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13.xml" ContentType="application/vnd.openxmlformats-officedocument.presentationml.slide+xml"/>
  <Override PartName="/ppt/slides/slide10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embeddings/oleObject4.bin" ContentType="application/vnd.openxmlformats-officedocument.oleObject"/>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notesSlides/notesSlide92.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embeddings/oleObject16.bin" ContentType="application/vnd.openxmlformats-officedocument.oleObject"/>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embeddings/oleObject2.bin" ContentType="application/vnd.openxmlformats-officedocument.oleObject"/>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117.xml" ContentType="application/vnd.openxmlformats-officedocument.presentationml.notesSlide+xml"/>
  <Override PartName="/ppt/drawings/legacyDiagramText1.bin" ContentType="application/vnd.ms-office.legacyDiagramText"/>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notesSlides/notesSlide103.xml" ContentType="application/vnd.openxmlformats-officedocument.presentationml.notesSlide+xml"/>
  <Override PartName="/ppt/legacyDocTextInfo.bin" ContentType="application/vnd.ms-office.legacyDocTextInfo"/>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86.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embeddings/oleObject3.bin" ContentType="application/vnd.openxmlformats-officedocument.oleObject"/>
  <Override PartName="/ppt/notesSlides/notesSlide57.xml" ContentType="application/vnd.openxmlformats-officedocument.presentationml.notesSlide+xml"/>
  <Override PartName="/ppt/notesSlides/notesSlide87.xml" ContentType="application/vnd.openxmlformats-officedocument.presentationml.notesSlide+xml"/>
  <Override PartName="/ppt/slideLayouts/slideLayout4.xml" ContentType="application/vnd.openxmlformats-officedocument.presentationml.slideLayout+xml"/>
  <Override PartName="/ppt/notesSlides/notesSlide99.xml" ContentType="application/vnd.openxmlformats-officedocument.presentationml.notesSlide+xml"/>
  <Override PartName="/ppt/slideLayouts/slideLayout2.xml" ContentType="application/vnd.openxmlformats-officedocument.presentationml.slideLayout+xml"/>
  <Override PartName="/ppt/slides/slide89.xml" ContentType="application/vnd.openxmlformats-officedocument.presentationml.slide+xml"/>
  <Override PartName="/ppt/notesSlides/notesSlide97.xml" ContentType="application/vnd.openxmlformats-officedocument.presentationml.notesSlide+xml"/>
  <Override PartName="/ppt/slideLayouts/slideLayout6.xml" ContentType="application/vnd.openxmlformats-officedocument.presentationml.slideLayout+xml"/>
  <Default Extension="emf" ContentType="image/x-emf"/>
  <Override PartName="/ppt/notesSlides/notesSlide43.xml" ContentType="application/vnd.openxmlformats-officedocument.presentationml.notesSlide+xml"/>
  <Override PartName="/ppt/embeddings/oleObject10.bin" ContentType="application/vnd.openxmlformats-officedocument.oleObject"/>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embeddings/oleObject15.bin" ContentType="application/vnd.openxmlformats-officedocument.oleObject"/>
  <Override PartName="/ppt/slides/slide27.xml" ContentType="application/vnd.openxmlformats-officedocument.presentationml.slide+xml"/>
  <Override PartName="/ppt/embeddings/oleObject9.bin" ContentType="application/vnd.openxmlformats-officedocument.oleObject"/>
  <Override PartName="/ppt/notesSlides/notesSlide94.xml" ContentType="application/vnd.openxmlformats-officedocument.presentationml.notesSlide+xml"/>
  <Override PartName="/ppt/notesSlides/notesSlide101.xml" ContentType="application/vnd.openxmlformats-officedocument.presentationml.notesSlide+xml"/>
  <Override PartName="/ppt/notesSlides/notesSlide107.xml" ContentType="application/vnd.openxmlformats-officedocument.presentationml.notes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notesSlides/notesSlide77.xml" ContentType="application/vnd.openxmlformats-officedocument.presentationml.notes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notesSlides/notesSlide116.xml" ContentType="application/vnd.openxmlformats-officedocument.presentationml.notesSlide+xml"/>
  <Override PartName="/ppt/notesSlides/notesSlide34.xml" ContentType="application/vnd.openxmlformats-officedocument.presentationml.notesSlide+xml"/>
  <Override PartName="/ppt/slideLayouts/slideLayout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notesSlides/notesSlide111.xml" ContentType="application/vnd.openxmlformats-officedocument.presentationml.notesSlide+xml"/>
  <Override PartName="/ppt/slides/slide116.xml" ContentType="application/vnd.openxmlformats-officedocument.presentationml.slide+xml"/>
  <Override PartName="/ppt/notesSlides/notesSlide106.xml" ContentType="application/vnd.openxmlformats-officedocument.presentationml.notesSlide+xml"/>
  <Override PartName="/ppt/notesSlides/notesSlide7.xml" ContentType="application/vnd.openxmlformats-officedocument.presentationml.notesSlide+xml"/>
  <Override PartName="/ppt/slides/slide63.xml" ContentType="application/vnd.openxmlformats-officedocument.presentationml.slide+xml"/>
  <Override PartName="/ppt/notesSlides/notesSlide105.xml" ContentType="application/vnd.openxmlformats-officedocument.presentationml.notesSlide+xml"/>
  <Override PartName="/ppt/slides/slide82.xml" ContentType="application/vnd.openxmlformats-officedocument.presentationml.slide+xml"/>
  <Override PartName="/ppt/slides/slide34.xml" ContentType="application/vnd.openxmlformats-officedocument.presentationml.slide+xml"/>
  <Override PartName="/ppt/slides/slide112.xml" ContentType="application/vnd.openxmlformats-officedocument.presentationml.slide+xml"/>
  <Override PartName="/ppt/slides/slide106.xml" ContentType="application/vnd.openxmlformats-officedocument.presentationml.slide+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theme/theme1.xml" ContentType="application/vnd.openxmlformats-officedocument.theme+xml"/>
  <Override PartName="/ppt/slides/slide99.xml" ContentType="application/vnd.openxmlformats-officedocument.presentationml.slide+xml"/>
  <Override PartName="/ppt/slides/slide109.xml" ContentType="application/vnd.openxmlformats-officedocument.presentationml.slide+xml"/>
  <Override PartName="/ppt/notesSlides/notesSlide59.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114.xml" ContentType="application/vnd.openxmlformats-officedocument.presentationml.slide+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110.xml" ContentType="application/vnd.openxmlformats-officedocument.presentationml.slide+xml"/>
  <Override PartName="/ppt/slides/slide4.xml" ContentType="application/vnd.openxmlformats-officedocument.presentationml.slide+xml"/>
  <Override PartName="/ppt/notesSlides/notesSlide89.xml" ContentType="application/vnd.openxmlformats-officedocument.presentationml.notesSlide+xml"/>
  <Override PartName="/ppt/notesSlides/notesSlide67.xml" ContentType="application/vnd.openxmlformats-officedocument.presentationml.notesSlide+xml"/>
  <Override PartName="/ppt/embeddings/oleObject14.bin" ContentType="application/vnd.openxmlformats-officedocument.oleObject"/>
  <Override PartName="/ppt/notesSlides/notesSlide72.xml" ContentType="application/vnd.openxmlformats-officedocument.presentationml.notesSlide+xml"/>
  <Override PartName="/ppt/notesSlides/notesSlide54.xml" ContentType="application/vnd.openxmlformats-officedocument.presentationml.notesSlide+xml"/>
  <Override PartName="/ppt/notesSlides/notesSlide81.xml" ContentType="application/vnd.openxmlformats-officedocument.presentationml.notesSlide+xml"/>
  <Override PartName="/ppt/slides/slide72.xml" ContentType="application/vnd.openxmlformats-officedocument.presentationml.slide+xml"/>
  <Override PartName="/ppt/slides/slide98.xml" ContentType="application/vnd.openxmlformats-officedocument.presentationml.slide+xml"/>
  <Override PartName="/ppt/notesSlides/notesSlide70.xml" ContentType="application/vnd.openxmlformats-officedocument.presentationml.notesSlide+xml"/>
  <Override PartName="/ppt/slides/slide8.xml" ContentType="application/vnd.openxmlformats-officedocument.presentationml.slide+xml"/>
  <Override PartName="/ppt/slides/slide102.xml" ContentType="application/vnd.openxmlformats-officedocument.presentationml.slide+xml"/>
  <Override PartName="/ppt/notesSlides/notesSlide82.xml" ContentType="application/vnd.openxmlformats-officedocument.presentationml.notesSlide+xml"/>
  <Override PartName="/ppt/notesSlides/notesSlide85.xml" ContentType="application/vnd.openxmlformats-officedocument.presentationml.notesSlide+xml"/>
  <Override PartName="/ppt/notesSlides/notesSlide68.xml" ContentType="application/vnd.openxmlformats-officedocument.presentationml.notesSlide+xml"/>
  <Override PartName="/ppt/notesSlides/notesSlide110.xml" ContentType="application/vnd.openxmlformats-officedocument.presentationml.notesSlide+xml"/>
  <Override PartName="/ppt/notesSlides/notesSlide112.xml" ContentType="application/vnd.openxmlformats-officedocument.presentationml.notesSlide+xml"/>
  <Override PartName="/ppt/slides/slide60.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tags/tag1.xml" ContentType="application/vnd.openxmlformats-officedocument.presentationml.tags+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notesSlides/notesSlide20.xml" ContentType="application/vnd.openxmlformats-officedocument.presentationml.notesSlide+xml"/>
  <Override PartName="/ppt/notesSlides/notesSlide10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5" r:id="rId1"/>
  </p:sldMasterIdLst>
  <p:notesMasterIdLst>
    <p:notesMasterId r:id="rId119"/>
  </p:notesMasterIdLst>
  <p:handoutMasterIdLst>
    <p:handoutMasterId r:id="rId120"/>
  </p:handoutMasterIdLst>
  <p:sldIdLst>
    <p:sldId id="432" r:id="rId2"/>
    <p:sldId id="256" r:id="rId3"/>
    <p:sldId id="413" r:id="rId4"/>
    <p:sldId id="417" r:id="rId5"/>
    <p:sldId id="529" r:id="rId6"/>
    <p:sldId id="418" r:id="rId7"/>
    <p:sldId id="451" r:id="rId8"/>
    <p:sldId id="387" r:id="rId9"/>
    <p:sldId id="440" r:id="rId10"/>
    <p:sldId id="436" r:id="rId11"/>
    <p:sldId id="434" r:id="rId12"/>
    <p:sldId id="439" r:id="rId13"/>
    <p:sldId id="438" r:id="rId14"/>
    <p:sldId id="437" r:id="rId15"/>
    <p:sldId id="512" r:id="rId16"/>
    <p:sldId id="426" r:id="rId17"/>
    <p:sldId id="515" r:id="rId18"/>
    <p:sldId id="511" r:id="rId19"/>
    <p:sldId id="513" r:id="rId20"/>
    <p:sldId id="453" r:id="rId21"/>
    <p:sldId id="517" r:id="rId22"/>
    <p:sldId id="415" r:id="rId23"/>
    <p:sldId id="258" r:id="rId24"/>
    <p:sldId id="259" r:id="rId25"/>
    <p:sldId id="309" r:id="rId26"/>
    <p:sldId id="333" r:id="rId27"/>
    <p:sldId id="308" r:id="rId28"/>
    <p:sldId id="265" r:id="rId29"/>
    <p:sldId id="414" r:id="rId30"/>
    <p:sldId id="376" r:id="rId31"/>
    <p:sldId id="267" r:id="rId32"/>
    <p:sldId id="335" r:id="rId33"/>
    <p:sldId id="336" r:id="rId34"/>
    <p:sldId id="358" r:id="rId35"/>
    <p:sldId id="464" r:id="rId36"/>
    <p:sldId id="450" r:id="rId37"/>
    <p:sldId id="518" r:id="rId38"/>
    <p:sldId id="377" r:id="rId39"/>
    <p:sldId id="459" r:id="rId40"/>
    <p:sldId id="458" r:id="rId41"/>
    <p:sldId id="460" r:id="rId42"/>
    <p:sldId id="461" r:id="rId43"/>
    <p:sldId id="454" r:id="rId44"/>
    <p:sldId id="465" r:id="rId45"/>
    <p:sldId id="455" r:id="rId46"/>
    <p:sldId id="433" r:id="rId47"/>
    <p:sldId id="519" r:id="rId48"/>
    <p:sldId id="520" r:id="rId49"/>
    <p:sldId id="469" r:id="rId50"/>
    <p:sldId id="400" r:id="rId51"/>
    <p:sldId id="289" r:id="rId52"/>
    <p:sldId id="290" r:id="rId53"/>
    <p:sldId id="320" r:id="rId54"/>
    <p:sldId id="321" r:id="rId55"/>
    <p:sldId id="401" r:id="rId56"/>
    <p:sldId id="522" r:id="rId57"/>
    <p:sldId id="523" r:id="rId58"/>
    <p:sldId id="524" r:id="rId59"/>
    <p:sldId id="525" r:id="rId60"/>
    <p:sldId id="526" r:id="rId61"/>
    <p:sldId id="527" r:id="rId62"/>
    <p:sldId id="528" r:id="rId63"/>
    <p:sldId id="381" r:id="rId64"/>
    <p:sldId id="470" r:id="rId65"/>
    <p:sldId id="299" r:id="rId66"/>
    <p:sldId id="409" r:id="rId67"/>
    <p:sldId id="369" r:id="rId68"/>
    <p:sldId id="384" r:id="rId69"/>
    <p:sldId id="430" r:id="rId70"/>
    <p:sldId id="445" r:id="rId71"/>
    <p:sldId id="471" r:id="rId72"/>
    <p:sldId id="472" r:id="rId73"/>
    <p:sldId id="473" r:id="rId74"/>
    <p:sldId id="474" r:id="rId75"/>
    <p:sldId id="475" r:id="rId76"/>
    <p:sldId id="476" r:id="rId77"/>
    <p:sldId id="477" r:id="rId78"/>
    <p:sldId id="478" r:id="rId79"/>
    <p:sldId id="479" r:id="rId80"/>
    <p:sldId id="480" r:id="rId81"/>
    <p:sldId id="481" r:id="rId82"/>
    <p:sldId id="482" r:id="rId83"/>
    <p:sldId id="483" r:id="rId84"/>
    <p:sldId id="484" r:id="rId85"/>
    <p:sldId id="485" r:id="rId86"/>
    <p:sldId id="486" r:id="rId87"/>
    <p:sldId id="487" r:id="rId88"/>
    <p:sldId id="488" r:id="rId89"/>
    <p:sldId id="489" r:id="rId90"/>
    <p:sldId id="490" r:id="rId91"/>
    <p:sldId id="491" r:id="rId92"/>
    <p:sldId id="492" r:id="rId93"/>
    <p:sldId id="493" r:id="rId94"/>
    <p:sldId id="494" r:id="rId95"/>
    <p:sldId id="495" r:id="rId96"/>
    <p:sldId id="496" r:id="rId97"/>
    <p:sldId id="497" r:id="rId98"/>
    <p:sldId id="498" r:id="rId99"/>
    <p:sldId id="499" r:id="rId100"/>
    <p:sldId id="500" r:id="rId101"/>
    <p:sldId id="501" r:id="rId102"/>
    <p:sldId id="502" r:id="rId103"/>
    <p:sldId id="503" r:id="rId104"/>
    <p:sldId id="504" r:id="rId105"/>
    <p:sldId id="505" r:id="rId106"/>
    <p:sldId id="506" r:id="rId107"/>
    <p:sldId id="507" r:id="rId108"/>
    <p:sldId id="508" r:id="rId109"/>
    <p:sldId id="509" r:id="rId110"/>
    <p:sldId id="514" r:id="rId111"/>
    <p:sldId id="375" r:id="rId112"/>
    <p:sldId id="301" r:id="rId113"/>
    <p:sldId id="444" r:id="rId114"/>
    <p:sldId id="435" r:id="rId115"/>
    <p:sldId id="411" r:id="rId116"/>
    <p:sldId id="431" r:id="rId117"/>
    <p:sldId id="386" r:id="rId1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autoAdjust="0"/>
    <p:restoredTop sz="76451" autoAdjust="0"/>
  </p:normalViewPr>
  <p:slideViewPr>
    <p:cSldViewPr>
      <p:cViewPr varScale="1">
        <p:scale>
          <a:sx n="78" d="100"/>
          <a:sy n="78" d="100"/>
        </p:scale>
        <p:origin x="-121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514"/>
    </p:cViewPr>
  </p:sorterViewPr>
  <p:notesViewPr>
    <p:cSldViewPr>
      <p:cViewPr>
        <p:scale>
          <a:sx n="75" d="100"/>
          <a:sy n="75" d="100"/>
        </p:scale>
        <p:origin x="-1368" y="82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121" Type="http://schemas.openxmlformats.org/officeDocument/2006/relationships/printerSettings" Target="printerSettings/printerSettings1.bin"/><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25" Type="http://schemas.openxmlformats.org/officeDocument/2006/relationships/slide" Target="slides/slide24.xml"/><Relationship Id="rId106" Type="http://schemas.openxmlformats.org/officeDocument/2006/relationships/slide" Target="slides/slide105.xml"/><Relationship Id="rId122" Type="http://schemas.openxmlformats.org/officeDocument/2006/relationships/presProps" Target="presProps.xml"/><Relationship Id="rId116" Type="http://schemas.openxmlformats.org/officeDocument/2006/relationships/slide" Target="slides/slide115.xml"/><Relationship Id="rId119" Type="http://schemas.openxmlformats.org/officeDocument/2006/relationships/notesMaster" Target="notesMasters/notesMaster1.xml"/><Relationship Id="rId96" Type="http://schemas.openxmlformats.org/officeDocument/2006/relationships/slide" Target="slides/slide95.xml"/><Relationship Id="rId10" Type="http://schemas.openxmlformats.org/officeDocument/2006/relationships/slide" Target="slides/slide9.xml"/><Relationship Id="rId50" Type="http://schemas.openxmlformats.org/officeDocument/2006/relationships/slide" Target="slides/slide49.xml"/><Relationship Id="rId118" Type="http://schemas.openxmlformats.org/officeDocument/2006/relationships/slide" Target="slides/slide117.xml"/><Relationship Id="rId17" Type="http://schemas.openxmlformats.org/officeDocument/2006/relationships/slide" Target="slides/slide16.xml"/><Relationship Id="rId107" Type="http://schemas.openxmlformats.org/officeDocument/2006/relationships/slide" Target="slides/slide106.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114" Type="http://schemas.openxmlformats.org/officeDocument/2006/relationships/slide" Target="slides/slide113.xml"/><Relationship Id="rId88" Type="http://schemas.openxmlformats.org/officeDocument/2006/relationships/slide" Target="slides/slide87.xml"/><Relationship Id="rId82" Type="http://schemas.openxmlformats.org/officeDocument/2006/relationships/slide" Target="slides/slide81.xml"/><Relationship Id="rId124" Type="http://schemas.openxmlformats.org/officeDocument/2006/relationships/theme" Target="theme/theme1.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111" Type="http://schemas.openxmlformats.org/officeDocument/2006/relationships/slide" Target="slides/slide110.xml"/><Relationship Id="rId98" Type="http://schemas.openxmlformats.org/officeDocument/2006/relationships/slide" Target="slides/slide97.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slide" Target="slides/slide100.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04" Type="http://schemas.openxmlformats.org/officeDocument/2006/relationships/slide" Target="slides/slide103.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slide" Target="slides/slide10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7" Type="http://schemas.openxmlformats.org/officeDocument/2006/relationships/slide" Target="slides/slide116.xml"/><Relationship Id="rId112" Type="http://schemas.openxmlformats.org/officeDocument/2006/relationships/slide" Target="slides/slide111.xml"/><Relationship Id="rId19" Type="http://schemas.openxmlformats.org/officeDocument/2006/relationships/slide" Target="slides/slide18.xml"/><Relationship Id="rId120" Type="http://schemas.openxmlformats.org/officeDocument/2006/relationships/handoutMaster" Target="handoutMasters/handoutMaster1.xml"/><Relationship Id="rId126" Type="http://schemas.microsoft.com/office/2006/relationships/legacyDocTextInfo" Target="legacyDocTextInfo.bin"/><Relationship Id="rId57" Type="http://schemas.openxmlformats.org/officeDocument/2006/relationships/slide" Target="slides/slide56.xml"/><Relationship Id="rId109" Type="http://schemas.openxmlformats.org/officeDocument/2006/relationships/slide" Target="slides/slide108.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36" Type="http://schemas.openxmlformats.org/officeDocument/2006/relationships/slide" Target="slides/slide35.xml"/><Relationship Id="rId125" Type="http://schemas.openxmlformats.org/officeDocument/2006/relationships/tableStyles" Target="tableStyles.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10" Type="http://schemas.openxmlformats.org/officeDocument/2006/relationships/slide" Target="slides/slide109.xml"/><Relationship Id="rId113" Type="http://schemas.openxmlformats.org/officeDocument/2006/relationships/slide" Target="slides/slide112.xml"/><Relationship Id="rId12" Type="http://schemas.openxmlformats.org/officeDocument/2006/relationships/slide" Target="slides/slide11.xml"/><Relationship Id="rId108" Type="http://schemas.openxmlformats.org/officeDocument/2006/relationships/slide" Target="slides/slide107.xml"/><Relationship Id="rId3" Type="http://schemas.openxmlformats.org/officeDocument/2006/relationships/slide" Target="slides/slide2.xml"/><Relationship Id="rId123" Type="http://schemas.openxmlformats.org/officeDocument/2006/relationships/viewProps" Target="viewProps.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68" Type="http://schemas.openxmlformats.org/officeDocument/2006/relationships/slide" Target="slides/slide67.xml"/><Relationship Id="rId115" Type="http://schemas.openxmlformats.org/officeDocument/2006/relationships/slide" Target="slides/slide114.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pieChart>
        <c:varyColors val="1"/>
        <c:ser>
          <c:idx val="0"/>
          <c:order val="0"/>
          <c:tx>
            <c:strRef>
              <c:f>Sheet1!$B$1</c:f>
              <c:strCache>
                <c:ptCount val="1"/>
                <c:pt idx="0">
                  <c:v>Sales</c:v>
                </c:pt>
              </c:strCache>
            </c:strRef>
          </c:tx>
          <c:dLbls>
            <c:dLbl>
              <c:idx val="5"/>
              <c:layout>
                <c:manualLayout>
                  <c:x val="0.0147622148193014"/>
                  <c:y val="0.0289698162729659"/>
                </c:manualLayout>
              </c:layout>
              <c:showCatName val="1"/>
              <c:showPercent val="1"/>
            </c:dLbl>
            <c:dLbl>
              <c:idx val="6"/>
              <c:layout>
                <c:manualLayout>
                  <c:x val="-0.00803195033313143"/>
                  <c:y val="0.00286274311864863"/>
                </c:manualLayout>
              </c:layout>
              <c:showCatName val="1"/>
              <c:showPercent val="1"/>
            </c:dLbl>
            <c:dLbl>
              <c:idx val="7"/>
              <c:layout>
                <c:manualLayout>
                  <c:x val="-0.132915202907329"/>
                  <c:y val="-0.0802584292348072"/>
                </c:manualLayout>
              </c:layout>
              <c:tx>
                <c:rich>
                  <a:bodyPr/>
                  <a:lstStyle/>
                  <a:p>
                    <a:r>
                      <a:rPr lang="en-US" dirty="0" smtClean="0"/>
                      <a:t> Lost </a:t>
                    </a:r>
                    <a:r>
                      <a:rPr lang="en-US" dirty="0"/>
                      <a:t>Media</a:t>
                    </a:r>
                    <a:r>
                      <a:rPr lang="en-US" dirty="0" smtClean="0"/>
                      <a:t>/ Document</a:t>
                    </a:r>
                    <a:r>
                      <a:rPr lang="en-US" dirty="0"/>
                      <a:t>
9%</a:t>
                    </a:r>
                  </a:p>
                </c:rich>
              </c:tx>
              <c:showCatName val="1"/>
              <c:showPercent val="1"/>
            </c:dLbl>
            <c:dLbl>
              <c:idx val="9"/>
              <c:layout>
                <c:manualLayout>
                  <c:x val="-0.0198187462144155"/>
                  <c:y val="-0.143269230769231"/>
                </c:manualLayout>
              </c:layout>
              <c:showCatName val="1"/>
              <c:showPercent val="1"/>
            </c:dLbl>
            <c:dLbl>
              <c:idx val="10"/>
              <c:layout>
                <c:manualLayout>
                  <c:x val="0.0976117504542701"/>
                  <c:y val="-0.149633555420957"/>
                </c:manualLayout>
              </c:layout>
              <c:showCatName val="1"/>
              <c:showPercent val="1"/>
            </c:dLbl>
            <c:showCatName val="1"/>
            <c:showPercent val="1"/>
            <c:showLeaderLines val="1"/>
          </c:dLbls>
          <c:cat>
            <c:strRef>
              <c:f>Sheet1!$A$2:$A$13</c:f>
              <c:strCache>
                <c:ptCount val="12"/>
                <c:pt idx="1">
                  <c:v>Virus</c:v>
                </c:pt>
                <c:pt idx="2">
                  <c:v>Email</c:v>
                </c:pt>
                <c:pt idx="3">
                  <c:v>Unknown</c:v>
                </c:pt>
                <c:pt idx="4">
                  <c:v>Paper mail</c:v>
                </c:pt>
                <c:pt idx="5">
                  <c:v>Disposal Computer/Drive/ Media/Document</c:v>
                </c:pt>
                <c:pt idx="6">
                  <c:v>Stolen Media/Document</c:v>
                </c:pt>
                <c:pt idx="7">
                  <c:v>Lost Media/Document</c:v>
                </c:pt>
                <c:pt idx="8">
                  <c:v>Fraud</c:v>
                </c:pt>
                <c:pt idx="9">
                  <c:v>Web</c:v>
                </c:pt>
                <c:pt idx="10">
                  <c:v>Hack</c:v>
                </c:pt>
                <c:pt idx="11">
                  <c:v>Stolen Laptop/Computer</c:v>
                </c:pt>
              </c:strCache>
            </c:strRef>
          </c:cat>
          <c:val>
            <c:numRef>
              <c:f>Sheet1!$B$2:$B$13</c:f>
              <c:numCache>
                <c:formatCode>General</c:formatCode>
                <c:ptCount val="12"/>
                <c:pt idx="1">
                  <c:v>1.0</c:v>
                </c:pt>
                <c:pt idx="2">
                  <c:v>4.0</c:v>
                </c:pt>
                <c:pt idx="3">
                  <c:v>4.0</c:v>
                </c:pt>
                <c:pt idx="4">
                  <c:v>5.0</c:v>
                </c:pt>
                <c:pt idx="5">
                  <c:v>6.0</c:v>
                </c:pt>
                <c:pt idx="6">
                  <c:v>7.0</c:v>
                </c:pt>
                <c:pt idx="7">
                  <c:v>9.0</c:v>
                </c:pt>
                <c:pt idx="8">
                  <c:v>9.0</c:v>
                </c:pt>
                <c:pt idx="9">
                  <c:v>12.0</c:v>
                </c:pt>
                <c:pt idx="10">
                  <c:v>16.0</c:v>
                </c:pt>
                <c:pt idx="11">
                  <c:v>27.0</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pieChart>
        <c:varyColors val="1"/>
        <c:ser>
          <c:idx val="0"/>
          <c:order val="0"/>
          <c:tx>
            <c:strRef>
              <c:f>Sheet1!$B$1</c:f>
              <c:strCache>
                <c:ptCount val="1"/>
                <c:pt idx="0">
                  <c:v>Column1</c:v>
                </c:pt>
              </c:strCache>
            </c:strRef>
          </c:tx>
          <c:dLbls>
            <c:dLbl>
              <c:idx val="0"/>
              <c:layout>
                <c:manualLayout>
                  <c:x val="0.0593670961584348"/>
                  <c:y val="0.00765385412349773"/>
                </c:manualLayout>
              </c:layout>
              <c:showCatName val="1"/>
              <c:showPercent val="1"/>
            </c:dLbl>
            <c:dLbl>
              <c:idx val="1"/>
              <c:layout>
                <c:manualLayout>
                  <c:x val="0.00485663723852699"/>
                  <c:y val="-0.00601291614863931"/>
                </c:manualLayout>
              </c:layout>
              <c:showCatName val="1"/>
              <c:showPercent val="1"/>
            </c:dLbl>
            <c:dLbl>
              <c:idx val="2"/>
              <c:layout>
                <c:manualLayout>
                  <c:x val="0.0121268790264854"/>
                  <c:y val="0.00247962425749413"/>
                </c:manualLayout>
              </c:layout>
              <c:showCatName val="1"/>
              <c:showPercent val="1"/>
            </c:dLbl>
            <c:dLbl>
              <c:idx val="3"/>
              <c:layout>
                <c:manualLayout>
                  <c:x val="0.106275252525253"/>
                  <c:y val="0.0751388313302942"/>
                </c:manualLayout>
              </c:layout>
              <c:showCatName val="1"/>
              <c:showPercent val="1"/>
            </c:dLbl>
            <c:dLbl>
              <c:idx val="4"/>
              <c:layout>
                <c:manualLayout>
                  <c:x val="0.141021633659429"/>
                  <c:y val="-0.107205587788369"/>
                </c:manualLayout>
              </c:layout>
              <c:showCatName val="1"/>
              <c:showPercent val="1"/>
            </c:dLbl>
            <c:showCatName val="1"/>
            <c:showPercent val="1"/>
            <c:showLeaderLines val="1"/>
          </c:dLbls>
          <c:cat>
            <c:strRef>
              <c:f>Sheet1!$A$2:$A$6</c:f>
              <c:strCache>
                <c:ptCount val="5"/>
                <c:pt idx="0">
                  <c:v>Inside - Accidental</c:v>
                </c:pt>
                <c:pt idx="1">
                  <c:v>Inside - Malicious</c:v>
                </c:pt>
                <c:pt idx="2">
                  <c:v>Inside - unspecified</c:v>
                </c:pt>
                <c:pt idx="3">
                  <c:v>Unknown</c:v>
                </c:pt>
                <c:pt idx="4">
                  <c:v>Outside</c:v>
                </c:pt>
              </c:strCache>
            </c:strRef>
          </c:cat>
          <c:val>
            <c:numRef>
              <c:f>Sheet1!$B$2:$B$6</c:f>
              <c:numCache>
                <c:formatCode>General</c:formatCode>
                <c:ptCount val="5"/>
                <c:pt idx="0">
                  <c:v>23.0</c:v>
                </c:pt>
                <c:pt idx="1">
                  <c:v>8.0</c:v>
                </c:pt>
                <c:pt idx="2">
                  <c:v>2.0</c:v>
                </c:pt>
                <c:pt idx="3">
                  <c:v>6.0</c:v>
                </c:pt>
                <c:pt idx="4">
                  <c:v>61.0</c:v>
                </c:pt>
              </c:numCache>
            </c:numRef>
          </c:val>
        </c:ser>
        <c:dLbls>
          <c:showCatName val="1"/>
          <c:showPercent val="1"/>
        </c:dLbls>
        <c:firstSliceAng val="0"/>
      </c:pieChart>
    </c:plotArea>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pieChart>
        <c:varyColors val="1"/>
        <c:ser>
          <c:idx val="0"/>
          <c:order val="0"/>
          <c:tx>
            <c:strRef>
              <c:f>Sheet1!$B$1</c:f>
              <c:strCache>
                <c:ptCount val="1"/>
                <c:pt idx="0">
                  <c:v>Column1</c:v>
                </c:pt>
              </c:strCache>
            </c:strRef>
          </c:tx>
          <c:cat>
            <c:strRef>
              <c:f>Sheet1!$A$2:$A$5</c:f>
              <c:strCache>
                <c:ptCount val="4"/>
                <c:pt idx="0">
                  <c:v>GOV</c:v>
                </c:pt>
                <c:pt idx="1">
                  <c:v>Med</c:v>
                </c:pt>
                <c:pt idx="2">
                  <c:v>Biz</c:v>
                </c:pt>
                <c:pt idx="3">
                  <c:v>EDU</c:v>
                </c:pt>
              </c:strCache>
            </c:strRef>
          </c:cat>
          <c:val>
            <c:numRef>
              <c:f>Sheet1!$B$2:$B$5</c:f>
              <c:numCache>
                <c:formatCode>General</c:formatCode>
                <c:ptCount val="4"/>
                <c:pt idx="0">
                  <c:v>17.0</c:v>
                </c:pt>
                <c:pt idx="1">
                  <c:v>14.0</c:v>
                </c:pt>
                <c:pt idx="2">
                  <c:v>49.0</c:v>
                </c:pt>
                <c:pt idx="3">
                  <c:v>20.0</c:v>
                </c:pt>
              </c:numCache>
            </c:numRef>
          </c:val>
        </c:ser>
        <c:firstSliceAng val="0"/>
      </c:pieChart>
    </c:plotArea>
    <c:plotVisOnly val="1"/>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lineChart>
        <c:grouping val="standard"/>
        <c:ser>
          <c:idx val="0"/>
          <c:order val="0"/>
          <c:tx>
            <c:strRef>
              <c:f>Sheet1!$B$1</c:f>
              <c:strCache>
                <c:ptCount val="1"/>
                <c:pt idx="0">
                  <c:v>Incidents</c:v>
                </c:pt>
              </c:strCache>
            </c:strRef>
          </c:tx>
          <c:spPr>
            <a:ln w="34925">
              <a:solidFill>
                <a:schemeClr val="bg2">
                  <a:lumMod val="60000"/>
                  <a:lumOff val="40000"/>
                </a:schemeClr>
              </a:solidFill>
            </a:ln>
          </c:spPr>
          <c:marker>
            <c:spPr>
              <a:solidFill>
                <a:schemeClr val="bg2">
                  <a:lumMod val="60000"/>
                  <a:lumOff val="40000"/>
                </a:schemeClr>
              </a:solidFill>
            </c:spPr>
          </c:marker>
          <c:cat>
            <c:numRef>
              <c:f>Sheet1!$A$2:$A$4</c:f>
              <c:numCache>
                <c:formatCode>General</c:formatCode>
                <c:ptCount val="3"/>
                <c:pt idx="0">
                  <c:v>2008.0</c:v>
                </c:pt>
                <c:pt idx="1">
                  <c:v>2009.0</c:v>
                </c:pt>
                <c:pt idx="2">
                  <c:v>2010.0</c:v>
                </c:pt>
              </c:numCache>
            </c:numRef>
          </c:cat>
          <c:val>
            <c:numRef>
              <c:f>Sheet1!$B$2:$B$4</c:f>
              <c:numCache>
                <c:formatCode>General</c:formatCode>
                <c:ptCount val="3"/>
                <c:pt idx="0">
                  <c:v>787.0</c:v>
                </c:pt>
                <c:pt idx="1">
                  <c:v>604.0</c:v>
                </c:pt>
                <c:pt idx="2">
                  <c:v>404.0</c:v>
                </c:pt>
              </c:numCache>
            </c:numRef>
          </c:val>
        </c:ser>
        <c:marker val="1"/>
        <c:axId val="547781960"/>
        <c:axId val="547765976"/>
      </c:lineChart>
      <c:lineChart>
        <c:grouping val="standard"/>
        <c:ser>
          <c:idx val="1"/>
          <c:order val="1"/>
          <c:tx>
            <c:strRef>
              <c:f>Sheet1!$C$1</c:f>
              <c:strCache>
                <c:ptCount val="1"/>
                <c:pt idx="0">
                  <c:v>Total Records (M)</c:v>
                </c:pt>
              </c:strCache>
            </c:strRef>
          </c:tx>
          <c:spPr>
            <a:ln w="38100">
              <a:solidFill>
                <a:schemeClr val="accent1">
                  <a:lumMod val="25000"/>
                </a:schemeClr>
              </a:solidFill>
            </a:ln>
          </c:spPr>
          <c:marker>
            <c:spPr>
              <a:solidFill>
                <a:schemeClr val="accent2">
                  <a:lumMod val="60000"/>
                  <a:lumOff val="40000"/>
                </a:schemeClr>
              </a:solidFill>
            </c:spPr>
          </c:marker>
          <c:cat>
            <c:numRef>
              <c:f>Sheet1!$A$2:$A$4</c:f>
              <c:numCache>
                <c:formatCode>General</c:formatCode>
                <c:ptCount val="3"/>
                <c:pt idx="0">
                  <c:v>2008.0</c:v>
                </c:pt>
                <c:pt idx="1">
                  <c:v>2009.0</c:v>
                </c:pt>
                <c:pt idx="2">
                  <c:v>2010.0</c:v>
                </c:pt>
              </c:numCache>
            </c:numRef>
          </c:cat>
          <c:val>
            <c:numRef>
              <c:f>Sheet1!$C$2:$C$4</c:f>
              <c:numCache>
                <c:formatCode>General</c:formatCode>
                <c:ptCount val="3"/>
                <c:pt idx="0">
                  <c:v>86.0</c:v>
                </c:pt>
                <c:pt idx="1">
                  <c:v>220.0</c:v>
                </c:pt>
                <c:pt idx="2">
                  <c:v>260.0</c:v>
                </c:pt>
              </c:numCache>
            </c:numRef>
          </c:val>
        </c:ser>
        <c:marker val="1"/>
        <c:axId val="547789832"/>
        <c:axId val="547783848"/>
      </c:lineChart>
      <c:valAx>
        <c:axId val="547765976"/>
        <c:scaling>
          <c:orientation val="minMax"/>
        </c:scaling>
        <c:axPos val="l"/>
        <c:majorGridlines/>
        <c:title>
          <c:tx>
            <c:rich>
              <a:bodyPr/>
              <a:lstStyle/>
              <a:p>
                <a:pPr>
                  <a:defRPr/>
                </a:pPr>
                <a:r>
                  <a:rPr lang="en-US" dirty="0" smtClean="0"/>
                  <a:t>Incidents</a:t>
                </a:r>
                <a:endParaRPr lang="en-US" dirty="0"/>
              </a:p>
            </c:rich>
          </c:tx>
          <c:layout>
            <c:manualLayout>
              <c:xMode val="edge"/>
              <c:yMode val="edge"/>
              <c:x val="0.148148148148148"/>
              <c:y val="0.310490453399208"/>
            </c:manualLayout>
          </c:layout>
        </c:title>
        <c:numFmt formatCode="General" sourceLinked="1"/>
        <c:majorTickMark val="none"/>
        <c:tickLblPos val="nextTo"/>
        <c:txPr>
          <a:bodyPr rot="0" vert="horz"/>
          <a:lstStyle/>
          <a:p>
            <a:pPr>
              <a:defRPr/>
            </a:pPr>
            <a:endParaRPr lang="en-US"/>
          </a:p>
        </c:txPr>
        <c:crossAx val="547781960"/>
        <c:crosses val="autoZero"/>
        <c:crossBetween val="between"/>
      </c:valAx>
      <c:catAx>
        <c:axId val="547781960"/>
        <c:scaling>
          <c:orientation val="minMax"/>
        </c:scaling>
        <c:axPos val="b"/>
        <c:numFmt formatCode="General" sourceLinked="1"/>
        <c:majorTickMark val="none"/>
        <c:tickLblPos val="nextTo"/>
        <c:crossAx val="547765976"/>
        <c:crosses val="autoZero"/>
        <c:auto val="1"/>
        <c:lblAlgn val="ctr"/>
        <c:lblOffset val="100"/>
      </c:catAx>
      <c:valAx>
        <c:axId val="547783848"/>
        <c:scaling>
          <c:orientation val="minMax"/>
        </c:scaling>
        <c:axPos val="r"/>
        <c:title>
          <c:tx>
            <c:rich>
              <a:bodyPr rot="5400000" vert="horz"/>
              <a:lstStyle/>
              <a:p>
                <a:pPr>
                  <a:defRPr/>
                </a:pPr>
                <a:r>
                  <a:rPr lang="en-US" dirty="0" smtClean="0"/>
                  <a:t>Total Records (Millions)</a:t>
                </a:r>
                <a:endParaRPr lang="en-US" dirty="0"/>
              </a:p>
            </c:rich>
          </c:tx>
          <c:layout/>
        </c:title>
        <c:numFmt formatCode="General" sourceLinked="1"/>
        <c:tickLblPos val="nextTo"/>
        <c:crossAx val="547789832"/>
        <c:crosses val="max"/>
        <c:crossBetween val="between"/>
      </c:valAx>
      <c:catAx>
        <c:axId val="547789832"/>
        <c:scaling>
          <c:orientation val="minMax"/>
        </c:scaling>
        <c:delete val="1"/>
        <c:axPos val="b"/>
        <c:numFmt formatCode="General" sourceLinked="1"/>
        <c:tickLblPos val="none"/>
        <c:crossAx val="547783848"/>
        <c:crosses val="autoZero"/>
        <c:auto val="1"/>
        <c:lblAlgn val="ctr"/>
        <c:lblOffset val="100"/>
      </c:catAx>
      <c:dTable>
        <c:showHorzBorder val="1"/>
        <c:showVertBorder val="1"/>
        <c:showOutline val="1"/>
        <c:showKeys val="1"/>
      </c:dTable>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7.png"/></Relationships>
</file>

<file path=ppt/drawings/drawing1.xml><?xml version="1.0" encoding="utf-8"?>
<c:userShapes xmlns:c="http://schemas.openxmlformats.org/drawingml/2006/chart">
  <cdr:relSizeAnchor xmlns:cdr="http://schemas.openxmlformats.org/drawingml/2006/chartDrawing">
    <cdr:from>
      <cdr:x>0.12121</cdr:x>
      <cdr:y>0.13158</cdr:y>
    </cdr:from>
    <cdr:to>
      <cdr:x>0.21212</cdr:x>
      <cdr:y>0.28947</cdr:y>
    </cdr:to>
    <cdr:sp macro="" textlink="">
      <cdr:nvSpPr>
        <cdr:cNvPr id="2" name="TextBox 1"/>
        <cdr:cNvSpPr txBox="1"/>
      </cdr:nvSpPr>
      <cdr:spPr>
        <a:xfrm xmlns:a="http://schemas.openxmlformats.org/drawingml/2006/main">
          <a:off x="1219200" y="7620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cdr:x>
      <cdr:y>0.25806</cdr:y>
    </cdr:from>
    <cdr:to>
      <cdr:x>0.48519</cdr:x>
      <cdr:y>0.3365</cdr:y>
    </cdr:to>
    <cdr:sp macro="" textlink="">
      <cdr:nvSpPr>
        <cdr:cNvPr id="2" name="TextBox 1"/>
        <cdr:cNvSpPr txBox="1"/>
      </cdr:nvSpPr>
      <cdr:spPr>
        <a:xfrm xmlns:a="http://schemas.openxmlformats.org/drawingml/2006/main">
          <a:off x="2743200" y="1219200"/>
          <a:ext cx="1693334" cy="37054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t>EDU – 20%</a:t>
          </a:r>
          <a:endParaRPr lang="en-US" sz="1200" dirty="0"/>
        </a:p>
      </cdr:txBody>
    </cdr:sp>
  </cdr:relSizeAnchor>
  <cdr:relSizeAnchor xmlns:cdr="http://schemas.openxmlformats.org/drawingml/2006/chartDrawing">
    <cdr:from>
      <cdr:x>0.51667</cdr:x>
      <cdr:y>0.20968</cdr:y>
    </cdr:from>
    <cdr:to>
      <cdr:x>0.71667</cdr:x>
      <cdr:y>0.30645</cdr:y>
    </cdr:to>
    <cdr:sp macro="" textlink="">
      <cdr:nvSpPr>
        <cdr:cNvPr id="3" name="TextBox 2"/>
        <cdr:cNvSpPr txBox="1"/>
      </cdr:nvSpPr>
      <cdr:spPr>
        <a:xfrm xmlns:a="http://schemas.openxmlformats.org/drawingml/2006/main">
          <a:off x="4724400" y="990600"/>
          <a:ext cx="1828800" cy="457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t>GOV – 17%</a:t>
          </a:r>
          <a:endParaRPr lang="en-US" sz="2000" dirty="0"/>
        </a:p>
      </cdr:txBody>
    </cdr:sp>
  </cdr:relSizeAnchor>
  <cdr:relSizeAnchor xmlns:cdr="http://schemas.openxmlformats.org/drawingml/2006/chartDrawing">
    <cdr:from>
      <cdr:x>0.575</cdr:x>
      <cdr:y>0.43548</cdr:y>
    </cdr:from>
    <cdr:to>
      <cdr:x>0.74167</cdr:x>
      <cdr:y>0.57274</cdr:y>
    </cdr:to>
    <cdr:sp macro="" textlink="">
      <cdr:nvSpPr>
        <cdr:cNvPr id="4" name="TextBox 3"/>
        <cdr:cNvSpPr txBox="1"/>
      </cdr:nvSpPr>
      <cdr:spPr>
        <a:xfrm xmlns:a="http://schemas.openxmlformats.org/drawingml/2006/main">
          <a:off x="5257800" y="2057400"/>
          <a:ext cx="1524000" cy="64844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t>Med – 14%</a:t>
          </a:r>
          <a:endParaRPr lang="en-US" sz="2000" dirty="0"/>
        </a:p>
      </cdr:txBody>
    </cdr:sp>
  </cdr:relSizeAnchor>
  <cdr:relSizeAnchor xmlns:cdr="http://schemas.openxmlformats.org/drawingml/2006/chartDrawing">
    <cdr:from>
      <cdr:x>0.34167</cdr:x>
      <cdr:y>0.59677</cdr:y>
    </cdr:from>
    <cdr:to>
      <cdr:x>0.45278</cdr:x>
      <cdr:y>0.83207</cdr:y>
    </cdr:to>
    <cdr:sp macro="" textlink="">
      <cdr:nvSpPr>
        <cdr:cNvPr id="5" name="TextBox 4"/>
        <cdr:cNvSpPr txBox="1"/>
      </cdr:nvSpPr>
      <cdr:spPr>
        <a:xfrm xmlns:a="http://schemas.openxmlformats.org/drawingml/2006/main">
          <a:off x="3124200" y="2819400"/>
          <a:ext cx="1016000" cy="111162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t>BIZ – 49%</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49" tIns="46573" rIns="93149" bIns="46573" numCol="1" anchor="t" anchorCtr="0" compatLnSpc="1">
            <a:prstTxWarp prst="textNoShape">
              <a:avLst/>
            </a:prstTxWarp>
          </a:bodyPr>
          <a:lstStyle>
            <a:lvl1pPr defTabSz="931871">
              <a:defRPr sz="1200"/>
            </a:lvl1pPr>
          </a:lstStyle>
          <a:p>
            <a:pPr>
              <a:defRPr/>
            </a:pPr>
            <a:endParaRPr lang="en-US" dirty="0"/>
          </a:p>
        </p:txBody>
      </p:sp>
      <p:sp>
        <p:nvSpPr>
          <p:cNvPr id="17613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49" tIns="46573" rIns="93149" bIns="46573" numCol="1" anchor="t" anchorCtr="0" compatLnSpc="1">
            <a:prstTxWarp prst="textNoShape">
              <a:avLst/>
            </a:prstTxWarp>
          </a:bodyPr>
          <a:lstStyle>
            <a:lvl1pPr algn="r" defTabSz="931871">
              <a:defRPr sz="1200"/>
            </a:lvl1pPr>
          </a:lstStyle>
          <a:p>
            <a:pPr>
              <a:defRPr/>
            </a:pPr>
            <a:endParaRPr lang="en-US" dirty="0"/>
          </a:p>
        </p:txBody>
      </p:sp>
      <p:sp>
        <p:nvSpPr>
          <p:cNvPr id="17613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49" tIns="46573" rIns="93149" bIns="46573" numCol="1" anchor="b" anchorCtr="0" compatLnSpc="1">
            <a:prstTxWarp prst="textNoShape">
              <a:avLst/>
            </a:prstTxWarp>
          </a:bodyPr>
          <a:lstStyle>
            <a:lvl1pPr defTabSz="931871">
              <a:defRPr sz="1200"/>
            </a:lvl1pPr>
          </a:lstStyle>
          <a:p>
            <a:pPr>
              <a:defRPr/>
            </a:pPr>
            <a:endParaRPr lang="en-US" dirty="0"/>
          </a:p>
        </p:txBody>
      </p:sp>
      <p:sp>
        <p:nvSpPr>
          <p:cNvPr id="17613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49" tIns="46573" rIns="93149" bIns="46573" numCol="1" anchor="b" anchorCtr="0" compatLnSpc="1">
            <a:prstTxWarp prst="textNoShape">
              <a:avLst/>
            </a:prstTxWarp>
          </a:bodyPr>
          <a:lstStyle>
            <a:lvl1pPr algn="r" defTabSz="931871">
              <a:defRPr sz="1200"/>
            </a:lvl1pPr>
          </a:lstStyle>
          <a:p>
            <a:pPr>
              <a:defRPr/>
            </a:pPr>
            <a:fld id="{A7C5CF00-2017-45C8-9451-931B289DD79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49" tIns="46573" rIns="93149" bIns="46573" numCol="1" anchor="t" anchorCtr="0" compatLnSpc="1">
            <a:prstTxWarp prst="textNoShape">
              <a:avLst/>
            </a:prstTxWarp>
          </a:bodyPr>
          <a:lstStyle>
            <a:lvl1pPr defTabSz="931871">
              <a:defRPr sz="1200"/>
            </a:lvl1pPr>
          </a:lstStyle>
          <a:p>
            <a:pPr>
              <a:defRPr/>
            </a:pPr>
            <a:endParaRPr lang="en-US"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49" tIns="46573" rIns="93149" bIns="46573" numCol="1" anchor="t" anchorCtr="0" compatLnSpc="1">
            <a:prstTxWarp prst="textNoShape">
              <a:avLst/>
            </a:prstTxWarp>
          </a:bodyPr>
          <a:lstStyle>
            <a:lvl1pPr algn="r" defTabSz="931871">
              <a:defRPr sz="1200"/>
            </a:lvl1pPr>
          </a:lstStyle>
          <a:p>
            <a:pPr>
              <a:defRPr/>
            </a:pPr>
            <a:endParaRPr lang="en-US" dirty="0"/>
          </a:p>
        </p:txBody>
      </p:sp>
      <p:sp>
        <p:nvSpPr>
          <p:cNvPr id="169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49" tIns="46573" rIns="93149" bIns="465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49" tIns="46573" rIns="93149" bIns="46573" numCol="1" anchor="b" anchorCtr="0" compatLnSpc="1">
            <a:prstTxWarp prst="textNoShape">
              <a:avLst/>
            </a:prstTxWarp>
          </a:bodyPr>
          <a:lstStyle>
            <a:lvl1pPr defTabSz="931871">
              <a:defRPr sz="1200"/>
            </a:lvl1pPr>
          </a:lstStyle>
          <a:p>
            <a:pPr>
              <a:defRPr/>
            </a:pPr>
            <a:endParaRPr lang="en-US"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49" tIns="46573" rIns="93149" bIns="46573" numCol="1" anchor="b" anchorCtr="0" compatLnSpc="1">
            <a:prstTxWarp prst="textNoShape">
              <a:avLst/>
            </a:prstTxWarp>
          </a:bodyPr>
          <a:lstStyle>
            <a:lvl1pPr algn="r" defTabSz="931871">
              <a:defRPr sz="1200"/>
            </a:lvl1pPr>
          </a:lstStyle>
          <a:p>
            <a:pPr>
              <a:defRPr/>
            </a:pPr>
            <a:fld id="{7DDB5185-7ADB-4E99-AA5D-634CD160BCB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3" Type="http://schemas.openxmlformats.org/officeDocument/2006/relationships/image" Target="../media/image50.png"/><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3" Type="http://schemas.openxmlformats.org/officeDocument/2006/relationships/hyperlink" Target="http://en.wikipedia.org/wiki/Virtual_private_network" TargetMode="Externa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3" Type="http://schemas.openxmlformats.org/officeDocument/2006/relationships/hyperlink" Target="http://en.wikipedia.org/wiki/Virtual_private_network" TargetMode="Externa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3" Type="http://schemas.openxmlformats.org/officeDocument/2006/relationships/image" Target="../media/image50.png"/><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pPr defTabSz="931863"/>
            <a:fld id="{57A4A565-5626-4C3C-871D-848D4FEDCF25}" type="slidenum">
              <a:rPr lang="en-US" smtClean="0"/>
              <a:pPr defTabSz="931863"/>
              <a:t>1</a:t>
            </a:fld>
            <a:endParaRPr lang="en-US" dirty="0"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1863"/>
            <a:fld id="{39E64393-D6BD-49A8-A2DF-AB4BF8F2D486}" type="slidenum">
              <a:rPr lang="en-US" smtClean="0"/>
              <a:pPr defTabSz="931863"/>
              <a:t>10</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lIns="92200" tIns="46100" rIns="92200" bIns="46100"/>
          <a:lstStyle/>
          <a:p>
            <a:pPr lvl="1" eaLnBrk="1" hangingPunct="1">
              <a:lnSpc>
                <a:spcPct val="80000"/>
              </a:lnSpc>
            </a:pPr>
            <a:endParaRPr lang="en-US" sz="1400" smtClean="0"/>
          </a:p>
          <a:p>
            <a:pPr eaLnBrk="1" hangingPunct="1">
              <a:lnSpc>
                <a:spcPct val="80000"/>
              </a:lnSpc>
            </a:pPr>
            <a:r>
              <a:rPr lang="en-US" sz="1400" smtClean="0"/>
              <a:t>Incident response and notification are expensive </a:t>
            </a:r>
          </a:p>
          <a:p>
            <a:pPr lvl="1" eaLnBrk="1" hangingPunct="1">
              <a:lnSpc>
                <a:spcPct val="80000"/>
              </a:lnSpc>
            </a:pPr>
            <a:r>
              <a:rPr lang="en-US" sz="1200" kern="1200" smtClean="0">
                <a:solidFill>
                  <a:schemeClr val="tx1"/>
                </a:solidFill>
                <a:latin typeface="Arial" charset="0"/>
                <a:ea typeface="+mn-ea"/>
                <a:cs typeface="+mn-cs"/>
              </a:rPr>
              <a:t>&gt; All XP machines at the NSF were affected, so we would estimate that   &gt; ~1800 PCs were impacted by the DAT file issue and the majority were   &gt; down for about 6 to 8 business hours; however, this carried over for   &gt; 2 to 3 days due to staff being out of the office.  IT Help Central   &gt; opened close to 450 service requests related to this issue. Cost</a:t>
            </a:r>
            <a:r>
              <a:rPr lang="en-US" sz="1400" smtClean="0"/>
              <a:t> of the TeraGrid’s Stakkato Incident in 2003-2004: not calculated</a:t>
            </a:r>
          </a:p>
          <a:p>
            <a:pPr lvl="1" eaLnBrk="1" hangingPunct="1">
              <a:lnSpc>
                <a:spcPct val="80000"/>
              </a:lnSpc>
            </a:pPr>
            <a:endParaRPr lang="en-US" sz="1400" smtClean="0"/>
          </a:p>
          <a:p>
            <a:pPr lvl="1" eaLnBrk="1" hangingPunct="1">
              <a:lnSpc>
                <a:spcPct val="80000"/>
              </a:lnSpc>
            </a:pPr>
            <a:endParaRPr lang="en-US" sz="1400" smtClean="0"/>
          </a:p>
          <a:p>
            <a:pPr eaLnBrk="1" hangingPunct="1">
              <a:lnSpc>
                <a:spcPct val="90000"/>
              </a:lnSpc>
            </a:pPr>
            <a:endParaRPr lang="en-US" smtClean="0"/>
          </a:p>
          <a:p>
            <a:pPr eaLnBrk="1" hangingPunct="1">
              <a:lnSpc>
                <a:spcPct val="90000"/>
              </a:lnSpc>
            </a:pPr>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pPr defTabSz="931863"/>
            <a:fld id="{B201953D-916D-4346-9722-331841256357}" type="slidenum">
              <a:rPr lang="en-US" smtClean="0"/>
              <a:pPr defTabSz="931863"/>
              <a:t>100</a:t>
            </a:fld>
            <a:endParaRPr lang="en-US" dirty="0"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r>
              <a:rPr lang="en-US" sz="1600" smtClean="0"/>
              <a:t>Coming back to look at the three together again, I want to talk about business continuity. </a:t>
            </a:r>
            <a:endParaRPr lang="en-US" sz="1600"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pPr defTabSz="931863"/>
            <a:fld id="{FCD8F7B7-B809-4BF2-A0B0-C355F39CBE8C}" type="slidenum">
              <a:rPr lang="en-US" smtClean="0"/>
              <a:pPr defTabSz="931863"/>
              <a:t>101</a:t>
            </a:fld>
            <a:endParaRPr lang="en-US" dirty="0" smtClean="0"/>
          </a:p>
        </p:txBody>
      </p:sp>
      <p:sp>
        <p:nvSpPr>
          <p:cNvPr id="15053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10" tIns="46554" rIns="93110" bIns="46554" anchor="b"/>
          <a:lstStyle/>
          <a:p>
            <a:pPr algn="r" defTabSz="931863"/>
            <a:fld id="{B6A99E52-4A29-4B6B-8D59-BB7B00BB0A7E}" type="slidenum">
              <a:rPr lang="en-US" sz="1200"/>
              <a:pPr algn="r" defTabSz="931863"/>
              <a:t>101</a:t>
            </a:fld>
            <a:endParaRPr lang="en-US" sz="1200"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lIns="93110" tIns="46554" rIns="93110" bIns="46554"/>
          <a:lstStyle/>
          <a:p>
            <a:pPr defTabSz="912813" eaLnBrk="1" hangingPunct="1">
              <a:spcBef>
                <a:spcPct val="0"/>
              </a:spcBef>
            </a:pPr>
            <a:r>
              <a:rPr lang="en-US" sz="1800" smtClean="0"/>
              <a:t>Years ago, we called it “disaster recovery planning”  and we made arrangements to run the payroll offsite if our mainframe was down. Katrina and other disasters have changed how we view this. </a:t>
            </a:r>
          </a:p>
          <a:p>
            <a:pPr defTabSz="912813" eaLnBrk="1" hangingPunct="1">
              <a:spcBef>
                <a:spcPct val="0"/>
              </a:spcBef>
            </a:pPr>
            <a:endParaRPr lang="en-US" sz="1800" smtClean="0"/>
          </a:p>
          <a:p>
            <a:pPr defTabSz="912813" eaLnBrk="1" hangingPunct="1">
              <a:spcBef>
                <a:spcPct val="0"/>
              </a:spcBef>
            </a:pPr>
            <a:r>
              <a:rPr lang="en-US" sz="1800" smtClean="0"/>
              <a:t>Later, we talked about business continuity planning or continuity of operations. </a:t>
            </a:r>
          </a:p>
          <a:p>
            <a:pPr defTabSz="912813" eaLnBrk="1" hangingPunct="1">
              <a:spcBef>
                <a:spcPct val="0"/>
              </a:spcBef>
            </a:pPr>
            <a:endParaRPr lang="en-US" sz="1800" smtClean="0"/>
          </a:p>
          <a:p>
            <a:pPr defTabSz="912813" eaLnBrk="1" hangingPunct="1">
              <a:spcBef>
                <a:spcPct val="0"/>
              </a:spcBef>
            </a:pPr>
            <a:r>
              <a:rPr lang="en-US" sz="1800" smtClean="0"/>
              <a:t>Now, we talk about designing resilient systems. </a:t>
            </a:r>
          </a:p>
          <a:p>
            <a:pPr defTabSz="912813" eaLnBrk="1" hangingPunct="1">
              <a:spcBef>
                <a:spcPct val="0"/>
              </a:spcBef>
            </a:pPr>
            <a:endParaRPr lang="en-US" sz="1800" smtClean="0"/>
          </a:p>
          <a:p>
            <a:pPr defTabSz="912813" eaLnBrk="1" hangingPunct="1">
              <a:spcBef>
                <a:spcPct val="0"/>
              </a:spcBef>
            </a:pPr>
            <a:r>
              <a:rPr lang="en-US" sz="1800" smtClean="0"/>
              <a:t>Reality is, we’re preparing for many things.</a:t>
            </a:r>
            <a:endParaRPr lang="en-US" sz="1800"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pPr defTabSz="931863"/>
            <a:fld id="{39AB0D7B-790F-4C6D-9298-5E2E375A4E6E}" type="slidenum">
              <a:rPr lang="en-US" smtClean="0"/>
              <a:pPr defTabSz="931863"/>
              <a:t>102</a:t>
            </a:fld>
            <a:endParaRPr lang="en-US" dirty="0" smtClean="0"/>
          </a:p>
        </p:txBody>
      </p:sp>
      <p:sp>
        <p:nvSpPr>
          <p:cNvPr id="15257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5CFA5A73-F7C3-46A3-8368-DCBBDEFB5C52}" type="slidenum">
              <a:rPr lang="en-US" sz="1200"/>
              <a:pPr algn="r" defTabSz="931863"/>
              <a:t>102</a:t>
            </a:fld>
            <a:endParaRPr lang="en-US" sz="1200" dirty="0"/>
          </a:p>
        </p:txBody>
      </p:sp>
      <p:sp>
        <p:nvSpPr>
          <p:cNvPr id="152579"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p:txBody>
          <a:bodyPr lIns="93120" tIns="46559" rIns="93120" bIns="46559"/>
          <a:lstStyle/>
          <a:p>
            <a:pPr defTabSz="914259" eaLnBrk="1" hangingPunct="1">
              <a:spcBef>
                <a:spcPct val="0"/>
              </a:spcBef>
              <a:defRPr/>
            </a:pPr>
            <a:r>
              <a:rPr lang="en-US" sz="1800" smtClean="0"/>
              <a:t>Work with your program officer to define…</a:t>
            </a:r>
          </a:p>
          <a:p>
            <a:pPr defTabSz="914259" eaLnBrk="1" hangingPunct="1">
              <a:spcBef>
                <a:spcPct val="20000"/>
              </a:spcBef>
              <a:buClr>
                <a:schemeClr val="hlink"/>
              </a:buClr>
              <a:buFontTx/>
              <a:buBlip>
                <a:blip r:embed="rId3"/>
              </a:buBlip>
              <a:defRPr/>
            </a:pPr>
            <a:r>
              <a:rPr lang="en-US" sz="1600" smtClean="0">
                <a:effectLst>
                  <a:outerShdw blurRad="38100" dist="38100" dir="2700000" algn="tl">
                    <a:srgbClr val="C0C0C0"/>
                  </a:outerShdw>
                </a:effectLst>
              </a:rPr>
              <a:t>What is needed when </a:t>
            </a:r>
          </a:p>
          <a:p>
            <a:pPr defTabSz="914259" eaLnBrk="1" hangingPunct="1">
              <a:spcBef>
                <a:spcPct val="20000"/>
              </a:spcBef>
              <a:buClr>
                <a:schemeClr val="hlink"/>
              </a:buClr>
              <a:buFontTx/>
              <a:buBlip>
                <a:blip r:embed="rId3"/>
              </a:buBlip>
              <a:defRPr/>
            </a:pPr>
            <a:r>
              <a:rPr lang="en-US" sz="1600" smtClean="0">
                <a:effectLst>
                  <a:outerShdw blurRad="38100" dist="38100" dir="2700000" algn="tl">
                    <a:srgbClr val="C0C0C0"/>
                  </a:outerShdw>
                </a:effectLst>
              </a:rPr>
              <a:t>How long a system or service can be “down”</a:t>
            </a:r>
          </a:p>
          <a:p>
            <a:pPr defTabSz="914259" eaLnBrk="1" hangingPunct="1">
              <a:spcBef>
                <a:spcPct val="20000"/>
              </a:spcBef>
              <a:buClr>
                <a:schemeClr val="hlink"/>
              </a:buClr>
              <a:buFontTx/>
              <a:buBlip>
                <a:blip r:embed="rId3"/>
              </a:buBlip>
              <a:defRPr/>
            </a:pPr>
            <a:r>
              <a:rPr lang="en-US" sz="1600" smtClean="0">
                <a:effectLst>
                  <a:outerShdw blurRad="38100" dist="38100" dir="2700000" algn="tl">
                    <a:srgbClr val="C0C0C0"/>
                  </a:outerShdw>
                </a:effectLst>
              </a:rPr>
              <a:t>How to ensure data integrity</a:t>
            </a:r>
          </a:p>
          <a:p>
            <a:pPr defTabSz="914259" eaLnBrk="1" hangingPunct="1">
              <a:spcBef>
                <a:spcPct val="20000"/>
              </a:spcBef>
              <a:buClr>
                <a:schemeClr val="hlink"/>
              </a:buClr>
              <a:buFontTx/>
              <a:buBlip>
                <a:blip r:embed="rId3"/>
              </a:buBlip>
              <a:defRPr/>
            </a:pPr>
            <a:r>
              <a:rPr lang="en-US" sz="1600" smtClean="0">
                <a:effectLst>
                  <a:outerShdw blurRad="38100" dist="38100" dir="2700000" algn="tl">
                    <a:srgbClr val="C0C0C0"/>
                  </a:outerShdw>
                </a:effectLst>
              </a:rPr>
              <a:t>Impacts</a:t>
            </a:r>
          </a:p>
          <a:p>
            <a:pPr marL="742935" lvl="1" indent="-285005" defTabSz="914259" eaLnBrk="1" hangingPunct="1">
              <a:spcBef>
                <a:spcPct val="20000"/>
              </a:spcBef>
              <a:buClr>
                <a:schemeClr val="folHlink"/>
              </a:buClr>
              <a:buSzPct val="50000"/>
              <a:buFont typeface="Wingdings" pitchFamily="2" charset="2"/>
              <a:buChar char="n"/>
              <a:defRPr/>
            </a:pPr>
            <a:r>
              <a:rPr lang="en-US" sz="1600" smtClean="0">
                <a:effectLst>
                  <a:outerShdw blurRad="38100" dist="38100" dir="2700000" algn="tl">
                    <a:srgbClr val="C0C0C0"/>
                  </a:outerShdw>
                </a:effectLst>
              </a:rPr>
              <a:t>Inside the facility</a:t>
            </a:r>
          </a:p>
          <a:p>
            <a:pPr marL="742935" lvl="1" indent="-285005" defTabSz="914259" eaLnBrk="1" hangingPunct="1">
              <a:spcBef>
                <a:spcPct val="20000"/>
              </a:spcBef>
              <a:buClr>
                <a:schemeClr val="folHlink"/>
              </a:buClr>
              <a:buSzPct val="50000"/>
              <a:buFont typeface="Wingdings" pitchFamily="2" charset="2"/>
              <a:buChar char="n"/>
              <a:defRPr/>
            </a:pPr>
            <a:r>
              <a:rPr lang="en-US" sz="1600" smtClean="0">
                <a:effectLst>
                  <a:outerShdw blurRad="38100" dist="38100" dir="2700000" algn="tl">
                    <a:srgbClr val="C0C0C0"/>
                  </a:outerShdw>
                </a:effectLst>
              </a:rPr>
              <a:t>Outside the facility</a:t>
            </a:r>
          </a:p>
          <a:p>
            <a:pPr defTabSz="914259" eaLnBrk="1" hangingPunct="1">
              <a:spcBef>
                <a:spcPct val="20000"/>
              </a:spcBef>
              <a:buClr>
                <a:schemeClr val="hlink"/>
              </a:buClr>
              <a:buFontTx/>
              <a:buBlip>
                <a:blip r:embed="rId3"/>
              </a:buBlip>
              <a:defRPr/>
            </a:pPr>
            <a:r>
              <a:rPr lang="en-US" sz="1600" smtClean="0">
                <a:effectLst>
                  <a:outerShdw blurRad="38100" dist="38100" dir="2700000" algn="tl">
                    <a:srgbClr val="C0C0C0"/>
                  </a:outerShdw>
                </a:effectLst>
              </a:rPr>
              <a:t>And…</a:t>
            </a:r>
            <a:endParaRPr lang="en-US" sz="1600" dirty="0" smtClean="0">
              <a:effectLst>
                <a:outerShdw blurRad="38100" dist="38100" dir="2700000" algn="tl">
                  <a:srgbClr val="C0C0C0"/>
                </a:outerShdw>
              </a:effectLst>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pPr defTabSz="931863"/>
            <a:fld id="{DC9CC712-1479-4453-8A1A-EA28D656B60A}" type="slidenum">
              <a:rPr lang="en-US" smtClean="0"/>
              <a:pPr defTabSz="931863"/>
              <a:t>103</a:t>
            </a:fld>
            <a:endParaRPr lang="en-US" dirty="0"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r>
              <a:rPr lang="en-US" sz="1400" smtClean="0"/>
              <a:t>Computers on any network are probed thousands of times a day. Automated processes continually look for unpatched systems and vulnerabilities. An then, there is the proverbial “kid” somewhere in the world who tries to break in for sport as well as the malicious hacker trying to steal industrial secrets or credit cards or your research. Not a day goes by that we don’t see reports of some incident in the trade press if not in the popular press.</a:t>
            </a:r>
          </a:p>
          <a:p>
            <a:pPr eaLnBrk="1" hangingPunct="1"/>
            <a:endParaRPr lang="en-US" sz="1400" smtClean="0"/>
          </a:p>
          <a:p>
            <a:pPr eaLnBrk="1" hangingPunct="1"/>
            <a:r>
              <a:rPr lang="en-US" sz="1400" smtClean="0"/>
              <a:t>For your notification procedures, you will need to work with your Program Officer.  Please do remember that s/he is NOT a cybersecurity expert.</a:t>
            </a:r>
          </a:p>
          <a:p>
            <a:pPr eaLnBrk="1" hangingPunct="1"/>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defTabSz="931863"/>
            <a:fld id="{1835A799-EB52-45E9-B28D-41AF0AB85E3A}" type="slidenum">
              <a:rPr lang="en-US" smtClean="0"/>
              <a:pPr defTabSz="931863"/>
              <a:t>104</a:t>
            </a:fld>
            <a:endParaRPr lang="en-US" dirty="0"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r>
              <a:rPr lang="en-US" smtClean="0"/>
              <a:t>I’m a believer in an “ounce of prevention.” Having been through not one but two incidents (one a hacked research server and the other a hard drive stolen from a locked office), it’s not fun. It’s best to think about what you will do “If” and be prepared for “when.”  The EDUCAUSE/Internet2 Wiki has an excellent Data Incident Notification Toolkit available for use. I hope you never need it. </a:t>
            </a:r>
          </a:p>
          <a:p>
            <a:pPr eaLnBrk="1" hangingPunct="1"/>
            <a:endParaRPr lang="en-US" smtClean="0"/>
          </a:p>
          <a:p>
            <a:pPr eaLnBrk="1" hangingPunct="1"/>
            <a:r>
              <a:rPr lang="en-US" smtClean="0"/>
              <a:t>Meanwhile, ahead of time, understand the impact and ramifications of an incident or breach; ensure that everyone knows their roles and responsibilities, for example:</a:t>
            </a:r>
          </a:p>
          <a:p>
            <a:pPr lvl="1" eaLnBrk="1" hangingPunct="1"/>
            <a:r>
              <a:rPr lang="en-US" smtClean="0"/>
              <a:t>If you are a systems administrator, what do the IT security people need to know and when? </a:t>
            </a:r>
          </a:p>
          <a:p>
            <a:pPr lvl="1" eaLnBrk="1" hangingPunct="1"/>
            <a:r>
              <a:rPr lang="en-US" smtClean="0"/>
              <a:t>If you are the IT security person, what does management want to know and when?</a:t>
            </a:r>
          </a:p>
          <a:p>
            <a:pPr eaLnBrk="1" hangingPunct="1"/>
            <a:r>
              <a:rPr lang="en-US" smtClean="0"/>
              <a:t>And, develop procedures about notifications before an incident or breach occurs. EDUCAUSE/Internet2 Security Task Force has a great tool kit.</a:t>
            </a:r>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pPr defTabSz="931863"/>
            <a:fld id="{500F4DB3-8C4E-41F3-A283-AA8171066EDD}" type="slidenum">
              <a:rPr lang="en-US" smtClean="0"/>
              <a:pPr defTabSz="931863"/>
              <a:t>105</a:t>
            </a:fld>
            <a:endParaRPr lang="en-US" dirty="0" smtClean="0"/>
          </a:p>
        </p:txBody>
      </p:sp>
      <p:sp>
        <p:nvSpPr>
          <p:cNvPr id="159746"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pPr defTabSz="914259" eaLnBrk="1" hangingPunct="1">
              <a:spcBef>
                <a:spcPct val="0"/>
              </a:spcBef>
              <a:defRPr/>
            </a:pPr>
            <a:r>
              <a:rPr lang="en-US" sz="1800" smtClean="0">
                <a:effectLst>
                  <a:outerShdw blurRad="38100" dist="38100" dir="2700000" algn="tl">
                    <a:srgbClr val="C0C0C0"/>
                  </a:outerShdw>
                </a:effectLst>
              </a:rPr>
              <a:t>Some examples of where you may need procedures include</a:t>
            </a:r>
          </a:p>
          <a:p>
            <a:pPr defTabSz="914259" eaLnBrk="1" hangingPunct="1">
              <a:spcBef>
                <a:spcPct val="0"/>
              </a:spcBef>
              <a:defRPr/>
            </a:pPr>
            <a:endParaRPr lang="en-US" sz="3200" smtClean="0">
              <a:effectLst>
                <a:outerShdw blurRad="38100" dist="38100" dir="2700000" algn="tl">
                  <a:srgbClr val="C0C0C0"/>
                </a:outerShdw>
              </a:effectLst>
            </a:endParaRPr>
          </a:p>
          <a:p>
            <a:pPr defTabSz="914259" eaLnBrk="1" hangingPunct="1">
              <a:spcBef>
                <a:spcPct val="0"/>
              </a:spcBef>
              <a:defRPr/>
            </a:pPr>
            <a:endParaRPr lang="en-US" sz="3200" smtClean="0">
              <a:effectLst>
                <a:outerShdw blurRad="38100" dist="38100" dir="2700000" algn="tl">
                  <a:srgbClr val="C0C0C0"/>
                </a:outerShdw>
              </a:effectLst>
            </a:endParaRPr>
          </a:p>
          <a:p>
            <a:pPr defTabSz="914259" eaLnBrk="1" hangingPunct="1">
              <a:spcBef>
                <a:spcPct val="0"/>
              </a:spcBef>
              <a:defRPr/>
            </a:pPr>
            <a:endParaRPr lang="en-US" sz="3200" smtClean="0">
              <a:effectLst>
                <a:outerShdw blurRad="38100" dist="38100" dir="2700000" algn="tl">
                  <a:srgbClr val="C0C0C0"/>
                </a:outerShdw>
              </a:effectLst>
            </a:endParaRPr>
          </a:p>
          <a:p>
            <a:pPr defTabSz="914259" eaLnBrk="1" hangingPunct="1">
              <a:lnSpc>
                <a:spcPct val="90000"/>
              </a:lnSpc>
              <a:spcBef>
                <a:spcPct val="20000"/>
              </a:spcBef>
              <a:buClr>
                <a:schemeClr val="hlink"/>
              </a:buClr>
              <a:defRPr/>
            </a:pPr>
            <a:endParaRPr lang="en-US" sz="3200" dirty="0" smtClean="0">
              <a:effectLst>
                <a:outerShdw blurRad="38100" dist="38100" dir="2700000" algn="tl">
                  <a:srgbClr val="C0C0C0"/>
                </a:outerShdw>
              </a:effectLst>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pPr defTabSz="931863"/>
            <a:fld id="{9FD04DFD-541B-45AF-94AF-04F5056B7F1B}" type="slidenum">
              <a:rPr lang="en-US" smtClean="0"/>
              <a:pPr defTabSz="931863"/>
              <a:t>106</a:t>
            </a:fld>
            <a:endParaRPr lang="en-US" dirty="0" smtClean="0"/>
          </a:p>
        </p:txBody>
      </p:sp>
      <p:sp>
        <p:nvSpPr>
          <p:cNvPr id="1617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ECB92B3F-0E00-4BDB-A8D1-08BEA8688019}" type="slidenum">
              <a:rPr lang="en-US" sz="1200"/>
              <a:pPr algn="r" defTabSz="931863"/>
              <a:t>106</a:t>
            </a:fld>
            <a:endParaRPr lang="en-US" sz="1200"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lIns="93120" tIns="46559" rIns="93120" bIns="46559"/>
          <a:lstStyle/>
          <a:p>
            <a:pPr eaLnBrk="1" hangingPunct="1"/>
            <a:r>
              <a:rPr lang="en-US" sz="1600" smtClean="0"/>
              <a:t>Deciding to report to NSF will depend on the nature of the event. Honestly, your program officer may not want to know your email is down. But if you have a STAKKATO-sized incident brewing, she definitely needs to know.</a:t>
            </a:r>
            <a:endParaRPr lang="en-US" sz="1600"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pPr defTabSz="931863"/>
            <a:fld id="{7D669276-123E-4963-AAC6-6D577B6A4DD9}" type="slidenum">
              <a:rPr lang="en-US" smtClean="0"/>
              <a:pPr defTabSz="931863"/>
              <a:t>107</a:t>
            </a:fld>
            <a:endParaRPr lang="en-US" dirty="0" smtClean="0"/>
          </a:p>
        </p:txBody>
      </p:sp>
      <p:sp>
        <p:nvSpPr>
          <p:cNvPr id="16384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BF9A2D9A-93B0-48CA-A0F4-C6080C4686E1}" type="slidenum">
              <a:rPr lang="en-US" sz="1200"/>
              <a:pPr algn="r" defTabSz="931863"/>
              <a:t>107</a:t>
            </a:fld>
            <a:endParaRPr lang="en-US" sz="1200"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lIns="93120" tIns="46559" rIns="93120" bIns="46559"/>
          <a:lstStyle/>
          <a:p>
            <a:pPr eaLnBrk="1" hangingPunct="1"/>
            <a:r>
              <a:rPr lang="en-US" sz="1400" smtClean="0"/>
              <a:t>The question I always ask myself when events such as a security breach arise is, “Would I want to read this on the front page of the Washington Post or the New York Times?” I call it the “Washington Post test.” </a:t>
            </a:r>
          </a:p>
          <a:p>
            <a:pPr eaLnBrk="1" hangingPunct="1"/>
            <a:endParaRPr lang="en-US" sz="1400" smtClean="0"/>
          </a:p>
          <a:p>
            <a:pPr eaLnBrk="1" hangingPunct="1"/>
            <a:r>
              <a:rPr lang="en-US" sz="1400" smtClean="0"/>
              <a:t>Certainly, NSF wants to know if:</a:t>
            </a:r>
          </a:p>
          <a:p>
            <a:pPr eaLnBrk="1" hangingPunct="1"/>
            <a:r>
              <a:rPr lang="en-US" sz="1400" smtClean="0"/>
              <a:t>US CERT (Computer Emergency Response Team)</a:t>
            </a:r>
            <a:r>
              <a:rPr lang="en-US" sz="1800" smtClean="0"/>
              <a:t> </a:t>
            </a:r>
            <a:r>
              <a:rPr lang="en-US" sz="1400" smtClean="0"/>
              <a:t>is notified</a:t>
            </a:r>
          </a:p>
          <a:p>
            <a:pPr eaLnBrk="1" hangingPunct="1"/>
            <a:r>
              <a:rPr lang="en-US" sz="1400" smtClean="0"/>
              <a:t>Other facilities are involved</a:t>
            </a:r>
          </a:p>
          <a:p>
            <a:pPr eaLnBrk="1" hangingPunct="1"/>
            <a:r>
              <a:rPr lang="en-US" sz="1400" smtClean="0"/>
              <a:t>Other agencies are being notified</a:t>
            </a:r>
          </a:p>
          <a:p>
            <a:pPr eaLnBrk="1" hangingPunct="1"/>
            <a:r>
              <a:rPr lang="en-US" sz="1400" smtClean="0"/>
              <a:t>Law enforcement is involved</a:t>
            </a:r>
          </a:p>
          <a:p>
            <a:pPr eaLnBrk="1" hangingPunct="1"/>
            <a:r>
              <a:rPr lang="en-US" sz="1400" smtClean="0"/>
              <a:t>Risk of adverse publicity or press is/will be aware</a:t>
            </a:r>
          </a:p>
          <a:p>
            <a:pPr eaLnBrk="1" hangingPunct="1"/>
            <a:r>
              <a:rPr lang="en-US" sz="1400" smtClean="0"/>
              <a:t>Reputational risk to the facility or its parent organization (if one exists)</a:t>
            </a:r>
          </a:p>
          <a:p>
            <a:pPr eaLnBrk="1" hangingPunct="1"/>
            <a:r>
              <a:rPr lang="en-US" sz="1400" smtClean="0"/>
              <a:t>Reputational risk to the National Science Foundation</a:t>
            </a:r>
            <a:endParaRPr lang="en-US" sz="1400"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pPr defTabSz="931863"/>
            <a:fld id="{006F3EC3-CD50-4BE9-8FEC-126A22937788}" type="slidenum">
              <a:rPr lang="en-US" smtClean="0"/>
              <a:pPr defTabSz="931863"/>
              <a:t>108</a:t>
            </a:fld>
            <a:endParaRPr lang="en-US" dirty="0" smtClean="0"/>
          </a:p>
        </p:txBody>
      </p:sp>
      <p:sp>
        <p:nvSpPr>
          <p:cNvPr id="16589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8E914B3C-3961-4EB0-81C3-EC4A5CD0CD92}" type="slidenum">
              <a:rPr lang="en-US" sz="1200"/>
              <a:pPr algn="r" defTabSz="931863"/>
              <a:t>108</a:t>
            </a:fld>
            <a:endParaRPr lang="en-US" sz="1200"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lIns="93120" tIns="46559" rIns="93120" bIns="46559"/>
          <a:lstStyle/>
          <a:p>
            <a:pPr eaLnBrk="1" hangingPunct="1"/>
            <a:r>
              <a:rPr lang="en-US" sz="1600" smtClean="0"/>
              <a:t>Your notification procedures should be defined before the fact with your Program Officer. </a:t>
            </a:r>
            <a:endParaRPr lang="en-US" sz="1600"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pPr defTabSz="931863"/>
            <a:fld id="{D80E2FA0-1B9C-4023-B9C0-6CB1190EDBF9}" type="slidenum">
              <a:rPr lang="en-US" smtClean="0"/>
              <a:pPr defTabSz="931863"/>
              <a:t>109</a:t>
            </a:fld>
            <a:endParaRPr lang="en-US" dirty="0" smtClean="0"/>
          </a:p>
        </p:txBody>
      </p:sp>
      <p:sp>
        <p:nvSpPr>
          <p:cNvPr id="16793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BDDD54FB-0FE9-4E0D-B6E9-8DFC8B7D76EA}" type="slidenum">
              <a:rPr lang="en-US" sz="1200"/>
              <a:pPr algn="r" defTabSz="931863"/>
              <a:t>109</a:t>
            </a:fld>
            <a:endParaRPr lang="en-US" sz="1200"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lIns="93120" tIns="46559" rIns="93120" bIns="46559"/>
          <a:lstStyle/>
          <a:p>
            <a:pPr eaLnBrk="1" hangingPunct="1"/>
            <a:r>
              <a:rPr lang="en-US" sz="1600" smtClean="0"/>
              <a:t>How you report to NSF should be worked out with your program officer. </a:t>
            </a:r>
          </a:p>
          <a:p>
            <a:pPr eaLnBrk="1" hangingPunct="1"/>
            <a:endParaRPr lang="en-US" sz="1600" smtClean="0"/>
          </a:p>
          <a:p>
            <a:pPr eaLnBrk="1" hangingPunct="1"/>
            <a:r>
              <a:rPr lang="en-US" sz="1600" smtClean="0"/>
              <a:t>By all means, know how you are going to communicate.</a:t>
            </a:r>
            <a:endParaRPr lang="en-US" sz="16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1863"/>
            <a:fld id="{39E64393-D6BD-49A8-A2DF-AB4BF8F2D486}" type="slidenum">
              <a:rPr lang="en-US" smtClean="0"/>
              <a:pPr defTabSz="931863"/>
              <a:t>11</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lIns="92200" tIns="46100" rIns="92200" bIns="46100"/>
          <a:lstStyle/>
          <a:p>
            <a:pPr eaLnBrk="1" hangingPunct="1">
              <a:lnSpc>
                <a:spcPct val="80000"/>
              </a:lnSpc>
            </a:pPr>
            <a:r>
              <a:rPr lang="en-US" sz="1400" smtClean="0"/>
              <a:t>Lost productivity</a:t>
            </a:r>
          </a:p>
          <a:p>
            <a:pPr lvl="1" eaLnBrk="1" hangingPunct="1">
              <a:lnSpc>
                <a:spcPct val="80000"/>
              </a:lnSpc>
            </a:pPr>
            <a:r>
              <a:rPr lang="en-US" sz="1400" smtClean="0"/>
              <a:t>TeraGrid supports around $271M in research annually*</a:t>
            </a:r>
          </a:p>
          <a:p>
            <a:pPr lvl="1" eaLnBrk="1" hangingPunct="1">
              <a:lnSpc>
                <a:spcPct val="80000"/>
              </a:lnSpc>
            </a:pPr>
            <a:endParaRPr lang="en-US" sz="1400" smtClean="0"/>
          </a:p>
          <a:p>
            <a:pPr eaLnBrk="1" hangingPunct="1">
              <a:lnSpc>
                <a:spcPct val="80000"/>
              </a:lnSpc>
            </a:pPr>
            <a:r>
              <a:rPr lang="en-US" sz="1400" smtClean="0"/>
              <a:t>Incident response and notification are expensive </a:t>
            </a:r>
          </a:p>
          <a:p>
            <a:pPr lvl="1" eaLnBrk="1" hangingPunct="1">
              <a:lnSpc>
                <a:spcPct val="80000"/>
              </a:lnSpc>
            </a:pPr>
            <a:r>
              <a:rPr lang="en-US" sz="1400" smtClean="0"/>
              <a:t>Laptop stolen from public west-coast research university 2005: </a:t>
            </a:r>
          </a:p>
          <a:p>
            <a:pPr lvl="1" eaLnBrk="1" hangingPunct="1">
              <a:lnSpc>
                <a:spcPct val="80000"/>
              </a:lnSpc>
            </a:pPr>
            <a:r>
              <a:rPr lang="en-US" sz="1400" smtClean="0"/>
              <a:t>	$750K out of pocket</a:t>
            </a:r>
          </a:p>
          <a:p>
            <a:pPr lvl="1" eaLnBrk="1" hangingPunct="1">
              <a:lnSpc>
                <a:spcPct val="80000"/>
              </a:lnSpc>
            </a:pPr>
            <a:r>
              <a:rPr lang="en-US" sz="1400" smtClean="0"/>
              <a:t>Research server breach at private east-coast research university 2006: </a:t>
            </a:r>
          </a:p>
          <a:p>
            <a:pPr lvl="1" eaLnBrk="1" hangingPunct="1">
              <a:lnSpc>
                <a:spcPct val="80000"/>
              </a:lnSpc>
            </a:pPr>
            <a:r>
              <a:rPr lang="en-US" sz="1400" smtClean="0"/>
              <a:t>	$200K out of pocket</a:t>
            </a:r>
          </a:p>
          <a:p>
            <a:pPr lvl="1" eaLnBrk="1" hangingPunct="1">
              <a:lnSpc>
                <a:spcPct val="80000"/>
              </a:lnSpc>
            </a:pPr>
            <a:r>
              <a:rPr lang="en-US" sz="1400" smtClean="0"/>
              <a:t>Cost of the TeraGrid’s Stakkato Incident in 2003-2004: not calculated</a:t>
            </a:r>
          </a:p>
          <a:p>
            <a:pPr lvl="1" eaLnBrk="1" hangingPunct="1">
              <a:lnSpc>
                <a:spcPct val="80000"/>
              </a:lnSpc>
            </a:pPr>
            <a:endParaRPr lang="en-US" sz="1400" smtClean="0"/>
          </a:p>
          <a:p>
            <a:pPr eaLnBrk="1" hangingPunct="1">
              <a:lnSpc>
                <a:spcPct val="80000"/>
              </a:lnSpc>
            </a:pPr>
            <a:r>
              <a:rPr lang="en-US" sz="1400" smtClean="0"/>
              <a:t>Reputational damage</a:t>
            </a:r>
          </a:p>
          <a:p>
            <a:pPr eaLnBrk="1" hangingPunct="1">
              <a:lnSpc>
                <a:spcPct val="80000"/>
              </a:lnSpc>
            </a:pPr>
            <a:r>
              <a:rPr lang="en-US" sz="1400" smtClean="0"/>
              <a:t>         Hard to estimate the institutional or agency damage</a:t>
            </a:r>
          </a:p>
          <a:p>
            <a:pPr lvl="1" eaLnBrk="1" hangingPunct="1">
              <a:lnSpc>
                <a:spcPct val="80000"/>
              </a:lnSpc>
            </a:pPr>
            <a:r>
              <a:rPr lang="en-US" sz="1400" smtClean="0"/>
              <a:t>PII disclosure of patient or alumni data: priceless</a:t>
            </a:r>
          </a:p>
          <a:p>
            <a:pPr lvl="1" eaLnBrk="1" hangingPunct="1">
              <a:lnSpc>
                <a:spcPct val="80000"/>
              </a:lnSpc>
            </a:pPr>
            <a:endParaRPr lang="en-US" sz="1400" smtClean="0"/>
          </a:p>
          <a:p>
            <a:pPr eaLnBrk="1" hangingPunct="1">
              <a:lnSpc>
                <a:spcPct val="80000"/>
              </a:lnSpc>
            </a:pPr>
            <a:r>
              <a:rPr lang="en-US" sz="1400" smtClean="0"/>
              <a:t>Data integrity compromise</a:t>
            </a:r>
          </a:p>
          <a:p>
            <a:pPr lvl="1" eaLnBrk="1" hangingPunct="1">
              <a:lnSpc>
                <a:spcPct val="80000"/>
              </a:lnSpc>
            </a:pPr>
            <a:r>
              <a:rPr lang="en-US" sz="1400" smtClean="0"/>
              <a:t>Would you know if a data element was changed?</a:t>
            </a:r>
            <a:endParaRPr lang="en-US" sz="800" smtClean="0"/>
          </a:p>
          <a:p>
            <a:pPr eaLnBrk="1" hangingPunct="1">
              <a:lnSpc>
                <a:spcPct val="90000"/>
              </a:lnSpc>
            </a:pPr>
            <a:endParaRPr lang="en-US" smtClean="0"/>
          </a:p>
          <a:p>
            <a:pPr eaLnBrk="1" hangingPunct="1">
              <a:lnSpc>
                <a:spcPct val="90000"/>
              </a:lnSpc>
            </a:pPr>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pPr defTabSz="931863"/>
            <a:fld id="{7206DD0F-946D-40AE-B8D8-9B46EDA8AE29}" type="slidenum">
              <a:rPr lang="en-US" smtClean="0"/>
              <a:pPr defTabSz="931863"/>
              <a:t>110</a:t>
            </a:fld>
            <a:endParaRPr lang="en-US"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r>
              <a:rPr lang="en-US" smtClean="0"/>
              <a:t>Now, we’ve covered all the parts of what the cooperative agreement requires. If you consider your IT planning, with your operations and build in some type of assessment or continuous improvement process, with good management oversight… you have the elements of a good IT security program.</a:t>
            </a:r>
          </a:p>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pPr defTabSz="931863"/>
            <a:fld id="{2A7197BE-BD1E-4D4C-946F-3655FE885E45}" type="slidenum">
              <a:rPr lang="en-US" smtClean="0"/>
              <a:pPr defTabSz="931863"/>
              <a:t>111</a:t>
            </a:fld>
            <a:endParaRPr lang="en-US"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pPr defTabSz="931863"/>
            <a:fld id="{05143CFE-C754-4A61-80B6-EFEA1CAD1966}" type="slidenum">
              <a:rPr lang="en-US" smtClean="0"/>
              <a:pPr defTabSz="931863"/>
              <a:t>112</a:t>
            </a:fld>
            <a:endParaRPr lang="en-US" dirty="0" smtClean="0"/>
          </a:p>
        </p:txBody>
      </p:sp>
      <p:sp>
        <p:nvSpPr>
          <p:cNvPr id="1873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E98E7BEE-5F1B-4E0A-885F-04C8F7D6F3C4}" type="slidenum">
              <a:rPr lang="en-US" sz="1200"/>
              <a:pPr algn="r" defTabSz="931863"/>
              <a:t>112</a:t>
            </a:fld>
            <a:endParaRPr lang="en-US" sz="1200"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lIns="93120" tIns="46559" rIns="93120" bIns="46559"/>
          <a:lstStyle/>
          <a:p>
            <a:pPr eaLnBrk="1" hangingPunct="1"/>
            <a:endParaRPr 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pPr defTabSz="931863"/>
            <a:fld id="{05143CFE-C754-4A61-80B6-EFEA1CAD1966}" type="slidenum">
              <a:rPr lang="en-US" smtClean="0"/>
              <a:pPr defTabSz="931863"/>
              <a:t>113</a:t>
            </a:fld>
            <a:endParaRPr lang="en-US" dirty="0" smtClean="0"/>
          </a:p>
        </p:txBody>
      </p:sp>
      <p:sp>
        <p:nvSpPr>
          <p:cNvPr id="1873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E98E7BEE-5F1B-4E0A-885F-04C8F7D6F3C4}" type="slidenum">
              <a:rPr lang="en-US" sz="1200"/>
              <a:pPr algn="r" defTabSz="931863"/>
              <a:t>113</a:t>
            </a:fld>
            <a:endParaRPr lang="en-US" sz="1200"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lIns="93120" tIns="46559" rIns="93120" bIns="46559"/>
          <a:lstStyle/>
          <a:p>
            <a:pPr eaLnBrk="1" hangingPunct="1"/>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114</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pPr defTabSz="931863"/>
            <a:fld id="{94482814-3A25-459C-865A-53C186923E5D}" type="slidenum">
              <a:rPr lang="en-US" smtClean="0"/>
              <a:pPr defTabSz="931863"/>
              <a:t>115</a:t>
            </a:fld>
            <a:endParaRPr lang="en-US" dirty="0" smtClean="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B1310-8141-3C4F-B0AE-3CF84891174F}" type="slidenum">
              <a:rPr lang="en-US"/>
              <a:pPr/>
              <a:t>116</a:t>
            </a:fld>
            <a:endParaRPr lang="en-US" dirty="0"/>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xfrm>
            <a:off x="685313" y="4342903"/>
            <a:ext cx="5607678" cy="4183060"/>
          </a:xfrm>
        </p:spPr>
        <p:txBody>
          <a:bodyPr/>
          <a:lstStyle/>
          <a:p>
            <a:r>
              <a:rPr lang="en-US" sz="1400" smtClean="0"/>
              <a:t>People tend to either love Wikipedia or deride it. </a:t>
            </a:r>
          </a:p>
          <a:p>
            <a:endParaRPr lang="en-US" sz="1400" smtClean="0"/>
          </a:p>
          <a:p>
            <a:endParaRPr lang="en-US" sz="1400" smtClean="0"/>
          </a:p>
          <a:p>
            <a:r>
              <a:rPr lang="en-US" sz="1400" smtClean="0"/>
              <a:t>Librarians say: </a:t>
            </a:r>
          </a:p>
          <a:p>
            <a:r>
              <a:rPr lang="en-US" sz="1400" smtClean="0"/>
              <a:t>“Wikipedia is not authoritative </a:t>
            </a:r>
          </a:p>
          <a:p>
            <a:r>
              <a:rPr lang="en-US" sz="1400" smtClean="0"/>
              <a:t>Wikipedia should not be cited in academic work </a:t>
            </a:r>
          </a:p>
          <a:p>
            <a:r>
              <a:rPr lang="en-US" sz="1400" smtClean="0"/>
              <a:t>Librarians should contribute their skills to Wikipedia </a:t>
            </a:r>
          </a:p>
          <a:p>
            <a:r>
              <a:rPr lang="en-US" sz="1400" smtClean="0"/>
              <a:t>Wikipedia is rough amalgamation of several kinds of specialist encyclopedias” </a:t>
            </a:r>
          </a:p>
          <a:p>
            <a:endParaRPr lang="en-US" sz="1400" smtClean="0"/>
          </a:p>
          <a:p>
            <a:r>
              <a:rPr lang="en-US" sz="1400" smtClean="0"/>
              <a:t>I’ve used it here because for security, it’s pretty good when you read similar material in other sources. </a:t>
            </a:r>
          </a:p>
          <a:p>
            <a:endParaRPr lang="en-US" sz="1400" smtClean="0"/>
          </a:p>
          <a:p>
            <a:r>
              <a:rPr lang="en-US" sz="1400" smtClean="0"/>
              <a:t>It’s readily available. Easy to attribute.</a:t>
            </a:r>
          </a:p>
          <a:p>
            <a:endParaRPr lang="en-US" sz="1400" smtClean="0"/>
          </a:p>
          <a:p>
            <a:r>
              <a:rPr lang="en-US" sz="1400" smtClean="0"/>
              <a:t>Some of the material is in the public domain.</a:t>
            </a:r>
          </a:p>
          <a:p>
            <a:endParaRPr lang="en-US" sz="1400" smtClean="0"/>
          </a:p>
          <a:p>
            <a:r>
              <a:rPr lang="en-US" sz="1400" smtClean="0"/>
              <a:t>I have avoided using proprietary material.</a:t>
            </a:r>
          </a:p>
          <a:p>
            <a:endParaRPr lang="en-US" sz="1400" smtClean="0"/>
          </a:p>
          <a:p>
            <a:r>
              <a:rPr lang="en-US" sz="1400" smtClean="0"/>
              <a:t>Cnet.com is an online source of technology news, products, reviews, resources, etc. See www.cnet.com</a:t>
            </a:r>
          </a:p>
          <a:p>
            <a:endParaRPr lang="en-US" sz="1400"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pPr defTabSz="931863"/>
            <a:fld id="{57A4A565-5626-4C3C-871D-848D4FEDCF25}" type="slidenum">
              <a:rPr lang="en-US" smtClean="0"/>
              <a:pPr defTabSz="931863"/>
              <a:t>117</a:t>
            </a:fld>
            <a:endParaRPr lang="en-US" dirty="0"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Looks slightly different from web as I consolidated some similar categories to make it easier to read.</a:t>
            </a:r>
            <a:endParaRPr lang="en-US" dirty="0"/>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“all time” data. The site has many breakouts and is updated nightly.</a:t>
            </a:r>
            <a:r>
              <a:rPr lang="en-US" baseline="0" smtClean="0"/>
              <a:t> </a:t>
            </a:r>
            <a:endParaRPr lang="en-US" dirty="0"/>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Interesting to overlay this map with a map of research facilities</a:t>
            </a:r>
            <a:endParaRPr lang="en-US" dirty="0"/>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1863"/>
            <a:fld id="{6CC73300-6B9A-4CF4-BCBE-45D3BA9F430D}" type="slidenum">
              <a:rPr lang="en-US" smtClean="0"/>
              <a:pPr defTabSz="931863"/>
              <a:t>2</a:t>
            </a:fld>
            <a:endParaRPr lang="en-US" dirty="0" smtClean="0"/>
          </a:p>
        </p:txBody>
      </p:sp>
      <p:sp>
        <p:nvSpPr>
          <p:cNvPr id="1638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2A0FF876-3E43-41CD-8CBB-86E8A662B20F}" type="slidenum">
              <a:rPr lang="en-US" sz="1200"/>
              <a:pPr algn="r" defTabSz="931863"/>
              <a:t>2</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3120" tIns="46559" rIns="93120" bIns="46559"/>
          <a:lstStyle/>
          <a:p>
            <a:pPr defTabSz="912813" eaLnBrk="1" hangingPunct="1">
              <a:spcBef>
                <a:spcPct val="0"/>
              </a:spcBef>
            </a:pPr>
            <a:r>
              <a:rPr lang="en-US" sz="1800" smtClean="0"/>
              <a:t>Hello. My name is Ardoth Hassler. I am a Senior Information Technology Advisor at the National Science Foundation. In “real life,” I am Associate VP for University Information Services at Georgetown University. At NSF, I’ve been working on the project to remove SSNs from FastLane and on Cybersecurity for NSF Large Facilities. </a:t>
            </a:r>
          </a:p>
          <a:p>
            <a:pPr defTabSz="912813" eaLnBrk="1" hangingPunct="1">
              <a:spcBef>
                <a:spcPct val="0"/>
              </a:spcBef>
            </a:pPr>
            <a:endParaRPr lang="en-US" sz="1800" smtClean="0"/>
          </a:p>
          <a:p>
            <a:pPr defTabSz="912813" eaLnBrk="1" hangingPunct="1">
              <a:spcBef>
                <a:spcPct val="0"/>
              </a:spcBef>
            </a:pPr>
            <a:r>
              <a:rPr lang="en-US" sz="1800" smtClean="0"/>
              <a:t>At GU, I worked most recently in “policy, planning and politics,” having the Security Office and Advanced Research Computing among my direct reports. While GU doesn’t have an NSF-funded large facility, it does have the Lombardi Comprehensive Cancer Center—think “large facility” + HIPAA</a:t>
            </a:r>
          </a:p>
          <a:p>
            <a:pPr defTabSz="912813" eaLnBrk="1" hangingPunct="1">
              <a:spcBef>
                <a:spcPct val="0"/>
              </a:spcBef>
            </a:pPr>
            <a:endParaRPr lang="en-US" sz="1800" smtClean="0"/>
          </a:p>
          <a:p>
            <a:pPr eaLnBrk="1" hangingPunct="1"/>
            <a:r>
              <a:rPr lang="en-US" sz="1800" baseline="0" smtClean="0"/>
              <a:t>A large portion of my career has been working with scientists and researchers, and in the area of technology policy and cybersecurity. </a:t>
            </a:r>
          </a:p>
          <a:p>
            <a:pPr defTabSz="912813" eaLnBrk="1" hangingPunct="1">
              <a:spcBef>
                <a:spcPct val="0"/>
              </a:spcBef>
            </a:pPr>
            <a:endParaRPr lang="en-US" sz="18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defTabSz="931863"/>
            <a:fld id="{DAF70F41-00D8-494A-97E9-7F24D989D077}" type="slidenum">
              <a:rPr lang="en-US" smtClean="0"/>
              <a:pPr defTabSz="931863"/>
              <a:t>20</a:t>
            </a:fld>
            <a:endParaRPr lang="en-US" smtClean="0"/>
          </a:p>
        </p:txBody>
      </p:sp>
      <p:sp>
        <p:nvSpPr>
          <p:cNvPr id="2662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AC8ABDCD-9C83-49D7-B62C-AA68A0CD6C2D}" type="slidenum">
              <a:rPr lang="en-US" sz="1200"/>
              <a:pPr algn="r" defTabSz="931863"/>
              <a:t>20</a:t>
            </a:fld>
            <a:endParaRPr lang="en-US" sz="1200"/>
          </a:p>
        </p:txBody>
      </p:sp>
      <p:sp>
        <p:nvSpPr>
          <p:cNvPr id="26627" name="Rectangle 2"/>
          <p:cNvSpPr>
            <a:spLocks noGrp="1" noRot="1" noChangeAspect="1" noChangeArrowheads="1" noTextEdit="1"/>
          </p:cNvSpPr>
          <p:nvPr>
            <p:ph type="sldImg"/>
          </p:nvPr>
        </p:nvSpPr>
        <p:spPr>
          <a:xfrm>
            <a:off x="1169988" y="687388"/>
            <a:ext cx="4672012" cy="3503612"/>
          </a:xfrm>
          <a:ln/>
        </p:spPr>
      </p:sp>
      <p:sp>
        <p:nvSpPr>
          <p:cNvPr id="26628" name="Rectangle 3"/>
          <p:cNvSpPr>
            <a:spLocks noGrp="1" noChangeArrowheads="1"/>
          </p:cNvSpPr>
          <p:nvPr>
            <p:ph type="body" idx="1"/>
          </p:nvPr>
        </p:nvSpPr>
        <p:spPr>
          <a:xfrm>
            <a:off x="915988" y="4419600"/>
            <a:ext cx="5178425" cy="4189413"/>
          </a:xfrm>
          <a:noFill/>
          <a:ln/>
        </p:spPr>
        <p:txBody>
          <a:bodyPr lIns="93120" tIns="46559" rIns="93120" bIns="46559"/>
          <a:lstStyle/>
          <a:p>
            <a:pPr eaLnBrk="1" hangingPunct="1"/>
            <a:r>
              <a:rPr lang="en-US" smtClean="0"/>
              <a:t>Here are some examples of NSF’s sponsored large facilities. If you want me to add your logo, please send it to me.</a:t>
            </a:r>
          </a:p>
          <a:p>
            <a:pPr eaLnBrk="1" hangingPunct="1"/>
            <a:endParaRPr lang="en-US" smtClean="0"/>
          </a:p>
          <a:p>
            <a:pPr eaLnBrk="1" hangingPunct="1"/>
            <a:endParaRPr lang="en-US" baseline="0" smtClean="0"/>
          </a:p>
          <a:p>
            <a:pPr eaLnBrk="1" hangingPunct="1"/>
            <a:r>
              <a:rPr lang="en-US" smtClean="0"/>
              <a:t>George</a:t>
            </a:r>
            <a:r>
              <a:rPr lang="en-US" baseline="0" smtClean="0"/>
              <a:t> Strawn, NFS CIO now detailed to NCO for Networking and Information Technology R&amp;D (NITRD) has often described our large facilities as a bunch of devices connected to computers connected to each other.</a:t>
            </a:r>
          </a:p>
          <a:p>
            <a:pPr eaLnBrk="1" hangingPunct="1"/>
            <a:endParaRPr lang="en-US" baseline="0" smtClean="0"/>
          </a:p>
          <a:p>
            <a:pPr eaLnBrk="1" hangingPunct="1"/>
            <a:r>
              <a:rPr lang="en-US" baseline="0" smtClean="0"/>
              <a:t>Scientists who want to “do science” suddenly find themselves worrying about, among other things, cybersecurity.</a:t>
            </a:r>
          </a:p>
          <a:p>
            <a:pPr eaLnBrk="1" hangingPunct="1"/>
            <a:endParaRPr lang="en-US" smtClean="0"/>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pPr defTabSz="931863"/>
            <a:fld id="{F31765AD-F0C5-402E-A82D-52BFD13067BB}" type="slidenum">
              <a:rPr lang="en-US" smtClean="0"/>
              <a:pPr defTabSz="931863"/>
              <a:t>21</a:t>
            </a:fld>
            <a:endParaRPr lang="en-US" dirty="0"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r>
              <a:rPr lang="en-US" sz="1600" smtClean="0"/>
              <a:t>Large Facilities vary. George Strawn, NSF CIO, is fond of saying that more and more, large facilities are a bunch of devices and computers hooked together on a network. Some have buildings; some have multiple locations; many are comprised of sensors of many types; some are international.</a:t>
            </a:r>
            <a:r>
              <a:rPr lang="en-US" smtClean="0"/>
              <a:t>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pPr defTabSz="931863"/>
            <a:fld id="{43CF4575-E2C7-49F1-94A6-435BD89D70AB}" type="slidenum">
              <a:rPr lang="en-US" smtClean="0"/>
              <a:pPr defTabSz="931863"/>
              <a:t>22</a:t>
            </a:fld>
            <a:endParaRPr lang="en-US" smtClean="0"/>
          </a:p>
        </p:txBody>
      </p:sp>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lIns="92226" tIns="46113" rIns="92226" bIns="46113"/>
          <a:lstStyle/>
          <a:p>
            <a:pPr eaLnBrk="1" hangingPunct="1"/>
            <a:r>
              <a:rPr lang="en-US" sz="1000" smtClean="0"/>
              <a:t>Fundamental Principles of Security are:</a:t>
            </a:r>
          </a:p>
          <a:p>
            <a:pPr lvl="1" eaLnBrk="1" hangingPunct="1"/>
            <a:r>
              <a:rPr lang="en-US" sz="1000" smtClean="0"/>
              <a:t>Confidentiality</a:t>
            </a:r>
          </a:p>
          <a:p>
            <a:pPr lvl="1" eaLnBrk="1" hangingPunct="1"/>
            <a:r>
              <a:rPr lang="en-US" sz="1000" smtClean="0"/>
              <a:t>Integrity</a:t>
            </a:r>
          </a:p>
          <a:p>
            <a:pPr lvl="1" eaLnBrk="1" hangingPunct="1"/>
            <a:r>
              <a:rPr lang="en-US" sz="1000" smtClean="0"/>
              <a:t>Availability </a:t>
            </a:r>
          </a:p>
          <a:p>
            <a:pPr eaLnBrk="1" hangingPunct="1"/>
            <a:endParaRPr lang="en-US" sz="1000" smtClean="0"/>
          </a:p>
          <a:p>
            <a:pPr eaLnBrk="1" hangingPunct="1">
              <a:lnSpc>
                <a:spcPct val="90000"/>
              </a:lnSpc>
            </a:pPr>
            <a:r>
              <a:rPr lang="en-US" sz="800" b="1" smtClean="0"/>
              <a:t>Confidentiality</a:t>
            </a:r>
            <a:r>
              <a:rPr lang="en-US" sz="800" smtClean="0"/>
              <a:t>: Information that is considered to be confidential in nature must only be accessed, used, copied, or disclosed by persons who have been authorized to access, use, copy, or disclose the information, and then only when there is a genuine need to access, use, copy or disclose the information. A breach of confidentiality occurs when information that is considered to be confidential in nature has been, or may have been, accessed, used, copied, or disclosed to, or by, someone who was not authorized to have access to the information.</a:t>
            </a:r>
          </a:p>
          <a:p>
            <a:pPr eaLnBrk="1" hangingPunct="1">
              <a:spcBef>
                <a:spcPct val="20000"/>
              </a:spcBef>
            </a:pPr>
            <a:r>
              <a:rPr lang="en-US" sz="800" b="1" smtClean="0"/>
              <a:t>Integrity: </a:t>
            </a:r>
            <a:r>
              <a:rPr lang="en-US" sz="800" smtClean="0"/>
              <a:t>In information security, integrity means that data cannot be created, changed, or deleted without authorization. It also means that data stored in one part of a database system is in agreement with other related data stored in another part of the database system (or another system). For example: a loss of integrity can occur when a database system is not properly shut down before maintenance is performed or the database server suddenly loses electrical power (see Database security). A loss of integrity occurs when an employee accidentally, or with malicious intent, deletes important data files. A loss of integrity can occur if a computer virus is released onto the computer. A loss of integrity can occur when an on-line shopper is able to change the price of the product they are purchasing.</a:t>
            </a:r>
          </a:p>
          <a:p>
            <a:pPr eaLnBrk="1" hangingPunct="1">
              <a:lnSpc>
                <a:spcPct val="90000"/>
              </a:lnSpc>
            </a:pPr>
            <a:r>
              <a:rPr lang="en-US" sz="800" b="1" smtClean="0"/>
              <a:t>Availability</a:t>
            </a:r>
            <a:r>
              <a:rPr lang="en-US" sz="800" smtClean="0"/>
              <a:t>: The concept of availability means that the information, the computing systems used to process the information, and the security controls used to protect the information are all available and functioning correctly when the information is needed.</a:t>
            </a:r>
          </a:p>
          <a:p>
            <a:pPr eaLnBrk="1" hangingPunct="1">
              <a:lnSpc>
                <a:spcPct val="90000"/>
              </a:lnSpc>
            </a:pPr>
            <a:endParaRPr lang="en-US" sz="800" smtClean="0"/>
          </a:p>
          <a:p>
            <a:pPr eaLnBrk="1" hangingPunct="1"/>
            <a:endParaRPr lang="en-US" sz="10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31863"/>
            <a:fld id="{2CE475E1-7549-4134-AF65-1B25420CACDF}" type="slidenum">
              <a:rPr lang="en-US" smtClean="0"/>
              <a:pPr defTabSz="931863"/>
              <a:t>23</a:t>
            </a:fld>
            <a:endParaRPr lang="en-US" smtClean="0"/>
          </a:p>
        </p:txBody>
      </p:sp>
      <p:sp>
        <p:nvSpPr>
          <p:cNvPr id="3072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6798D567-DD3D-459C-83BA-79039645FA6F}" type="slidenum">
              <a:rPr lang="en-US" sz="1200"/>
              <a:pPr algn="r" defTabSz="931863"/>
              <a:t>23</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lIns="93120" tIns="46559" rIns="93120" bIns="46559"/>
          <a:lstStyle/>
          <a:p>
            <a:pPr eaLnBrk="1" hangingPunct="1"/>
            <a:r>
              <a:rPr lang="en-US" sz="1600" smtClean="0"/>
              <a:t>I want to start with some “first principles”.</a:t>
            </a:r>
          </a:p>
          <a:p>
            <a:pPr eaLnBrk="1" hangingPunct="1"/>
            <a:endParaRPr lang="en-US" sz="1600" smtClean="0"/>
          </a:p>
          <a:p>
            <a:pPr eaLnBrk="1" hangingPunct="1"/>
            <a:r>
              <a:rPr lang="en-US" sz="1600" smtClean="0"/>
              <a:t>Information security is a journey not a destination. The challenges just keep coming. Our processes evolve and improve. </a:t>
            </a:r>
          </a:p>
          <a:p>
            <a:pPr eaLnBrk="1" hangingPunct="1"/>
            <a:endParaRPr lang="en-US" sz="1600" smtClean="0"/>
          </a:p>
          <a:p>
            <a:pPr eaLnBrk="1" hangingPunct="1"/>
            <a:r>
              <a:rPr lang="en-US" sz="1600" smtClean="0"/>
              <a:t>Security budgets are limited. Therefore, we must establish priorities and often make tradeoffs. </a:t>
            </a:r>
          </a:p>
          <a:p>
            <a:pPr eaLnBrk="1" hangingPunct="1"/>
            <a:endParaRPr lang="en-US" sz="1600" smtClean="0"/>
          </a:p>
          <a:p>
            <a:pPr eaLnBrk="1" hangingPunct="1"/>
            <a:r>
              <a:rPr lang="en-US" sz="1600" smtClean="0"/>
              <a:t>Good IT practices foster good security. Good IT security reflects good IT practices. This is my new mantra.</a:t>
            </a:r>
          </a:p>
          <a:p>
            <a:pPr eaLnBrk="1" hangingPunct="1"/>
            <a:endParaRPr lang="en-US" sz="1600" smtClean="0"/>
          </a:p>
          <a:p>
            <a:pPr eaLnBrk="1" hangingPunct="1"/>
            <a:r>
              <a:rPr lang="en-US" sz="1600" smtClean="0"/>
              <a:t>Information Security starts with policy. That doesn’t mean you don’t wait to lock the barn door while you write the policy but that policy must form the foundation of a security program.</a:t>
            </a:r>
            <a:r>
              <a:rPr lang="en-US" sz="1400" smtClean="0"/>
              <a:t> </a:t>
            </a: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pPr defTabSz="931863"/>
            <a:fld id="{A0624AAA-0E35-4D2E-AE8F-884036EF71A8}" type="slidenum">
              <a:rPr lang="en-US" smtClean="0"/>
              <a:pPr defTabSz="931863"/>
              <a:t>24</a:t>
            </a:fld>
            <a:endParaRPr lang="en-US" smtClean="0"/>
          </a:p>
        </p:txBody>
      </p:sp>
      <p:sp>
        <p:nvSpPr>
          <p:cNvPr id="3277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5BC61F86-DD74-4D52-93BB-AB955C071B1F}" type="slidenum">
              <a:rPr lang="en-US" sz="1200"/>
              <a:pPr algn="r" defTabSz="931863"/>
              <a:t>24</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lIns="93120" tIns="46559" rIns="93120" bIns="46559"/>
          <a:lstStyle/>
          <a:p>
            <a:pPr eaLnBrk="1" hangingPunct="1"/>
            <a:r>
              <a:rPr lang="en-US" sz="1600" smtClean="0"/>
              <a:t>This is only the first time you will hear me say to leverage the resources that are available and don’t reinvent any wheels.</a:t>
            </a:r>
          </a:p>
          <a:p>
            <a:pPr eaLnBrk="1" hangingPunct="1"/>
            <a:r>
              <a:rPr lang="en-US" sz="1600" smtClean="0"/>
              <a:t>If the facility is:</a:t>
            </a:r>
          </a:p>
          <a:p>
            <a:pPr eaLnBrk="1" hangingPunct="1"/>
            <a:r>
              <a:rPr lang="en-US" sz="1600" smtClean="0"/>
              <a:t>…part of a larger organization, the facility should defer to the policies of its parent organization. This could be a “floor” with the facility needing to augment the policies to address specific regulations, issues or needs. It might also be a “ceiling” with the facility needing to tailor policies to its needs.</a:t>
            </a:r>
          </a:p>
          <a:p>
            <a:pPr eaLnBrk="1" hangingPunct="1"/>
            <a:r>
              <a:rPr lang="en-US" sz="1600" smtClean="0"/>
              <a:t>…a Consortium, the Consortium needs to have a policy that all of the members will have policies. </a:t>
            </a:r>
          </a:p>
          <a:p>
            <a:pPr eaLnBrk="1" hangingPunct="1"/>
            <a:r>
              <a:rPr lang="en-US" sz="1600" smtClean="0"/>
              <a:t>…not part of a Consortium and doesn’t have a parent organization, it needs to develop its own policies.</a:t>
            </a:r>
          </a:p>
          <a:p>
            <a:pPr eaLnBrk="1" hangingPunct="1"/>
            <a:endParaRPr lang="en-US" sz="16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pPr defTabSz="931863"/>
            <a:fld id="{FD034162-6F0B-4AEC-9602-DDAE946634BF}" type="slidenum">
              <a:rPr lang="en-US" smtClean="0"/>
              <a:pPr defTabSz="931863"/>
              <a:t>25</a:t>
            </a:fld>
            <a:endParaRPr lang="en-US" smtClean="0"/>
          </a:p>
        </p:txBody>
      </p:sp>
      <p:sp>
        <p:nvSpPr>
          <p:cNvPr id="3789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DBFD73B2-B39C-4D60-9077-1790D8007473}" type="slidenum">
              <a:rPr lang="en-US" sz="1200"/>
              <a:pPr algn="r" defTabSz="931863"/>
              <a:t>25</a:t>
            </a:fld>
            <a:endParaRPr lang="en-US" sz="1200"/>
          </a:p>
        </p:txBody>
      </p:sp>
      <p:sp>
        <p:nvSpPr>
          <p:cNvPr id="37891" name="Rectangle 2"/>
          <p:cNvSpPr>
            <a:spLocks noGrp="1" noRot="1" noChangeAspect="1" noChangeArrowheads="1" noTextEdit="1"/>
          </p:cNvSpPr>
          <p:nvPr>
            <p:ph type="sldImg"/>
          </p:nvPr>
        </p:nvSpPr>
        <p:spPr>
          <a:xfrm>
            <a:off x="1171575" y="685800"/>
            <a:ext cx="4672013" cy="3503613"/>
          </a:xfrm>
          <a:ln/>
        </p:spPr>
      </p:sp>
      <p:sp>
        <p:nvSpPr>
          <p:cNvPr id="37892" name="Rectangle 3"/>
          <p:cNvSpPr>
            <a:spLocks noGrp="1" noChangeArrowheads="1"/>
          </p:cNvSpPr>
          <p:nvPr>
            <p:ph type="body" idx="1"/>
          </p:nvPr>
        </p:nvSpPr>
        <p:spPr>
          <a:xfrm>
            <a:off x="915988" y="4419600"/>
            <a:ext cx="5183187" cy="4187825"/>
          </a:xfrm>
          <a:noFill/>
          <a:ln/>
        </p:spPr>
        <p:txBody>
          <a:bodyPr lIns="93120" tIns="46559" rIns="93120" bIns="46559"/>
          <a:lstStyle/>
          <a:p>
            <a:pPr eaLnBrk="1" hangingPunct="1"/>
            <a:r>
              <a:rPr lang="en-US" sz="1800" smtClean="0"/>
              <a:t>Cybersecurity is a balance. On the one hand, we all want an open, collaborative environment for research and discovery.</a:t>
            </a:r>
          </a:p>
          <a:p>
            <a:pPr eaLnBrk="1" hangingPunct="1"/>
            <a:endParaRPr lang="en-US" sz="1800" smtClean="0"/>
          </a:p>
          <a:p>
            <a:pPr eaLnBrk="1" hangingPunct="1"/>
            <a:r>
              <a:rPr lang="en-US" sz="1800" smtClean="0"/>
              <a:t>On the other, we need to ensure confidentiality, integrity, availability of information and resources while maintaining security and privacy.</a:t>
            </a:r>
            <a:r>
              <a:rPr lang="en-US" smtClean="0"/>
              <a:t> </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pPr defTabSz="931863"/>
            <a:fld id="{871DE5F2-DB04-4408-8F15-C5E703D51DB9}" type="slidenum">
              <a:rPr lang="en-US" smtClean="0"/>
              <a:pPr defTabSz="931863"/>
              <a:t>26</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lnSpc>
                <a:spcPct val="80000"/>
              </a:lnSpc>
            </a:pPr>
            <a:r>
              <a:rPr lang="en-US" sz="1600" smtClean="0"/>
              <a:t>Fundamental Principles of Security are:</a:t>
            </a:r>
          </a:p>
          <a:p>
            <a:pPr lvl="1" eaLnBrk="1" hangingPunct="1">
              <a:lnSpc>
                <a:spcPct val="80000"/>
              </a:lnSpc>
            </a:pPr>
            <a:r>
              <a:rPr lang="en-US" sz="1600" smtClean="0"/>
              <a:t>Confidentiality</a:t>
            </a:r>
          </a:p>
          <a:p>
            <a:pPr lvl="1" eaLnBrk="1" hangingPunct="1">
              <a:lnSpc>
                <a:spcPct val="80000"/>
              </a:lnSpc>
            </a:pPr>
            <a:r>
              <a:rPr lang="en-US" sz="1600" smtClean="0"/>
              <a:t>Integrity</a:t>
            </a:r>
          </a:p>
          <a:p>
            <a:pPr lvl="1" eaLnBrk="1" hangingPunct="1">
              <a:lnSpc>
                <a:spcPct val="80000"/>
              </a:lnSpc>
            </a:pPr>
            <a:r>
              <a:rPr lang="en-US" sz="1600" smtClean="0"/>
              <a:t>Availability </a:t>
            </a:r>
          </a:p>
          <a:p>
            <a:pPr lvl="1" eaLnBrk="1" hangingPunct="1">
              <a:lnSpc>
                <a:spcPct val="80000"/>
              </a:lnSpc>
            </a:pPr>
            <a:endParaRPr lang="en-US" sz="1600" smtClean="0"/>
          </a:p>
          <a:p>
            <a:pPr eaLnBrk="1" hangingPunct="1">
              <a:lnSpc>
                <a:spcPct val="80000"/>
              </a:lnSpc>
            </a:pPr>
            <a:r>
              <a:rPr lang="en-US" sz="1600" smtClean="0"/>
              <a:t>Security controls must be deployed commensurate with assessed risk,</a:t>
            </a:r>
            <a:r>
              <a:rPr lang="en-US" sz="1600" baseline="0" smtClean="0"/>
              <a:t> balancing between regulations and common sense</a:t>
            </a:r>
            <a:r>
              <a:rPr lang="en-US" sz="1600" smtClean="0"/>
              <a:t>. Usually, we talk about administrative, technical and physical controls.</a:t>
            </a:r>
          </a:p>
          <a:p>
            <a:pPr eaLnBrk="1" hangingPunct="1">
              <a:lnSpc>
                <a:spcPct val="80000"/>
              </a:lnSpc>
            </a:pPr>
            <a:endParaRPr lang="en-US" sz="1600" smtClean="0"/>
          </a:p>
          <a:p>
            <a:pPr eaLnBrk="1" hangingPunct="1">
              <a:lnSpc>
                <a:spcPct val="80000"/>
              </a:lnSpc>
            </a:pPr>
            <a:r>
              <a:rPr lang="en-US" sz="1600" smtClean="0"/>
              <a:t>Security and Privacy must be considered together</a:t>
            </a:r>
          </a:p>
          <a:p>
            <a:pPr lvl="1" eaLnBrk="1" hangingPunct="1">
              <a:lnSpc>
                <a:spcPct val="80000"/>
              </a:lnSpc>
            </a:pPr>
            <a:r>
              <a:rPr lang="en-US" sz="1600" smtClean="0"/>
              <a:t>Security and Privacy:Privacy and Security</a:t>
            </a:r>
          </a:p>
          <a:p>
            <a:pPr eaLnBrk="1" hangingPunct="1">
              <a:lnSpc>
                <a:spcPct val="80000"/>
              </a:lnSpc>
            </a:pPr>
            <a:endParaRPr lang="en-US" sz="1600" smtClean="0"/>
          </a:p>
          <a:p>
            <a:pPr eaLnBrk="1" hangingPunct="1">
              <a:lnSpc>
                <a:spcPct val="80000"/>
              </a:lnSpc>
            </a:pPr>
            <a:r>
              <a:rPr lang="en-US" sz="1600" smtClean="0"/>
              <a:t>There is a balance between regulations and common sense.</a:t>
            </a:r>
            <a:endParaRPr lang="en-US" sz="16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pPr defTabSz="931863"/>
            <a:fld id="{BEA89CB0-1CD9-441B-8DCC-0D7979C9FEFE}" type="slidenum">
              <a:rPr lang="en-US" smtClean="0"/>
              <a:pPr defTabSz="931863"/>
              <a:t>27</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sz="1800" smtClean="0"/>
              <a:t>Where policies about cybersecurity are concerned, and I’ll say more about policies later, leverage what makes sense for your facility. If you are part of a larger institution or a consortium, balance what they have and use against NIST and other Federal or International guidance.</a:t>
            </a:r>
          </a:p>
          <a:p>
            <a:pPr eaLnBrk="1" hangingPunct="1"/>
            <a:endParaRPr lang="en-US" sz="1800" smtClean="0"/>
          </a:p>
          <a:p>
            <a:pPr eaLnBrk="1" hangingPunct="1"/>
            <a:r>
              <a:rPr lang="en-US" sz="1800" smtClean="0"/>
              <a:t>Create an environment that is appropriate for your facility.</a:t>
            </a:r>
            <a:r>
              <a:rPr lang="en-US" smtClean="0"/>
              <a:t> </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pPr defTabSz="931863"/>
            <a:fld id="{86619290-72BD-4B49-87A6-7A415A46A206}" type="slidenum">
              <a:rPr lang="en-US" smtClean="0"/>
              <a:pPr defTabSz="931863"/>
              <a:t>28</a:t>
            </a:fld>
            <a:endParaRPr lang="en-US" smtClean="0"/>
          </a:p>
        </p:txBody>
      </p:sp>
      <p:sp>
        <p:nvSpPr>
          <p:cNvPr id="5427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EA97A2C6-7871-46B3-BFBD-09D575B1828F}" type="slidenum">
              <a:rPr lang="en-US" sz="1200"/>
              <a:pPr algn="r" defTabSz="931863"/>
              <a:t>28</a:t>
            </a:fld>
            <a:endParaRPr lang="en-US" sz="1200"/>
          </a:p>
        </p:txBody>
      </p:sp>
      <p:sp>
        <p:nvSpPr>
          <p:cNvPr id="54275" name="Rectangle 2"/>
          <p:cNvSpPr>
            <a:spLocks noGrp="1" noRot="1" noChangeAspect="1" noChangeArrowheads="1" noTextEdit="1"/>
          </p:cNvSpPr>
          <p:nvPr>
            <p:ph type="sldImg"/>
          </p:nvPr>
        </p:nvSpPr>
        <p:spPr>
          <a:xfrm>
            <a:off x="1171575" y="685800"/>
            <a:ext cx="4672013" cy="3503613"/>
          </a:xfrm>
          <a:ln/>
        </p:spPr>
      </p:sp>
      <p:sp>
        <p:nvSpPr>
          <p:cNvPr id="54276" name="Rectangle 3"/>
          <p:cNvSpPr>
            <a:spLocks noGrp="1" noChangeArrowheads="1"/>
          </p:cNvSpPr>
          <p:nvPr>
            <p:ph type="body" idx="1"/>
          </p:nvPr>
        </p:nvSpPr>
        <p:spPr>
          <a:xfrm>
            <a:off x="915988" y="4419600"/>
            <a:ext cx="5183187" cy="4187825"/>
          </a:xfrm>
          <a:noFill/>
          <a:ln/>
        </p:spPr>
        <p:txBody>
          <a:bodyPr lIns="93120" tIns="46559" rIns="93120" bIns="46559"/>
          <a:lstStyle/>
          <a:p>
            <a:pPr eaLnBrk="1" hangingPunct="1"/>
            <a:r>
              <a:rPr lang="en-US" smtClean="0"/>
              <a:t>Information Security is a continuous process. I’m not going to speak to this slide in detail, but want to note how many of the elements I’m about to talk about interrelate. It’s important in a security program to:</a:t>
            </a:r>
          </a:p>
          <a:p>
            <a:pPr eaLnBrk="1" hangingPunct="1"/>
            <a:endParaRPr lang="en-US" smtClean="0"/>
          </a:p>
          <a:p>
            <a:pPr eaLnBrk="1" hangingPunct="1"/>
            <a:r>
              <a:rPr lang="en-US" smtClean="0"/>
              <a:t>Assess</a:t>
            </a:r>
          </a:p>
          <a:p>
            <a:pPr eaLnBrk="1" hangingPunct="1"/>
            <a:r>
              <a:rPr lang="en-US" smtClean="0"/>
              <a:t>Plan</a:t>
            </a:r>
          </a:p>
          <a:p>
            <a:pPr eaLnBrk="1" hangingPunct="1"/>
            <a:r>
              <a:rPr lang="en-US" smtClean="0"/>
              <a:t>Design</a:t>
            </a:r>
          </a:p>
          <a:p>
            <a:pPr eaLnBrk="1" hangingPunct="1"/>
            <a:r>
              <a:rPr lang="en-US" smtClean="0"/>
              <a:t>Implement </a:t>
            </a:r>
          </a:p>
          <a:p>
            <a:pPr eaLnBrk="1" hangingPunct="1"/>
            <a:r>
              <a:rPr lang="en-US" smtClean="0"/>
              <a:t>Execute </a:t>
            </a:r>
          </a:p>
          <a:p>
            <a:pPr eaLnBrk="1" hangingPunct="1"/>
            <a:endParaRPr lang="en-US" smtClean="0"/>
          </a:p>
          <a:p>
            <a:pPr eaLnBrk="1" hangingPunct="1"/>
            <a:r>
              <a:rPr lang="en-US" smtClean="0"/>
              <a:t>And then ensure you have a feedback loop for continuous improvement. </a:t>
            </a:r>
          </a:p>
          <a:p>
            <a:pPr eaLnBrk="1" hangingPunct="1"/>
            <a:endParaRPr lang="en-US" smtClean="0"/>
          </a:p>
          <a:p>
            <a:pPr eaLnBrk="1" hangingPunct="1"/>
            <a:r>
              <a:rPr lang="en-US" smtClean="0"/>
              <a:t>Several who previewed these slides drew the analog to safety management systems.</a:t>
            </a:r>
          </a:p>
          <a:p>
            <a:pPr eaLnBrk="1" hangingPunct="1"/>
            <a:endParaRPr lang="en-US" smtClean="0"/>
          </a:p>
          <a:p>
            <a:pPr eaLnBrk="1" hangingPunct="1"/>
            <a:r>
              <a:rPr lang="en-US" smtClean="0"/>
              <a:t>With this background, I will now segue into some Best Practices you may find useful.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pPr defTabSz="931863"/>
            <a:fld id="{B4DFC16E-64A2-4711-85BD-A42202F56B90}" type="slidenum">
              <a:rPr lang="en-US" smtClean="0"/>
              <a:pPr defTabSz="931863"/>
              <a:t>29</a:t>
            </a:fld>
            <a:endParaRPr lang="en-US" smtClean="0"/>
          </a:p>
        </p:txBody>
      </p:sp>
      <p:sp>
        <p:nvSpPr>
          <p:cNvPr id="60418" name="Rectangle 2"/>
          <p:cNvSpPr>
            <a:spLocks noGrp="1" noRot="1" noChangeAspect="1" noChangeArrowheads="1" noTextEdit="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lIns="92226" tIns="46113" rIns="92226" bIns="46113"/>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863"/>
            <a:fld id="{57A854F8-4962-4994-937D-298CE30EEAC6}" type="slidenum">
              <a:rPr lang="en-US" smtClean="0"/>
              <a:pPr defTabSz="931863"/>
              <a:t>3</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t>“Self study” of sorts done by the Bush Administration in preparation</a:t>
            </a:r>
            <a:r>
              <a:rPr lang="en-US" baseline="0" smtClean="0"/>
              <a:t> for the coming administration. </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pPr defTabSz="931863"/>
            <a:fld id="{7E34E9CC-9EA9-4DF4-B2E2-B29B83718225}" type="slidenum">
              <a:rPr lang="en-US" smtClean="0"/>
              <a:pPr defTabSz="931863"/>
              <a:t>30</a:t>
            </a:fld>
            <a:endParaRPr lang="en-US" smtClean="0"/>
          </a:p>
        </p:txBody>
      </p:sp>
      <p:sp>
        <p:nvSpPr>
          <p:cNvPr id="13209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CFDC4ED3-2248-412C-8F42-5F77E9D5AF02}" type="slidenum">
              <a:rPr lang="en-US" sz="1200"/>
              <a:pPr algn="r" defTabSz="931863"/>
              <a:t>30</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lIns="93120" tIns="46559" rIns="93120" bIns="46559"/>
          <a:lstStyle/>
          <a:p>
            <a:pPr eaLnBrk="1" hangingPunct="1"/>
            <a:r>
              <a:rPr lang="en-US" smtClean="0"/>
              <a:t>At home, if the latch fails, there is the deadbolt. Some people add a chain on the door. Others have alarm systems. Some get a dog. All work together to keep the house and its people safe.</a:t>
            </a:r>
          </a:p>
          <a:p>
            <a:pPr eaLnBrk="1" hangingPunct="1"/>
            <a:endParaRPr lang="en-US" smtClean="0"/>
          </a:p>
          <a:p>
            <a:pPr eaLnBrk="1" hangingPunct="1"/>
            <a:r>
              <a:rPr lang="en-US" smtClean="0"/>
              <a:t>This building up, layering on and overlapping security measures is know as defense in depth. Just like chains, the strength of any system is no greater than its weakest link. With a defense in depth strategy, if one defensive measure fails there are other measures in place that continue to provide protection. </a:t>
            </a:r>
          </a:p>
          <a:p>
            <a:pPr eaLnBrk="1" hangingPunct="1"/>
            <a:endParaRPr lang="en-US" smtClean="0"/>
          </a:p>
          <a:p>
            <a:pPr eaLnBrk="1" hangingPunct="1"/>
            <a:r>
              <a:rPr lang="en-US" smtClean="0"/>
              <a:t>Using more than one of the following layers constitutes Defense in Depth.</a:t>
            </a:r>
          </a:p>
          <a:p>
            <a:pPr eaLnBrk="1" hangingPunct="1"/>
            <a:r>
              <a:rPr lang="en-US" smtClean="0"/>
              <a:t>Physical Security (e.g. dead bolt locks) </a:t>
            </a:r>
          </a:p>
          <a:p>
            <a:pPr eaLnBrk="1" hangingPunct="1"/>
            <a:r>
              <a:rPr lang="en-US" smtClean="0"/>
              <a:t>Authentication and password security </a:t>
            </a:r>
          </a:p>
          <a:p>
            <a:pPr eaLnBrk="1" hangingPunct="1"/>
            <a:r>
              <a:rPr lang="en-US" smtClean="0"/>
              <a:t>Antivirus software </a:t>
            </a:r>
          </a:p>
          <a:p>
            <a:pPr eaLnBrk="1" hangingPunct="1"/>
            <a:r>
              <a:rPr lang="en-US" smtClean="0"/>
              <a:t>Firewalls (hardware or software) </a:t>
            </a:r>
          </a:p>
          <a:p>
            <a:pPr eaLnBrk="1" hangingPunct="1"/>
            <a:r>
              <a:rPr lang="en-US" smtClean="0"/>
              <a:t>DMZ (Demilitarized zones) </a:t>
            </a:r>
          </a:p>
          <a:p>
            <a:pPr eaLnBrk="1" hangingPunct="1"/>
            <a:r>
              <a:rPr lang="en-US" smtClean="0"/>
              <a:t>IDS (Intrusion Detection Software) </a:t>
            </a:r>
          </a:p>
          <a:p>
            <a:pPr eaLnBrk="1" hangingPunct="1"/>
            <a:r>
              <a:rPr lang="en-US" smtClean="0"/>
              <a:t>Packet filters </a:t>
            </a:r>
          </a:p>
          <a:p>
            <a:pPr eaLnBrk="1" hangingPunct="1"/>
            <a:r>
              <a:rPr lang="en-US" smtClean="0"/>
              <a:t>Routers and Switches </a:t>
            </a:r>
          </a:p>
          <a:p>
            <a:pPr eaLnBrk="1" hangingPunct="1"/>
            <a:r>
              <a:rPr lang="en-US" smtClean="0"/>
              <a:t>Proxy servers </a:t>
            </a:r>
          </a:p>
          <a:p>
            <a:pPr eaLnBrk="1" hangingPunct="1"/>
            <a:r>
              <a:rPr lang="en-US" smtClean="0">
                <a:hlinkClick r:id="rId3" tooltip="Virtual private network"/>
              </a:rPr>
              <a:t>VPN</a:t>
            </a:r>
            <a:r>
              <a:rPr lang="en-US" smtClean="0"/>
              <a:t> (Virtual private networks) </a:t>
            </a:r>
          </a:p>
          <a:p>
            <a:pPr eaLnBrk="1" hangingPunct="1"/>
            <a:r>
              <a:rPr lang="en-US" smtClean="0"/>
              <a:t>Logging and Auditing </a:t>
            </a:r>
          </a:p>
          <a:p>
            <a:pPr eaLnBrk="1" hangingPunct="1"/>
            <a:r>
              <a:rPr lang="en-US" smtClean="0"/>
              <a:t>Biometrics </a:t>
            </a:r>
          </a:p>
          <a:p>
            <a:pPr eaLnBrk="1" hangingPunct="1"/>
            <a:r>
              <a:rPr lang="en-US" smtClean="0"/>
              <a:t>Timed access control </a:t>
            </a:r>
          </a:p>
          <a:p>
            <a:pPr eaLnBrk="1" hangingPunct="1"/>
            <a:endParaRPr lang="en-US" smtClean="0"/>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pPr defTabSz="931863"/>
            <a:fld id="{B843A3E9-9E68-479D-AEDC-6F621D4C4C2F}" type="slidenum">
              <a:rPr lang="en-US" smtClean="0"/>
              <a:pPr defTabSz="931863"/>
              <a:t>31</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pPr defTabSz="931863"/>
            <a:fld id="{4C476DC5-8D1E-485A-BFFE-8A22E7998B3A}" type="slidenum">
              <a:rPr lang="en-US" smtClean="0"/>
              <a:pPr defTabSz="931863"/>
              <a:t>32</a:t>
            </a:fld>
            <a:endParaRPr lang="en-US" smtClean="0"/>
          </a:p>
        </p:txBody>
      </p:sp>
      <p:sp>
        <p:nvSpPr>
          <p:cNvPr id="4608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10" tIns="46554" rIns="93110" bIns="46554" anchor="b"/>
          <a:lstStyle/>
          <a:p>
            <a:pPr algn="r" defTabSz="931863"/>
            <a:fld id="{B2B90321-2B19-40E1-8CBE-A526845A1E91}" type="slidenum">
              <a:rPr lang="en-US" sz="1200"/>
              <a:pPr algn="r" defTabSz="931863"/>
              <a:t>32</a:t>
            </a:fld>
            <a:endParaRPr lang="en-US" sz="120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lIns="93110" tIns="46554" rIns="93110" bIns="46554"/>
          <a:lstStyle/>
          <a:p>
            <a:pPr eaLnBrk="1" hangingPunct="1"/>
            <a:r>
              <a:rPr lang="en-US" sz="1600" smtClean="0"/>
              <a:t>NSF’s Cooperative Agreements for about the last year have incorporated an information security requirement in the Supplemental Financial and Administrative Terms and Conditions. </a:t>
            </a:r>
          </a:p>
          <a:p>
            <a:pPr eaLnBrk="1" hangingPunct="1"/>
            <a:endParaRPr lang="en-US" sz="1600" smtClean="0"/>
          </a:p>
          <a:p>
            <a:pPr eaLnBrk="1" hangingPunct="1">
              <a:lnSpc>
                <a:spcPct val="80000"/>
              </a:lnSpc>
            </a:pPr>
            <a:r>
              <a:rPr lang="en-US" sz="1600" smtClean="0"/>
              <a:t>The purpose is to help ensure that NSF large facilities and FFRDCs have policies, procedures and practices to protect research and education activities in support of the award.</a:t>
            </a:r>
          </a:p>
          <a:p>
            <a:pPr eaLnBrk="1" hangingPunct="1">
              <a:lnSpc>
                <a:spcPct val="80000"/>
              </a:lnSpc>
            </a:pPr>
            <a:r>
              <a:rPr lang="en-US" sz="1600" smtClean="0"/>
              <a:t> </a:t>
            </a:r>
          </a:p>
          <a:p>
            <a:pPr eaLnBrk="1" hangingPunct="1">
              <a:lnSpc>
                <a:spcPct val="80000"/>
              </a:lnSpc>
            </a:pPr>
            <a:r>
              <a:rPr lang="en-US" sz="1600" smtClean="0"/>
              <a:t>The language in the CA was influenced by recommendations from awardees at previous NSF-sponsored Cyber-security summits.</a:t>
            </a:r>
          </a:p>
          <a:p>
            <a:pPr eaLnBrk="1" hangingPunct="1">
              <a:lnSpc>
                <a:spcPct val="80000"/>
              </a:lnSpc>
            </a:pPr>
            <a:endParaRPr lang="en-US" sz="1600" smtClean="0"/>
          </a:p>
          <a:p>
            <a:pPr eaLnBrk="1" hangingPunct="1">
              <a:lnSpc>
                <a:spcPct val="80000"/>
              </a:lnSpc>
            </a:pPr>
            <a:r>
              <a:rPr lang="en-US" sz="1600" smtClean="0"/>
              <a:t>In summary, it says….</a:t>
            </a:r>
            <a:endParaRPr lang="en-US" sz="1000" smtClean="0"/>
          </a:p>
          <a:p>
            <a:pPr eaLnBrk="1" hangingPunct="1"/>
            <a:endParaRPr lang="en-US" sz="16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pPr defTabSz="931863"/>
            <a:fld id="{C0101581-2D0B-4691-A6EC-E60A4D9D0F13}" type="slidenum">
              <a:rPr lang="en-US" smtClean="0"/>
              <a:pPr defTabSz="931863"/>
              <a:t>33</a:t>
            </a:fld>
            <a:endParaRPr lang="en-US" smtClean="0"/>
          </a:p>
        </p:txBody>
      </p:sp>
      <p:sp>
        <p:nvSpPr>
          <p:cNvPr id="4813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10" tIns="46554" rIns="93110" bIns="46554" anchor="b"/>
          <a:lstStyle/>
          <a:p>
            <a:pPr algn="r" defTabSz="931863"/>
            <a:fld id="{80443D4B-7968-47F0-9C35-410BCED640F9}" type="slidenum">
              <a:rPr lang="en-US" sz="1200"/>
              <a:pPr algn="r" defTabSz="931863"/>
              <a:t>33</a:t>
            </a:fld>
            <a:endParaRPr lang="en-US" sz="120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lIns="93110" tIns="46554" rIns="93110" bIns="46554"/>
          <a:lstStyle/>
          <a:p>
            <a:pPr eaLnBrk="1" hangingPunct="1">
              <a:lnSpc>
                <a:spcPct val="80000"/>
              </a:lnSpc>
            </a:pPr>
            <a:r>
              <a:rPr lang="en-US" sz="1400" smtClean="0"/>
              <a:t>Security for all IT systems under the award, including equipment and information, is the Awardee’s responsibility.</a:t>
            </a:r>
          </a:p>
          <a:p>
            <a:pPr marL="749300" lvl="1" indent="-287338" eaLnBrk="1" hangingPunct="1">
              <a:lnSpc>
                <a:spcPct val="80000"/>
              </a:lnSpc>
            </a:pPr>
            <a:r>
              <a:rPr lang="en-US" sz="1400" smtClean="0"/>
              <a:t> </a:t>
            </a:r>
          </a:p>
          <a:p>
            <a:pPr eaLnBrk="1" hangingPunct="1">
              <a:lnSpc>
                <a:spcPct val="80000"/>
              </a:lnSpc>
            </a:pPr>
            <a:r>
              <a:rPr lang="en-US" sz="1400" smtClean="0"/>
              <a:t>The Awardee is required to provide a summary of its IT Security program:</a:t>
            </a:r>
          </a:p>
          <a:p>
            <a:pPr marL="749300" lvl="1" indent="-287338" eaLnBrk="1" hangingPunct="1">
              <a:lnSpc>
                <a:spcPct val="80000"/>
              </a:lnSpc>
            </a:pPr>
            <a:r>
              <a:rPr lang="en-US" sz="1400" smtClean="0"/>
              <a:t>Include roles and responsibilities, risk assessment, technical safeguards, administrative safeguards; physical safeguards; policies and procedures; awareness and training; notification procedures.</a:t>
            </a:r>
          </a:p>
          <a:p>
            <a:pPr marL="749300" lvl="1" indent="-287338" eaLnBrk="1" hangingPunct="1">
              <a:lnSpc>
                <a:spcPct val="80000"/>
              </a:lnSpc>
            </a:pPr>
            <a:r>
              <a:rPr lang="en-US" sz="1400" smtClean="0"/>
              <a:t>Include evaluation criteria employed to assess the success of the program</a:t>
            </a:r>
          </a:p>
          <a:p>
            <a:pPr marL="749300" lvl="1" indent="-287338" eaLnBrk="1" hangingPunct="1">
              <a:lnSpc>
                <a:spcPct val="80000"/>
              </a:lnSpc>
            </a:pPr>
            <a:r>
              <a:rPr lang="en-US" sz="1400" smtClean="0"/>
              <a:t>  </a:t>
            </a:r>
          </a:p>
          <a:p>
            <a:pPr eaLnBrk="1" hangingPunct="1">
              <a:lnSpc>
                <a:spcPct val="80000"/>
              </a:lnSpc>
            </a:pPr>
            <a:r>
              <a:rPr lang="en-US" sz="1400" smtClean="0"/>
              <a:t>All subawardees, subcontractors, researchers and others with access to the awardee’s systems and facilities shall have appropriate security measures in place. </a:t>
            </a:r>
          </a:p>
          <a:p>
            <a:pPr marL="749300" lvl="1" indent="-287338" eaLnBrk="1" hangingPunct="1">
              <a:lnSpc>
                <a:spcPct val="80000"/>
              </a:lnSpc>
            </a:pPr>
            <a:endParaRPr lang="en-US" sz="1400" smtClean="0"/>
          </a:p>
          <a:p>
            <a:pPr eaLnBrk="1" hangingPunct="1">
              <a:lnSpc>
                <a:spcPct val="80000"/>
              </a:lnSpc>
            </a:pPr>
            <a:r>
              <a:rPr lang="en-US" sz="1400" smtClean="0"/>
              <a:t>Awardee will participate in ongoing dialog with NSF and others to promote awareness and sharing of best practices.</a:t>
            </a:r>
          </a:p>
          <a:p>
            <a:pPr eaLnBrk="1" hangingPunct="1">
              <a:lnSpc>
                <a:spcPct val="80000"/>
              </a:lnSpc>
            </a:pPr>
            <a:endParaRPr lang="en-US" sz="1400" smtClean="0"/>
          </a:p>
          <a:p>
            <a:pPr eaLnBrk="1" hangingPunct="1">
              <a:lnSpc>
                <a:spcPct val="80000"/>
              </a:lnSpc>
            </a:pPr>
            <a:endParaRPr lang="en-US" sz="10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pPr defTabSz="931863"/>
            <a:fld id="{32552695-8A5E-48B6-B661-7DA7FDBFB62C}" type="slidenum">
              <a:rPr lang="en-US" smtClean="0"/>
              <a:pPr defTabSz="931863"/>
              <a:t>34</a:t>
            </a:fld>
            <a:endParaRPr lang="en-US" smtClean="0"/>
          </a:p>
        </p:txBody>
      </p:sp>
      <p:sp>
        <p:nvSpPr>
          <p:cNvPr id="6553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7D456813-7D6A-4618-8690-F47710E8FEA6}" type="slidenum">
              <a:rPr lang="en-US" sz="1200"/>
              <a:pPr algn="r" defTabSz="931863"/>
              <a:t>34</a:t>
            </a:fld>
            <a:endParaRPr lang="en-US" sz="1200"/>
          </a:p>
        </p:txBody>
      </p:sp>
      <p:sp>
        <p:nvSpPr>
          <p:cNvPr id="6553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xfrm>
            <a:off x="701675" y="4418013"/>
            <a:ext cx="5607050" cy="4181475"/>
          </a:xfrm>
        </p:spPr>
        <p:txBody>
          <a:bodyPr lIns="93120" tIns="46559" rIns="93120" bIns="46559"/>
          <a:lstStyle/>
          <a:p>
            <a:pPr eaLnBrk="1" hangingPunct="1">
              <a:defRPr/>
            </a:pPr>
            <a:r>
              <a:rPr lang="en-US" sz="1400" smtClean="0"/>
              <a:t>The Cooperative Agreement asks facility managers to summarize elements of their security programs to include:</a:t>
            </a:r>
          </a:p>
          <a:p>
            <a:pPr eaLnBrk="1" hangingPunct="1">
              <a:defRPr/>
            </a:pPr>
            <a:endParaRPr lang="en-US" sz="1600" smtClean="0"/>
          </a:p>
          <a:p>
            <a:pPr eaLnBrk="1" hangingPunct="1">
              <a:spcBef>
                <a:spcPct val="0"/>
              </a:spcBef>
              <a:buFontTx/>
              <a:buChar char="•"/>
              <a:defRPr/>
            </a:pPr>
            <a:r>
              <a:rPr lang="en-US" sz="1600" smtClean="0">
                <a:effectLst>
                  <a:outerShdw blurRad="38100" dist="38100" dir="2700000" algn="tl">
                    <a:srgbClr val="C0C0C0"/>
                  </a:outerShdw>
                </a:effectLst>
              </a:rPr>
              <a:t>roles and responsibilities</a:t>
            </a:r>
          </a:p>
          <a:p>
            <a:pPr eaLnBrk="1" hangingPunct="1">
              <a:spcBef>
                <a:spcPct val="0"/>
              </a:spcBef>
              <a:buFontTx/>
              <a:buChar char="•"/>
              <a:defRPr/>
            </a:pPr>
            <a:r>
              <a:rPr lang="en-US" sz="1600" smtClean="0">
                <a:effectLst>
                  <a:outerShdw blurRad="38100" dist="38100" dir="2700000" algn="tl">
                    <a:srgbClr val="C0C0C0"/>
                  </a:outerShdw>
                </a:effectLst>
              </a:rPr>
              <a:t>risk assessment</a:t>
            </a:r>
          </a:p>
          <a:p>
            <a:pPr eaLnBrk="1" hangingPunct="1">
              <a:spcBef>
                <a:spcPct val="0"/>
              </a:spcBef>
              <a:buFontTx/>
              <a:buChar char="•"/>
              <a:defRPr/>
            </a:pPr>
            <a:r>
              <a:rPr lang="en-US" sz="1600" smtClean="0">
                <a:effectLst>
                  <a:outerShdw blurRad="38100" dist="38100" dir="2700000" algn="tl">
                    <a:srgbClr val="C0C0C0"/>
                  </a:outerShdw>
                </a:effectLst>
              </a:rPr>
              <a:t>technical safeguards</a:t>
            </a:r>
          </a:p>
          <a:p>
            <a:pPr eaLnBrk="1" hangingPunct="1">
              <a:spcBef>
                <a:spcPct val="0"/>
              </a:spcBef>
              <a:buFontTx/>
              <a:buChar char="•"/>
              <a:defRPr/>
            </a:pPr>
            <a:r>
              <a:rPr lang="en-US" sz="1600" smtClean="0">
                <a:effectLst>
                  <a:outerShdw blurRad="38100" dist="38100" dir="2700000" algn="tl">
                    <a:srgbClr val="C0C0C0"/>
                  </a:outerShdw>
                </a:effectLst>
              </a:rPr>
              <a:t>administrative safeguards</a:t>
            </a:r>
          </a:p>
          <a:p>
            <a:pPr eaLnBrk="1" hangingPunct="1">
              <a:spcBef>
                <a:spcPct val="0"/>
              </a:spcBef>
              <a:buFontTx/>
              <a:buChar char="•"/>
              <a:defRPr/>
            </a:pPr>
            <a:r>
              <a:rPr lang="en-US" sz="1600" smtClean="0">
                <a:effectLst>
                  <a:outerShdw blurRad="38100" dist="38100" dir="2700000" algn="tl">
                    <a:srgbClr val="C0C0C0"/>
                  </a:outerShdw>
                </a:effectLst>
              </a:rPr>
              <a:t>physical safeguards</a:t>
            </a:r>
          </a:p>
          <a:p>
            <a:pPr eaLnBrk="1" hangingPunct="1">
              <a:spcBef>
                <a:spcPct val="0"/>
              </a:spcBef>
              <a:buFontTx/>
              <a:buChar char="•"/>
              <a:defRPr/>
            </a:pPr>
            <a:r>
              <a:rPr lang="en-US" sz="1600" smtClean="0">
                <a:effectLst>
                  <a:outerShdw blurRad="38100" dist="38100" dir="2700000" algn="tl">
                    <a:srgbClr val="C0C0C0"/>
                  </a:outerShdw>
                </a:effectLst>
              </a:rPr>
              <a:t>policies and procedures</a:t>
            </a:r>
          </a:p>
          <a:p>
            <a:pPr eaLnBrk="1" hangingPunct="1">
              <a:spcBef>
                <a:spcPct val="0"/>
              </a:spcBef>
              <a:buFontTx/>
              <a:buChar char="•"/>
              <a:defRPr/>
            </a:pPr>
            <a:r>
              <a:rPr lang="en-US" sz="1600" smtClean="0">
                <a:effectLst>
                  <a:outerShdw blurRad="38100" dist="38100" dir="2700000" algn="tl">
                    <a:srgbClr val="C0C0C0"/>
                  </a:outerShdw>
                </a:effectLst>
              </a:rPr>
              <a:t>awareness and training </a:t>
            </a:r>
          </a:p>
          <a:p>
            <a:pPr eaLnBrk="1" hangingPunct="1">
              <a:spcBef>
                <a:spcPct val="0"/>
              </a:spcBef>
              <a:buFontTx/>
              <a:buChar char="•"/>
              <a:defRPr/>
            </a:pPr>
            <a:r>
              <a:rPr lang="en-US" sz="1600" smtClean="0">
                <a:effectLst>
                  <a:outerShdw blurRad="38100" dist="38100" dir="2700000" algn="tl">
                    <a:srgbClr val="C0C0C0"/>
                  </a:outerShdw>
                </a:effectLst>
              </a:rPr>
              <a:t>notification procedures</a:t>
            </a:r>
            <a:r>
              <a:rPr lang="en-US" sz="1400" smtClean="0"/>
              <a:t> </a:t>
            </a:r>
          </a:p>
          <a:p>
            <a:pPr eaLnBrk="1" hangingPunct="1">
              <a:spcBef>
                <a:spcPct val="0"/>
              </a:spcBef>
              <a:buFontTx/>
              <a:buChar char="•"/>
              <a:defRPr/>
            </a:pPr>
            <a:endParaRPr lang="en-US" sz="1400" smtClean="0"/>
          </a:p>
          <a:p>
            <a:pPr eaLnBrk="1" hangingPunct="1">
              <a:spcBef>
                <a:spcPct val="0"/>
              </a:spcBef>
              <a:defRPr/>
            </a:pPr>
            <a:r>
              <a:rPr lang="en-US" sz="1400" smtClean="0"/>
              <a:t>I’ve represented these components in a wagon wheel (seems appropriate for “the West”).</a:t>
            </a:r>
            <a:endParaRPr lang="en-US" sz="14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pPr defTabSz="931863"/>
            <a:fld id="{7206DD0F-946D-40AE-B8D8-9B46EDA8AE29}" type="slidenum">
              <a:rPr lang="en-US" smtClean="0"/>
              <a:pPr defTabSz="931863"/>
              <a:t>35</a:t>
            </a:fld>
            <a:endParaRPr lang="en-US"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r>
              <a:rPr lang="en-US" smtClean="0"/>
              <a:t>Now, we’ve covered all the parts of what the cooperative agreement requires. If you consider your IT planning, with your operations and build in some type of assessment or continuous improvement process, with good management oversight… you have the elements of a good IT security program.</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F0628A-8ABC-4691-A8E5-E706D5F94541}"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pPr defTabSz="931863"/>
            <a:fld id="{3004FC23-88E7-45B6-90E9-0D08594A641E}" type="slidenum">
              <a:rPr lang="en-US" smtClean="0"/>
              <a:pPr defTabSz="931863"/>
              <a:t>38</a:t>
            </a:fld>
            <a:endParaRPr lang="en-US"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r>
              <a:rPr lang="en-US" sz="1600" smtClean="0"/>
              <a:t>Current practices include X509 standards around public key infrastructure (PKI), Kerberos, etc. </a:t>
            </a:r>
          </a:p>
          <a:p>
            <a:pPr eaLnBrk="1" hangingPunct="1"/>
            <a:endParaRPr lang="en-US" sz="1600" smtClean="0"/>
          </a:p>
          <a:p>
            <a:pPr eaLnBrk="1" hangingPunct="1"/>
            <a:r>
              <a:rPr lang="en-US" sz="1600" smtClean="0"/>
              <a:t>More and more we’re seeing the emergence of campus-based Id providers and scalable credential providers.</a:t>
            </a:r>
          </a:p>
          <a:p>
            <a:pPr eaLnBrk="1" hangingPunct="1"/>
            <a:endParaRPr lang="en-US" sz="1600" smtClean="0"/>
          </a:p>
          <a:p>
            <a:pPr eaLnBrk="1" hangingPunct="1"/>
            <a:r>
              <a:rPr lang="en-US" sz="1600" smtClean="0"/>
              <a:t>LIGO is a leader in this area.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2083D1D-7C8A-4C8A-93EC-F2A23FB194B8}" type="slidenum">
              <a:rPr lang="en-US" smtClean="0"/>
              <a:pPr/>
              <a:t>39</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defTabSz="931863"/>
            <a:fld id="{5EA5517E-5251-47DD-A681-982A4D60CB36}" type="slidenum">
              <a:rPr lang="en-US" smtClean="0"/>
              <a:pPr defTabSz="931863"/>
              <a:t>4</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A2978604-22C1-4E3A-97E0-440A46AFCA0C}" type="slidenum">
              <a:rPr lang="en-US" smtClean="0"/>
              <a:pPr/>
              <a:t>40</a:t>
            </a:fld>
            <a:endParaRPr lang="en-US" dirty="0" smtClean="0"/>
          </a:p>
        </p:txBody>
      </p:sp>
      <p:sp>
        <p:nvSpPr>
          <p:cNvPr id="5325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nchor="b"/>
          <a:lstStyle/>
          <a:p>
            <a:pPr algn="r"/>
            <a:fld id="{488A7C5D-3E7E-4C64-B723-BB8CA7E85039}" type="slidenum">
              <a:rPr lang="en-GB" sz="1200">
                <a:cs typeface="Arial" charset="0"/>
              </a:rPr>
              <a:pPr algn="r"/>
              <a:t>40</a:t>
            </a:fld>
            <a:endParaRPr lang="en-GB" sz="1200" dirty="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5038" y="4414838"/>
            <a:ext cx="5140325" cy="4184650"/>
          </a:xfrm>
          <a:noFill/>
          <a:ln/>
        </p:spPr>
        <p:txBody>
          <a:bodyPr lIns="91440" tIns="45720" rIns="91440" bIns="45720"/>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F06CC72-9189-4138-8F24-FA6D4C535F8A}" type="slidenum">
              <a:rPr lang="en-US" smtClean="0"/>
              <a:pPr/>
              <a:t>41</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0B379D53-0B43-4420-8B04-9C6764F70E86}" type="slidenum">
              <a:rPr lang="en-US" smtClean="0"/>
              <a:pPr/>
              <a:t>42</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p:spPr>
        <p:txBody>
          <a:bodyPr/>
          <a:lstStyle/>
          <a:p>
            <a:fld id="{86684212-2E28-4898-9E4E-212F9857F586}" type="slidenum">
              <a:rPr lang="en-US" smtClean="0"/>
              <a:pPr/>
              <a:t>43</a:t>
            </a:fld>
            <a:endParaRPr lang="en-US" dirty="0" smtClean="0"/>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1649" name="Rectangle 7"/>
          <p:cNvSpPr>
            <a:spLocks noGrp="1" noChangeArrowheads="1"/>
          </p:cNvSpPr>
          <p:nvPr>
            <p:ph type="sldNum" sz="quarter" idx="5"/>
          </p:nvPr>
        </p:nvSpPr>
        <p:spPr>
          <a:noFill/>
        </p:spPr>
        <p:txBody>
          <a:bodyPr/>
          <a:lstStyle/>
          <a:p>
            <a:fld id="{F44F3D0A-E034-4844-AFC6-47FBA2134BB7}" type="slidenum">
              <a:rPr lang="en-US" smtClean="0"/>
              <a:pPr/>
              <a:t>44</a:t>
            </a:fld>
            <a:endParaRPr lang="en-US" dirty="0" smtClean="0"/>
          </a:p>
        </p:txBody>
      </p:sp>
      <p:sp>
        <p:nvSpPr>
          <p:cNvPr id="41165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EF0676BD-D336-4581-A553-A39F24E3B674}" type="slidenum">
              <a:rPr lang="en-US" sz="1200">
                <a:ea typeface="ＭＳ Ｐゴシック"/>
                <a:cs typeface="ＭＳ Ｐゴシック"/>
              </a:rPr>
              <a:pPr algn="r" defTabSz="931863"/>
              <a:t>44</a:t>
            </a:fld>
            <a:endParaRPr lang="en-US" sz="1200" dirty="0">
              <a:ea typeface="ＭＳ Ｐゴシック"/>
              <a:cs typeface="ＭＳ Ｐゴシック"/>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lIns="93177" tIns="46589" rIns="93177" bIns="46589"/>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fld id="{E90C331C-F39B-476E-8569-5B752DCA8D68}" type="slidenum">
              <a:rPr lang="en-US" smtClean="0"/>
              <a:pPr/>
              <a:t>45</a:t>
            </a:fld>
            <a:endParaRPr lang="en-US" dirty="0" smtClean="0"/>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31863"/>
            <a:fld id="{1ED45BD0-29E1-4794-8772-A1D525C42E76}" type="slidenum">
              <a:rPr lang="en-US" smtClean="0"/>
              <a:pPr defTabSz="931863"/>
              <a:t>46</a:t>
            </a:fld>
            <a:endParaRPr lang="en-US" smtClean="0"/>
          </a:p>
        </p:txBody>
      </p:sp>
      <p:sp>
        <p:nvSpPr>
          <p:cNvPr id="10035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3C593CA8-15BC-4889-9BEB-4AFD1BAB2500}" type="slidenum">
              <a:rPr lang="en-US" sz="1200"/>
              <a:pPr algn="r" defTabSz="931863"/>
              <a:t>46</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228600" y="4416425"/>
            <a:ext cx="6629400" cy="4651375"/>
          </a:xfrm>
          <a:noFill/>
          <a:ln/>
        </p:spPr>
        <p:txBody>
          <a:bodyPr lIns="93120" tIns="46559" rIns="93120" bIns="46559"/>
          <a:lstStyle/>
          <a:p>
            <a:pPr eaLnBrk="1" hangingPunct="1">
              <a:lnSpc>
                <a:spcPct val="90000"/>
              </a:lnSpc>
            </a:pPr>
            <a:r>
              <a:rPr lang="en-US" smtClean="0"/>
              <a:t>When I started in IT, life was a lot simpler. Now, even IT people have to worry about compliance an legal issues. This can be a whole lot simpler for you if you have a “parent organization.” </a:t>
            </a:r>
          </a:p>
          <a:p>
            <a:pPr eaLnBrk="1" hangingPunct="1">
              <a:lnSpc>
                <a:spcPct val="90000"/>
              </a:lnSpc>
            </a:pPr>
            <a:r>
              <a:rPr lang="en-US" smtClean="0"/>
              <a:t>-The topics that potentially hit large facilities are the regulatory compliance, export controls and privacy laws.</a:t>
            </a:r>
          </a:p>
          <a:p>
            <a:pPr eaLnBrk="1" hangingPunct="1">
              <a:lnSpc>
                <a:spcPct val="90000"/>
              </a:lnSpc>
            </a:pPr>
            <a:r>
              <a:rPr lang="en-US" smtClean="0"/>
              <a:t>-I’m aware of a medical research institution that almost had its research shut down when the old server for their radiation safety data on it died. </a:t>
            </a:r>
          </a:p>
          <a:p>
            <a:pPr eaLnBrk="1" hangingPunct="1">
              <a:lnSpc>
                <a:spcPct val="90000"/>
              </a:lnSpc>
            </a:pPr>
            <a:r>
              <a:rPr lang="en-US" smtClean="0"/>
              <a:t>-With privacy laws, currently, 38 states have them. If you disclose personally-identifiable information in Indiana, for example, you have one week to notify people that their private information has been disclosed. My EDUCAUSE colleagues and peers believe a Federal privacy law is coming.</a:t>
            </a:r>
          </a:p>
          <a:p>
            <a:pPr eaLnBrk="1" hangingPunct="1">
              <a:lnSpc>
                <a:spcPct val="90000"/>
              </a:lnSpc>
            </a:pPr>
            <a:r>
              <a:rPr lang="en-US" sz="1200" smtClean="0"/>
              <a:t>-</a:t>
            </a:r>
            <a:r>
              <a:rPr lang="en-US" sz="1000" smtClean="0"/>
              <a:t>Blue Waters will initially have restrictions</a:t>
            </a:r>
            <a:r>
              <a:rPr lang="en-US" sz="1000" baseline="0" smtClean="0"/>
              <a:t> on use. Oak Ridge required an Iranian post-doc to get “special dispensation” form Department of Commerce to use their facilities.</a:t>
            </a:r>
            <a:endParaRPr lang="en-US" sz="100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Software as a Service</a:t>
            </a:r>
          </a:p>
          <a:p>
            <a:r>
              <a:rPr lang="en-US" smtClean="0"/>
              <a:t>Infrastructure as a Service</a:t>
            </a:r>
            <a:endParaRPr lang="en-US" dirty="0"/>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Experience</a:t>
            </a:r>
            <a:r>
              <a:rPr lang="en-US" baseline="0" dirty="0" smtClean="0"/>
              <a:t> teaches, it may be $3X or $4X but this is a good start on solving a problem</a:t>
            </a:r>
            <a:endParaRPr lang="en-US" dirty="0"/>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defTabSz="931863"/>
            <a:fld id="{1835A799-EB52-45E9-B28D-41AF0AB85E3A}" type="slidenum">
              <a:rPr lang="en-US" smtClean="0"/>
              <a:pPr defTabSz="931863"/>
              <a:t>50</a:t>
            </a:fld>
            <a:endParaRPr lang="en-US"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r>
              <a:rPr lang="en-US" smtClean="0"/>
              <a:t>I’m a believer in an “ounce of prevention.” Having been through not one but two incidents (one a hacked research server and the other a hard drive stolen from a locked office), it’s not fun. It’s best to think about what you will do “If” and be prepared for “when.”  The EDUCAUSE/Internet2 Wiki has an excellent Data Incident Notification Toolkit available for use. I hope you never need it. </a:t>
            </a:r>
          </a:p>
          <a:p>
            <a:pPr eaLnBrk="1" hangingPunct="1"/>
            <a:endParaRPr lang="en-US" smtClean="0"/>
          </a:p>
          <a:p>
            <a:pPr eaLnBrk="1" hangingPunct="1"/>
            <a:r>
              <a:rPr lang="en-US" smtClean="0"/>
              <a:t>Meanwhile, ahead of time, understand the impact and ramifications of an incident or breach; ensure that everyone knows their roles and responsibilities, for example:</a:t>
            </a:r>
          </a:p>
          <a:p>
            <a:pPr lvl="1" eaLnBrk="1" hangingPunct="1"/>
            <a:r>
              <a:rPr lang="en-US" smtClean="0"/>
              <a:t>If you are a systems administrator, what do the IT security people need to know and when? </a:t>
            </a:r>
          </a:p>
          <a:p>
            <a:pPr lvl="1" eaLnBrk="1" hangingPunct="1"/>
            <a:r>
              <a:rPr lang="en-US" smtClean="0"/>
              <a:t>If you are the IT security person, what does management want to know and when?</a:t>
            </a:r>
          </a:p>
          <a:p>
            <a:pPr eaLnBrk="1" hangingPunct="1"/>
            <a:r>
              <a:rPr lang="en-US" smtClean="0"/>
              <a:t>And, develop procedures about notifications before an incident or breach occurs. EDUCAUSE/Internet2 Security Task Force has a great tool kit.</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pPr defTabSz="931863"/>
            <a:fld id="{500F4DB3-8C4E-41F3-A283-AA8171066EDD}" type="slidenum">
              <a:rPr lang="en-US" smtClean="0"/>
              <a:pPr defTabSz="931863"/>
              <a:t>51</a:t>
            </a:fld>
            <a:endParaRPr lang="en-US" smtClean="0"/>
          </a:p>
        </p:txBody>
      </p:sp>
      <p:sp>
        <p:nvSpPr>
          <p:cNvPr id="159746"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pPr defTabSz="914259" eaLnBrk="1" hangingPunct="1">
              <a:spcBef>
                <a:spcPct val="0"/>
              </a:spcBef>
              <a:defRPr/>
            </a:pPr>
            <a:r>
              <a:rPr lang="en-US" sz="1800" smtClean="0">
                <a:effectLst>
                  <a:outerShdw blurRad="38100" dist="38100" dir="2700000" algn="tl">
                    <a:srgbClr val="C0C0C0"/>
                  </a:outerShdw>
                </a:effectLst>
              </a:rPr>
              <a:t>Some examples of where you may need procedures include</a:t>
            </a:r>
          </a:p>
          <a:p>
            <a:pPr defTabSz="914259" eaLnBrk="1" hangingPunct="1">
              <a:spcBef>
                <a:spcPct val="0"/>
              </a:spcBef>
              <a:defRPr/>
            </a:pPr>
            <a:endParaRPr lang="en-US" sz="3200" smtClean="0">
              <a:effectLst>
                <a:outerShdw blurRad="38100" dist="38100" dir="2700000" algn="tl">
                  <a:srgbClr val="C0C0C0"/>
                </a:outerShdw>
              </a:effectLst>
            </a:endParaRPr>
          </a:p>
          <a:p>
            <a:pPr defTabSz="914259" eaLnBrk="1" hangingPunct="1">
              <a:spcBef>
                <a:spcPct val="0"/>
              </a:spcBef>
              <a:defRPr/>
            </a:pPr>
            <a:endParaRPr lang="en-US" sz="3200" smtClean="0">
              <a:effectLst>
                <a:outerShdw blurRad="38100" dist="38100" dir="2700000" algn="tl">
                  <a:srgbClr val="C0C0C0"/>
                </a:outerShdw>
              </a:effectLst>
            </a:endParaRPr>
          </a:p>
          <a:p>
            <a:pPr defTabSz="914259" eaLnBrk="1" hangingPunct="1">
              <a:spcBef>
                <a:spcPct val="0"/>
              </a:spcBef>
              <a:defRPr/>
            </a:pPr>
            <a:endParaRPr lang="en-US" sz="3200" smtClean="0">
              <a:effectLst>
                <a:outerShdw blurRad="38100" dist="38100" dir="2700000" algn="tl">
                  <a:srgbClr val="C0C0C0"/>
                </a:outerShdw>
              </a:effectLst>
            </a:endParaRPr>
          </a:p>
          <a:p>
            <a:pPr defTabSz="914259" eaLnBrk="1" hangingPunct="1">
              <a:lnSpc>
                <a:spcPct val="90000"/>
              </a:lnSpc>
              <a:spcBef>
                <a:spcPct val="20000"/>
              </a:spcBef>
              <a:buClr>
                <a:schemeClr val="hlink"/>
              </a:buClr>
              <a:defRPr/>
            </a:pPr>
            <a:endParaRPr lang="en-US" sz="3200" dirty="0" smtClean="0">
              <a:effectLst>
                <a:outerShdw blurRad="38100" dist="38100" dir="2700000" algn="tl">
                  <a:srgbClr val="C0C0C0"/>
                </a:outerShdw>
              </a:effectLs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pPr defTabSz="931863"/>
            <a:fld id="{9FD04DFD-541B-45AF-94AF-04F5056B7F1B}" type="slidenum">
              <a:rPr lang="en-US" smtClean="0"/>
              <a:pPr defTabSz="931863"/>
              <a:t>52</a:t>
            </a:fld>
            <a:endParaRPr lang="en-US" smtClean="0"/>
          </a:p>
        </p:txBody>
      </p:sp>
      <p:sp>
        <p:nvSpPr>
          <p:cNvPr id="1617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ECB92B3F-0E00-4BDB-A8D1-08BEA8688019}" type="slidenum">
              <a:rPr lang="en-US" sz="1200"/>
              <a:pPr algn="r" defTabSz="931863"/>
              <a:t>52</a:t>
            </a:fld>
            <a:endParaRPr lang="en-US" sz="12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lIns="93120" tIns="46559" rIns="93120" bIns="46559"/>
          <a:lstStyle/>
          <a:p>
            <a:pPr eaLnBrk="1" hangingPunct="1"/>
            <a:r>
              <a:rPr lang="en-US" sz="1600" smtClean="0"/>
              <a:t>Deciding to report to NSF will depend on the nature of the event. Honestly, your program officer may not want to know your email is down. But if you have a STAKKATO-sized incident brewing, she definitely needs to know.</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pPr defTabSz="931863"/>
            <a:fld id="{7D669276-123E-4963-AAC6-6D577B6A4DD9}" type="slidenum">
              <a:rPr lang="en-US" smtClean="0"/>
              <a:pPr defTabSz="931863"/>
              <a:t>53</a:t>
            </a:fld>
            <a:endParaRPr lang="en-US" smtClean="0"/>
          </a:p>
        </p:txBody>
      </p:sp>
      <p:sp>
        <p:nvSpPr>
          <p:cNvPr id="16384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BF9A2D9A-93B0-48CA-A0F4-C6080C4686E1}" type="slidenum">
              <a:rPr lang="en-US" sz="1200"/>
              <a:pPr algn="r" defTabSz="931863"/>
              <a:t>53</a:t>
            </a:fld>
            <a:endParaRPr lang="en-US" sz="12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lIns="93120" tIns="46559" rIns="93120" bIns="46559"/>
          <a:lstStyle/>
          <a:p>
            <a:pPr eaLnBrk="1" hangingPunct="1"/>
            <a:r>
              <a:rPr lang="en-US" sz="1400" smtClean="0"/>
              <a:t>The question I always ask myself when events such as a security breach arise is, “Would I want to read this on the front page of the Washington Post or the New York Times?” I call it the “Washington Post test.” </a:t>
            </a:r>
          </a:p>
          <a:p>
            <a:pPr eaLnBrk="1" hangingPunct="1"/>
            <a:endParaRPr lang="en-US" sz="1400" smtClean="0"/>
          </a:p>
          <a:p>
            <a:pPr eaLnBrk="1" hangingPunct="1"/>
            <a:r>
              <a:rPr lang="en-US" sz="1400" smtClean="0"/>
              <a:t>Certainly, NSF wants to know if:</a:t>
            </a:r>
          </a:p>
          <a:p>
            <a:pPr eaLnBrk="1" hangingPunct="1"/>
            <a:r>
              <a:rPr lang="en-US" sz="1400" smtClean="0"/>
              <a:t>US CERT (Computer Emergency Response Team)</a:t>
            </a:r>
            <a:r>
              <a:rPr lang="en-US" sz="1800" smtClean="0"/>
              <a:t> </a:t>
            </a:r>
            <a:r>
              <a:rPr lang="en-US" sz="1400" smtClean="0"/>
              <a:t>is notified</a:t>
            </a:r>
          </a:p>
          <a:p>
            <a:pPr eaLnBrk="1" hangingPunct="1"/>
            <a:r>
              <a:rPr lang="en-US" sz="1400" smtClean="0"/>
              <a:t>Other facilities are involved</a:t>
            </a:r>
          </a:p>
          <a:p>
            <a:pPr eaLnBrk="1" hangingPunct="1"/>
            <a:r>
              <a:rPr lang="en-US" sz="1400" smtClean="0"/>
              <a:t>Other agencies are being notified</a:t>
            </a:r>
          </a:p>
          <a:p>
            <a:pPr eaLnBrk="1" hangingPunct="1"/>
            <a:r>
              <a:rPr lang="en-US" sz="1400" smtClean="0"/>
              <a:t>Law enforcement is involved</a:t>
            </a:r>
          </a:p>
          <a:p>
            <a:pPr eaLnBrk="1" hangingPunct="1"/>
            <a:r>
              <a:rPr lang="en-US" sz="1400" smtClean="0"/>
              <a:t>Risk of adverse publicity or press is/will be aware</a:t>
            </a:r>
          </a:p>
          <a:p>
            <a:pPr eaLnBrk="1" hangingPunct="1"/>
            <a:r>
              <a:rPr lang="en-US" sz="1400" smtClean="0"/>
              <a:t>Reputational risk to the facility or its parent organization (if one exists)</a:t>
            </a:r>
          </a:p>
          <a:p>
            <a:pPr eaLnBrk="1" hangingPunct="1"/>
            <a:r>
              <a:rPr lang="en-US" sz="1400" smtClean="0"/>
              <a:t>Reputational risk to the National Science Foundation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pPr defTabSz="931863"/>
            <a:fld id="{006F3EC3-CD50-4BE9-8FEC-126A22937788}" type="slidenum">
              <a:rPr lang="en-US" smtClean="0"/>
              <a:pPr defTabSz="931863"/>
              <a:t>54</a:t>
            </a:fld>
            <a:endParaRPr lang="en-US" smtClean="0"/>
          </a:p>
        </p:txBody>
      </p:sp>
      <p:sp>
        <p:nvSpPr>
          <p:cNvPr id="16589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8E914B3C-3961-4EB0-81C3-EC4A5CD0CD92}" type="slidenum">
              <a:rPr lang="en-US" sz="1200"/>
              <a:pPr algn="r" defTabSz="931863"/>
              <a:t>54</a:t>
            </a:fld>
            <a:endParaRPr lang="en-US"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lIns="93120" tIns="46559" rIns="93120" bIns="46559"/>
          <a:lstStyle/>
          <a:p>
            <a:pPr eaLnBrk="1" hangingPunct="1"/>
            <a:r>
              <a:rPr lang="en-US" sz="1600" smtClean="0"/>
              <a:t>Your notification procedures should be defined before the fact with your Program Officer.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pPr defTabSz="931863"/>
            <a:fld id="{D80E2FA0-1B9C-4023-B9C0-6CB1190EDBF9}" type="slidenum">
              <a:rPr lang="en-US" smtClean="0"/>
              <a:pPr defTabSz="931863"/>
              <a:t>55</a:t>
            </a:fld>
            <a:endParaRPr lang="en-US" smtClean="0"/>
          </a:p>
        </p:txBody>
      </p:sp>
      <p:sp>
        <p:nvSpPr>
          <p:cNvPr id="16793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BDDD54FB-0FE9-4E0D-B6E9-8DFC8B7D76EA}" type="slidenum">
              <a:rPr lang="en-US" sz="1200"/>
              <a:pPr algn="r" defTabSz="931863"/>
              <a:t>55</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lIns="93120" tIns="46559" rIns="93120" bIns="46559"/>
          <a:lstStyle/>
          <a:p>
            <a:pPr eaLnBrk="1" hangingPunct="1"/>
            <a:r>
              <a:rPr lang="en-US" sz="1600" smtClean="0"/>
              <a:t>How you report to NSF should be worked out with your program officer. </a:t>
            </a:r>
          </a:p>
          <a:p>
            <a:pPr eaLnBrk="1" hangingPunct="1"/>
            <a:endParaRPr lang="en-US" sz="1600" smtClean="0"/>
          </a:p>
          <a:p>
            <a:pPr eaLnBrk="1" hangingPunct="1"/>
            <a:r>
              <a:rPr lang="en-US" sz="1600" smtClean="0"/>
              <a:t>By all means, know how you are going to communicate.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pPr defTabSz="931863"/>
            <a:fld id="{42995022-0175-468A-B617-30C0A8E80248}" type="slidenum">
              <a:rPr lang="en-US" smtClean="0"/>
              <a:pPr defTabSz="931863"/>
              <a:t>57</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sz="1800" smtClean="0"/>
              <a:t>Cybersecurity is not just a technical or “computer geek” responsibility </a:t>
            </a:r>
          </a:p>
          <a:p>
            <a:pPr eaLnBrk="1" hangingPunct="1"/>
            <a:endParaRPr lang="en-US" sz="1800" smtClean="0"/>
          </a:p>
          <a:p>
            <a:pPr eaLnBrk="1" hangingPunct="1"/>
            <a:r>
              <a:rPr lang="en-US" sz="1800" smtClean="0"/>
              <a:t>Everyone in the facility has a responsibility for cybersecurity</a:t>
            </a:r>
          </a:p>
          <a:p>
            <a:pPr eaLnBrk="1" hangingPunct="1"/>
            <a:endParaRPr lang="en-US" sz="1800" smtClean="0"/>
          </a:p>
          <a:p>
            <a:pPr eaLnBrk="1" hangingPunct="1"/>
            <a:endParaRPr lang="en-US" sz="1800" smtClean="0"/>
          </a:p>
          <a:p>
            <a:pPr eaLnBrk="1" hangingPunct="1">
              <a:buFont typeface="Wingdings" pitchFamily="2" charset="2"/>
              <a:buNone/>
              <a:defRPr/>
            </a:pPr>
            <a:r>
              <a:rPr lang="en-US" sz="2800" smtClean="0"/>
              <a:t>Examples of identified roles include:</a:t>
            </a:r>
          </a:p>
          <a:p>
            <a:pPr eaLnBrk="1" hangingPunct="1">
              <a:defRPr/>
            </a:pPr>
            <a:r>
              <a:rPr lang="en-US" sz="2800" smtClean="0"/>
              <a:t>Upper Management</a:t>
            </a:r>
          </a:p>
          <a:p>
            <a:pPr eaLnBrk="1" hangingPunct="1">
              <a:defRPr/>
            </a:pPr>
            <a:r>
              <a:rPr lang="en-US" sz="2800" smtClean="0"/>
              <a:t>System and Network Administrators </a:t>
            </a:r>
          </a:p>
          <a:p>
            <a:pPr eaLnBrk="1" hangingPunct="1">
              <a:defRPr/>
            </a:pPr>
            <a:r>
              <a:rPr lang="en-US" sz="2800" smtClean="0"/>
              <a:t>Information Security Support Staff</a:t>
            </a:r>
          </a:p>
          <a:p>
            <a:pPr eaLnBrk="1" hangingPunct="1">
              <a:defRPr/>
            </a:pPr>
            <a:r>
              <a:rPr lang="en-US" sz="2800" smtClean="0"/>
              <a:t>Users</a:t>
            </a:r>
          </a:p>
          <a:p>
            <a:pPr lvl="1" eaLnBrk="1" hangingPunct="1">
              <a:defRPr/>
            </a:pPr>
            <a:r>
              <a:rPr lang="en-US" sz="2400" smtClean="0"/>
              <a:t>Internal</a:t>
            </a:r>
          </a:p>
          <a:p>
            <a:pPr lvl="1" eaLnBrk="1" hangingPunct="1">
              <a:defRPr/>
            </a:pPr>
            <a:r>
              <a:rPr lang="en-US" sz="2400" smtClean="0"/>
              <a:t>External</a:t>
            </a:r>
          </a:p>
          <a:p>
            <a:pPr eaLnBrk="1" hangingPunct="1"/>
            <a:endParaRPr lang="en-US" sz="180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pPr defTabSz="931863"/>
            <a:fld id="{113B3216-442D-4A95-8F81-13F71F291D59}" type="slidenum">
              <a:rPr lang="en-US" smtClean="0"/>
              <a:pPr defTabSz="931863"/>
              <a:t>59</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r>
              <a:rPr lang="en-US" smtClean="0"/>
              <a:t>This chart provides some simple, but not all inclusive, examples of appropriate responsibilities/actions as we work to protect, detect and respond to mitigate risk and reduce the potential for loss.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31863"/>
            <a:fld id="{91B0AFF2-C13D-4C18-95EB-A42445E1D2BF}" type="slidenum">
              <a:rPr lang="en-US" smtClean="0"/>
              <a:pPr defTabSz="931863"/>
              <a:t>6</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pPr defTabSz="931863"/>
            <a:fld id="{D6ADF4D7-F793-49A1-86C1-79EB7748C01B}" type="slidenum">
              <a:rPr lang="en-US" smtClean="0"/>
              <a:pPr defTabSz="931863"/>
              <a:t>60</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lang="en-US" sz="1400" smtClean="0"/>
              <a:t>The concept of least privilege, also known as the principle of least authority,</a:t>
            </a:r>
            <a:r>
              <a:rPr lang="en-US" sz="1400" b="1" smtClean="0"/>
              <a:t> </a:t>
            </a:r>
            <a:r>
              <a:rPr lang="en-US" sz="1400" smtClean="0"/>
              <a:t>requires that an individual, program or system process not be granted any more privileges than are necessary to perform the task. One simple example of this is that one should not use the same access account to administer a system and surf the web. </a:t>
            </a:r>
          </a:p>
          <a:p>
            <a:pPr eaLnBrk="1" hangingPunct="1"/>
            <a:endParaRPr lang="en-US" sz="1400" smtClean="0"/>
          </a:p>
          <a:p>
            <a:pPr eaLnBrk="1" hangingPunct="1"/>
            <a:r>
              <a:rPr lang="en-US" sz="1400" smtClean="0"/>
              <a:t>Simply put, separation of duties ensures that an individual can not complete a critical task by himself. With origins going toward preventing fraud and errors, it is an important concept not only for Information Security but IT in general. </a:t>
            </a:r>
          </a:p>
          <a:p>
            <a:pPr eaLnBrk="1" hangingPunct="1"/>
            <a:endParaRPr lang="en-US" sz="1400" smtClean="0"/>
          </a:p>
          <a:p>
            <a:pPr eaLnBrk="1" hangingPunct="1"/>
            <a:r>
              <a:rPr lang="en-US" sz="1400" smtClean="0"/>
              <a:t>For example: an employee who submits a request for reimbursement should not also be able to authorize payment or print the check. An applications programmer should not also be the server administrator or the database administrator - these roles and responsibilities must be separated from one another.  </a:t>
            </a:r>
          </a:p>
          <a:p>
            <a:pPr eaLnBrk="1" hangingPunct="1"/>
            <a:endParaRPr lang="en-US" sz="1400" smtClean="0"/>
          </a:p>
          <a:p>
            <a:pPr eaLnBrk="1" hangingPunct="1"/>
            <a:r>
              <a:rPr lang="en-US" sz="1400" smtClean="0"/>
              <a:t>Both of these concepts have applicability at the administrative, technical and physical layer of security.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pPr defTabSz="931863"/>
            <a:fld id="{5706EB6C-FCC4-49C9-9EED-086EC975A7AC}" type="slidenum">
              <a:rPr lang="en-US" smtClean="0"/>
              <a:pPr defTabSz="931863"/>
              <a:t>61</a:t>
            </a:fld>
            <a:endParaRPr lang="en-US" smtClean="0"/>
          </a:p>
        </p:txBody>
      </p:sp>
      <p:sp>
        <p:nvSpPr>
          <p:cNvPr id="11469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6EAE27F7-D1BF-44CD-B659-28F5BA6942B8}" type="slidenum">
              <a:rPr lang="en-US" sz="1200"/>
              <a:pPr algn="r" defTabSz="931863"/>
              <a:t>61</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304800" y="4416425"/>
            <a:ext cx="6400800" cy="4183063"/>
          </a:xfrm>
          <a:noFill/>
          <a:ln/>
        </p:spPr>
        <p:txBody>
          <a:bodyPr lIns="93120" tIns="46559" rIns="93120" bIns="46559"/>
          <a:lstStyle/>
          <a:p>
            <a:pPr eaLnBrk="1" hangingPunct="1"/>
            <a:r>
              <a:rPr lang="en-US" sz="1600" smtClean="0"/>
              <a:t>For example, Upper Management: needs to learn about the institutional risks</a:t>
            </a:r>
          </a:p>
          <a:p>
            <a:pPr eaLnBrk="1" hangingPunct="1"/>
            <a:endParaRPr lang="en-US" sz="1600" smtClean="0"/>
          </a:p>
          <a:p>
            <a:pPr eaLnBrk="1" hangingPunct="1"/>
            <a:r>
              <a:rPr lang="en-US" sz="1600" smtClean="0"/>
              <a:t>Users: must be taught how to protect their own information, systems and portable media</a:t>
            </a:r>
          </a:p>
          <a:p>
            <a:pPr eaLnBrk="1" hangingPunct="1"/>
            <a:endParaRPr lang="en-US" sz="1600" smtClean="0"/>
          </a:p>
          <a:p>
            <a:pPr eaLnBrk="1" hangingPunct="1"/>
            <a:r>
              <a:rPr lang="en-US" sz="1600" smtClean="0"/>
              <a:t>Information or System “Stewards”: the researchers, managers or others responsible for the “data”, “content” or the “process” or even the “science” but not necessarily the technology that undergirds it</a:t>
            </a:r>
          </a:p>
          <a:p>
            <a:pPr eaLnBrk="1" hangingPunct="1"/>
            <a:endParaRPr lang="en-US" sz="1600" smtClean="0"/>
          </a:p>
          <a:p>
            <a:pPr eaLnBrk="1" hangingPunct="1"/>
            <a:endParaRPr lang="en-US" sz="16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pPr defTabSz="931863"/>
            <a:fld id="{86031089-39FD-4772-9400-7854D98AB89F}" type="slidenum">
              <a:rPr lang="en-US" smtClean="0"/>
              <a:pPr defTabSz="931863"/>
              <a:t>62</a:t>
            </a:fld>
            <a:endParaRPr lang="en-US" smtClean="0"/>
          </a:p>
        </p:txBody>
      </p:sp>
      <p:sp>
        <p:nvSpPr>
          <p:cNvPr id="11673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9A6BE3A3-CA54-4066-AED9-A9E516D0BE77}" type="slidenum">
              <a:rPr lang="en-US" sz="1200"/>
              <a:pPr algn="r" defTabSz="931863"/>
              <a:t>62</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304800" y="4416425"/>
            <a:ext cx="6400800" cy="4183063"/>
          </a:xfrm>
          <a:noFill/>
          <a:ln/>
        </p:spPr>
        <p:txBody>
          <a:bodyPr lIns="93120" tIns="46559" rIns="93120" bIns="46559"/>
          <a:lstStyle/>
          <a:p>
            <a:pPr eaLnBrk="1" hangingPunct="1"/>
            <a:r>
              <a:rPr lang="en-US" sz="1600" smtClean="0"/>
              <a:t>System and Network Administrators: require training to help them maintain and improve the security of the systems they oversee</a:t>
            </a:r>
          </a:p>
          <a:p>
            <a:pPr eaLnBrk="1" hangingPunct="1"/>
            <a:r>
              <a:rPr lang="en-US" sz="1600" smtClean="0"/>
              <a:t>Information Security Support Staff: all of the above as well as having a solid understanding of </a:t>
            </a:r>
          </a:p>
          <a:p>
            <a:pPr marL="749300" lvl="1" indent="-287338" eaLnBrk="1" hangingPunct="1"/>
            <a:r>
              <a:rPr lang="en-US" sz="1600" smtClean="0"/>
              <a:t>vulnerability assessment</a:t>
            </a:r>
          </a:p>
          <a:p>
            <a:pPr marL="749300" lvl="1" indent="-287338" eaLnBrk="1" hangingPunct="1"/>
            <a:r>
              <a:rPr lang="en-US" sz="1600" smtClean="0"/>
              <a:t>intrusion detection, incident response</a:t>
            </a:r>
          </a:p>
          <a:p>
            <a:pPr marL="749300" lvl="1" indent="-287338" eaLnBrk="1" hangingPunct="1"/>
            <a:r>
              <a:rPr lang="en-US" sz="1600" smtClean="0"/>
              <a:t>encryption</a:t>
            </a:r>
          </a:p>
          <a:p>
            <a:pPr marL="749300" lvl="1" indent="-287338" eaLnBrk="1" hangingPunct="1"/>
            <a:r>
              <a:rPr lang="en-US" sz="1600" smtClean="0"/>
              <a:t>authentication</a:t>
            </a:r>
          </a:p>
          <a:p>
            <a:pPr eaLnBrk="1" hangingPunct="1"/>
            <a:endParaRPr lang="en-US" sz="16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p>
            <a:pPr defTabSz="931863"/>
            <a:fld id="{B38B7D3F-F614-41B3-9BA1-2173DFCF1DAF}" type="slidenum">
              <a:rPr lang="en-US" smtClean="0"/>
              <a:pPr defTabSz="931863"/>
              <a:t>63</a:t>
            </a:fld>
            <a:endParaRPr lang="en-US" smtClean="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pPr eaLnBrk="1" hangingPunct="1"/>
            <a:r>
              <a:rPr lang="en-US" smtClean="0"/>
              <a:t>Remember: your Program Director is not a cybersecurity expert</a:t>
            </a:r>
          </a:p>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p>
            <a:pPr defTabSz="931863"/>
            <a:fld id="{B38B7D3F-F614-41B3-9BA1-2173DFCF1DAF}" type="slidenum">
              <a:rPr lang="en-US" smtClean="0"/>
              <a:pPr defTabSz="931863"/>
              <a:t>64</a:t>
            </a:fld>
            <a:endParaRPr lang="en-US" smtClean="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pPr eaLnBrk="1" hangingPunct="1"/>
            <a:r>
              <a:rPr lang="en-US" smtClean="0"/>
              <a:t>Remember: your Program Director is not a cybersecurity expert</a:t>
            </a:r>
          </a:p>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p>
            <a:pPr defTabSz="931863"/>
            <a:fld id="{CE8B9910-FCAC-45C6-93FF-8190853FA981}" type="slidenum">
              <a:rPr lang="en-US" smtClean="0"/>
              <a:pPr defTabSz="931863"/>
              <a:t>65</a:t>
            </a:fld>
            <a:endParaRPr lang="en-US" smtClean="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p>
            <a:pPr defTabSz="931863"/>
            <a:fld id="{6A1DDABC-1153-406F-BE25-D3F8DC7368FA}" type="slidenum">
              <a:rPr lang="en-US" smtClean="0"/>
              <a:pPr defTabSz="931863"/>
              <a:t>66</a:t>
            </a:fld>
            <a:endParaRPr lang="en-US" smtClean="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p>
            <a:pPr defTabSz="931863"/>
            <a:fld id="{17C6506D-47D2-4496-A30D-D71E32DE2E2F}" type="slidenum">
              <a:rPr lang="en-US" smtClean="0"/>
              <a:pPr defTabSz="931863"/>
              <a:t>67</a:t>
            </a:fld>
            <a:endParaRPr lang="en-US" smtClean="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p>
            <a:pPr defTabSz="931863"/>
            <a:fld id="{FE73CDAB-823E-43E0-813B-F1FC633C89E7}" type="slidenum">
              <a:rPr lang="en-US" smtClean="0"/>
              <a:pPr defTabSz="931863"/>
              <a:t>68</a:t>
            </a:fld>
            <a:endParaRPr lang="en-US" dirty="0" smtClean="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defTabSz="931863"/>
            <a:fld id="{DAF70F41-00D8-494A-97E9-7F24D989D077}" type="slidenum">
              <a:rPr lang="en-US" smtClean="0"/>
              <a:pPr defTabSz="931863"/>
              <a:t>7</a:t>
            </a:fld>
            <a:endParaRPr lang="en-US" dirty="0" smtClean="0"/>
          </a:p>
        </p:txBody>
      </p:sp>
      <p:sp>
        <p:nvSpPr>
          <p:cNvPr id="2662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AC8ABDCD-9C83-49D7-B62C-AA68A0CD6C2D}" type="slidenum">
              <a:rPr lang="en-US" sz="1200"/>
              <a:pPr algn="r" defTabSz="931863"/>
              <a:t>7</a:t>
            </a:fld>
            <a:endParaRPr lang="en-US" sz="1200" dirty="0"/>
          </a:p>
        </p:txBody>
      </p:sp>
      <p:sp>
        <p:nvSpPr>
          <p:cNvPr id="26627" name="Rectangle 2"/>
          <p:cNvSpPr>
            <a:spLocks noGrp="1" noRot="1" noChangeAspect="1" noChangeArrowheads="1" noTextEdit="1"/>
          </p:cNvSpPr>
          <p:nvPr>
            <p:ph type="sldImg"/>
          </p:nvPr>
        </p:nvSpPr>
        <p:spPr>
          <a:xfrm>
            <a:off x="1169988" y="687388"/>
            <a:ext cx="4672012" cy="3503612"/>
          </a:xfrm>
          <a:ln/>
        </p:spPr>
      </p:sp>
      <p:sp>
        <p:nvSpPr>
          <p:cNvPr id="26628" name="Rectangle 3"/>
          <p:cNvSpPr>
            <a:spLocks noGrp="1" noChangeArrowheads="1"/>
          </p:cNvSpPr>
          <p:nvPr>
            <p:ph type="body" idx="1"/>
          </p:nvPr>
        </p:nvSpPr>
        <p:spPr>
          <a:xfrm>
            <a:off x="915988" y="4419600"/>
            <a:ext cx="5178425" cy="4189413"/>
          </a:xfrm>
          <a:noFill/>
          <a:ln/>
        </p:spPr>
        <p:txBody>
          <a:bodyPr lIns="93120" tIns="46559" rIns="93120" bIns="46559"/>
          <a:lstStyle/>
          <a:p>
            <a:pPr eaLnBrk="1" hangingPunct="1"/>
            <a:r>
              <a:rPr lang="en-US" smtClean="0"/>
              <a:t>Here are some examples of NSF’s sponsored large facilities. If you want me to add your logo, please send it to me.</a:t>
            </a:r>
          </a:p>
          <a:p>
            <a:pPr eaLnBrk="1" hangingPunct="1"/>
            <a:endParaRPr lang="en-US" smtClean="0"/>
          </a:p>
          <a:p>
            <a:pPr eaLnBrk="1" hangingPunct="1"/>
            <a:endParaRPr lang="en-US" baseline="0" smtClean="0"/>
          </a:p>
          <a:p>
            <a:pPr eaLnBrk="1" hangingPunct="1"/>
            <a:r>
              <a:rPr lang="en-US" smtClean="0"/>
              <a:t>George</a:t>
            </a:r>
            <a:r>
              <a:rPr lang="en-US" baseline="0" smtClean="0"/>
              <a:t> Strawn, NFS CIO now detailed to NCO for Networking and Information Technology R&amp;D (NITRD) has often described our large facilities as a bunch of devices connected to computers connected to each other.</a:t>
            </a:r>
          </a:p>
          <a:p>
            <a:pPr eaLnBrk="1" hangingPunct="1"/>
            <a:endParaRPr lang="en-US" baseline="0" smtClean="0"/>
          </a:p>
          <a:p>
            <a:pPr eaLnBrk="1" hangingPunct="1"/>
            <a:r>
              <a:rPr lang="en-US" baseline="0" smtClean="0"/>
              <a:t>Scientists who want to “do science” suddenly find themselves worrying about, among other things, cybersecurity.</a:t>
            </a:r>
          </a:p>
          <a:p>
            <a:pPr eaLnBrk="1" hangingPunct="1"/>
            <a:endParaRPr lang="en-US" smtClean="0"/>
          </a:p>
          <a:p>
            <a:pPr eaLnBrk="1" hangingPunct="1"/>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pPr defTabSz="931863"/>
            <a:fld id="{9477D763-294D-44B2-80CF-B1472808E386}" type="slidenum">
              <a:rPr lang="en-US" smtClean="0"/>
              <a:pPr defTabSz="931863"/>
              <a:t>70</a:t>
            </a:fld>
            <a:endParaRPr lang="en-US" dirty="0" smtClean="0"/>
          </a:p>
        </p:txBody>
      </p:sp>
      <p:sp>
        <p:nvSpPr>
          <p:cNvPr id="7987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36B4F605-04BF-4211-8F1B-2AA70BB465B2}" type="slidenum">
              <a:rPr lang="en-US" sz="1200"/>
              <a:pPr algn="r" defTabSz="931863"/>
              <a:t>70</a:t>
            </a:fld>
            <a:endParaRPr lang="en-US" sz="1200" dirty="0"/>
          </a:p>
        </p:txBody>
      </p:sp>
      <p:sp>
        <p:nvSpPr>
          <p:cNvPr id="79875" name="Rectangle 2"/>
          <p:cNvSpPr>
            <a:spLocks noGrp="1" noRot="1" noChangeAspect="1" noChangeArrowheads="1" noTextEdit="1"/>
          </p:cNvSpPr>
          <p:nvPr>
            <p:ph type="sldImg"/>
          </p:nvPr>
        </p:nvSpPr>
        <p:spPr>
          <a:xfrm>
            <a:off x="1196975" y="693738"/>
            <a:ext cx="4618038" cy="3463925"/>
          </a:xfrm>
          <a:solidFill>
            <a:srgbClr val="FFFFFF"/>
          </a:solidFill>
          <a:ln/>
        </p:spPr>
      </p:sp>
      <p:sp>
        <p:nvSpPr>
          <p:cNvPr id="79876" name="Rectangle 3"/>
          <p:cNvSpPr>
            <a:spLocks noGrp="1" noChangeArrowheads="1"/>
          </p:cNvSpPr>
          <p:nvPr>
            <p:ph type="body" idx="1"/>
          </p:nvPr>
        </p:nvSpPr>
        <p:spPr>
          <a:xfrm>
            <a:off x="935038" y="4389438"/>
            <a:ext cx="5140325" cy="4233862"/>
          </a:xfrm>
          <a:solidFill>
            <a:srgbClr val="FFFFFF"/>
          </a:solidFill>
          <a:ln>
            <a:solidFill>
              <a:srgbClr val="000000"/>
            </a:solidFill>
          </a:ln>
        </p:spPr>
        <p:txBody>
          <a:bodyPr lIns="93120" tIns="46559" rIns="93120" bIns="46559"/>
          <a:lstStyle/>
          <a:p>
            <a:pPr eaLnBrk="1" hangingPunct="1"/>
            <a:r>
              <a:rPr lang="en-US" smtClean="0"/>
              <a:t>This chart is taken from NIST 800-30 and list examples of threats that pose risks. </a:t>
            </a:r>
          </a:p>
          <a:p>
            <a:pPr eaLnBrk="1" hangingPunct="1"/>
            <a:endParaRPr lang="en-US" smtClean="0"/>
          </a:p>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pPr defTabSz="931863"/>
            <a:fld id="{32552695-8A5E-48B6-B661-7DA7FDBFB62C}" type="slidenum">
              <a:rPr lang="en-US" smtClean="0"/>
              <a:pPr defTabSz="931863"/>
              <a:t>71</a:t>
            </a:fld>
            <a:endParaRPr lang="en-US" dirty="0" smtClean="0"/>
          </a:p>
        </p:txBody>
      </p:sp>
      <p:sp>
        <p:nvSpPr>
          <p:cNvPr id="6553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7D456813-7D6A-4618-8690-F47710E8FEA6}" type="slidenum">
              <a:rPr lang="en-US" sz="1200"/>
              <a:pPr algn="r" defTabSz="931863"/>
              <a:t>71</a:t>
            </a:fld>
            <a:endParaRPr lang="en-US" sz="1200" dirty="0"/>
          </a:p>
        </p:txBody>
      </p:sp>
      <p:sp>
        <p:nvSpPr>
          <p:cNvPr id="6553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xfrm>
            <a:off x="701675" y="4418013"/>
            <a:ext cx="5607050" cy="4181475"/>
          </a:xfrm>
        </p:spPr>
        <p:txBody>
          <a:bodyPr lIns="93120" tIns="46559" rIns="93120" bIns="46559"/>
          <a:lstStyle/>
          <a:p>
            <a:pPr eaLnBrk="1" hangingPunct="1">
              <a:defRPr/>
            </a:pPr>
            <a:r>
              <a:rPr lang="en-US" sz="1400" smtClean="0"/>
              <a:t>The Cooperative Agreement asks facility managers to summarize elements of their security programs to include:</a:t>
            </a:r>
          </a:p>
          <a:p>
            <a:pPr eaLnBrk="1" hangingPunct="1">
              <a:defRPr/>
            </a:pPr>
            <a:endParaRPr lang="en-US" sz="1600" smtClean="0"/>
          </a:p>
          <a:p>
            <a:pPr eaLnBrk="1" hangingPunct="1">
              <a:spcBef>
                <a:spcPct val="0"/>
              </a:spcBef>
              <a:buFontTx/>
              <a:buChar char="•"/>
              <a:defRPr/>
            </a:pPr>
            <a:r>
              <a:rPr lang="en-US" sz="1600" smtClean="0">
                <a:effectLst>
                  <a:outerShdw blurRad="38100" dist="38100" dir="2700000" algn="tl">
                    <a:srgbClr val="C0C0C0"/>
                  </a:outerShdw>
                </a:effectLst>
              </a:rPr>
              <a:t>roles and responsibilities</a:t>
            </a:r>
          </a:p>
          <a:p>
            <a:pPr eaLnBrk="1" hangingPunct="1">
              <a:spcBef>
                <a:spcPct val="0"/>
              </a:spcBef>
              <a:buFontTx/>
              <a:buChar char="•"/>
              <a:defRPr/>
            </a:pPr>
            <a:r>
              <a:rPr lang="en-US" sz="1600" smtClean="0">
                <a:effectLst>
                  <a:outerShdw blurRad="38100" dist="38100" dir="2700000" algn="tl">
                    <a:srgbClr val="C0C0C0"/>
                  </a:outerShdw>
                </a:effectLst>
              </a:rPr>
              <a:t>risk assessment</a:t>
            </a:r>
          </a:p>
          <a:p>
            <a:pPr eaLnBrk="1" hangingPunct="1">
              <a:spcBef>
                <a:spcPct val="0"/>
              </a:spcBef>
              <a:buFontTx/>
              <a:buChar char="•"/>
              <a:defRPr/>
            </a:pPr>
            <a:r>
              <a:rPr lang="en-US" sz="1600" smtClean="0">
                <a:effectLst>
                  <a:outerShdw blurRad="38100" dist="38100" dir="2700000" algn="tl">
                    <a:srgbClr val="C0C0C0"/>
                  </a:outerShdw>
                </a:effectLst>
              </a:rPr>
              <a:t>technical safeguards</a:t>
            </a:r>
          </a:p>
          <a:p>
            <a:pPr eaLnBrk="1" hangingPunct="1">
              <a:spcBef>
                <a:spcPct val="0"/>
              </a:spcBef>
              <a:buFontTx/>
              <a:buChar char="•"/>
              <a:defRPr/>
            </a:pPr>
            <a:r>
              <a:rPr lang="en-US" sz="1600" smtClean="0">
                <a:effectLst>
                  <a:outerShdw blurRad="38100" dist="38100" dir="2700000" algn="tl">
                    <a:srgbClr val="C0C0C0"/>
                  </a:outerShdw>
                </a:effectLst>
              </a:rPr>
              <a:t>administrative safeguards</a:t>
            </a:r>
          </a:p>
          <a:p>
            <a:pPr eaLnBrk="1" hangingPunct="1">
              <a:spcBef>
                <a:spcPct val="0"/>
              </a:spcBef>
              <a:buFontTx/>
              <a:buChar char="•"/>
              <a:defRPr/>
            </a:pPr>
            <a:r>
              <a:rPr lang="en-US" sz="1600" smtClean="0">
                <a:effectLst>
                  <a:outerShdw blurRad="38100" dist="38100" dir="2700000" algn="tl">
                    <a:srgbClr val="C0C0C0"/>
                  </a:outerShdw>
                </a:effectLst>
              </a:rPr>
              <a:t>physical safeguards</a:t>
            </a:r>
          </a:p>
          <a:p>
            <a:pPr eaLnBrk="1" hangingPunct="1">
              <a:spcBef>
                <a:spcPct val="0"/>
              </a:spcBef>
              <a:buFontTx/>
              <a:buChar char="•"/>
              <a:defRPr/>
            </a:pPr>
            <a:r>
              <a:rPr lang="en-US" sz="1600" smtClean="0">
                <a:effectLst>
                  <a:outerShdw blurRad="38100" dist="38100" dir="2700000" algn="tl">
                    <a:srgbClr val="C0C0C0"/>
                  </a:outerShdw>
                </a:effectLst>
              </a:rPr>
              <a:t>policies and procedures</a:t>
            </a:r>
          </a:p>
          <a:p>
            <a:pPr eaLnBrk="1" hangingPunct="1">
              <a:spcBef>
                <a:spcPct val="0"/>
              </a:spcBef>
              <a:buFontTx/>
              <a:buChar char="•"/>
              <a:defRPr/>
            </a:pPr>
            <a:r>
              <a:rPr lang="en-US" sz="1600" smtClean="0">
                <a:effectLst>
                  <a:outerShdw blurRad="38100" dist="38100" dir="2700000" algn="tl">
                    <a:srgbClr val="C0C0C0"/>
                  </a:outerShdw>
                </a:effectLst>
              </a:rPr>
              <a:t>awareness and training </a:t>
            </a:r>
          </a:p>
          <a:p>
            <a:pPr eaLnBrk="1" hangingPunct="1">
              <a:spcBef>
                <a:spcPct val="0"/>
              </a:spcBef>
              <a:buFontTx/>
              <a:buChar char="•"/>
              <a:defRPr/>
            </a:pPr>
            <a:r>
              <a:rPr lang="en-US" sz="1600" smtClean="0">
                <a:effectLst>
                  <a:outerShdw blurRad="38100" dist="38100" dir="2700000" algn="tl">
                    <a:srgbClr val="C0C0C0"/>
                  </a:outerShdw>
                </a:effectLst>
              </a:rPr>
              <a:t>notification procedures</a:t>
            </a:r>
            <a:r>
              <a:rPr lang="en-US" sz="1400" smtClean="0"/>
              <a:t> </a:t>
            </a:r>
          </a:p>
          <a:p>
            <a:pPr eaLnBrk="1" hangingPunct="1">
              <a:spcBef>
                <a:spcPct val="0"/>
              </a:spcBef>
              <a:buFontTx/>
              <a:buChar char="•"/>
              <a:defRPr/>
            </a:pPr>
            <a:endParaRPr lang="en-US" sz="1400" smtClean="0"/>
          </a:p>
          <a:p>
            <a:pPr eaLnBrk="1" hangingPunct="1">
              <a:spcBef>
                <a:spcPct val="0"/>
              </a:spcBef>
              <a:defRPr/>
            </a:pPr>
            <a:r>
              <a:rPr lang="en-US" sz="1400" smtClean="0"/>
              <a:t>I’ve represented these components in a wagon wheel (seems appropriate for “the West”).</a:t>
            </a:r>
            <a:endParaRPr lang="en-US" sz="1400"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pPr defTabSz="931863"/>
            <a:fld id="{F7339A87-F745-4C78-8C5A-20751801616A}" type="slidenum">
              <a:rPr lang="en-US" smtClean="0"/>
              <a:pPr defTabSz="931863"/>
              <a:t>72</a:t>
            </a:fld>
            <a:endParaRPr 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en-US" smtClean="0"/>
              <a:t>We’ll talk first about Roles and Responsibilities. </a:t>
            </a:r>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pPr defTabSz="931863"/>
            <a:fld id="{42995022-0175-468A-B617-30C0A8E80248}" type="slidenum">
              <a:rPr lang="en-US" smtClean="0"/>
              <a:pPr defTabSz="931863"/>
              <a:t>73</a:t>
            </a:fld>
            <a:endParaRPr lang="en-US" dirty="0"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sz="1800" smtClean="0"/>
              <a:t>Cybersecurity is not just a technical or “computer geek” responsibility </a:t>
            </a:r>
          </a:p>
          <a:p>
            <a:pPr eaLnBrk="1" hangingPunct="1"/>
            <a:endParaRPr lang="en-US" sz="1800" smtClean="0"/>
          </a:p>
          <a:p>
            <a:pPr eaLnBrk="1" hangingPunct="1"/>
            <a:r>
              <a:rPr lang="en-US" sz="1800" smtClean="0"/>
              <a:t>Everyone in the facility has a responsibility for cybersecurity</a:t>
            </a:r>
            <a:endParaRPr lang="en-US" sz="1800"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pPr defTabSz="931863"/>
            <a:fld id="{B0731AC6-9202-4211-9760-5E93C0516E8A}" type="slidenum">
              <a:rPr lang="en-US" smtClean="0"/>
              <a:pPr defTabSz="931863"/>
              <a:t>74</a:t>
            </a:fld>
            <a:endParaRPr lang="en-US" dirty="0"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701675" y="4416425"/>
            <a:ext cx="5607050" cy="4498975"/>
          </a:xfrm>
          <a:noFill/>
          <a:ln/>
        </p:spPr>
        <p:txBody>
          <a:bodyPr/>
          <a:lstStyle/>
          <a:p>
            <a:pPr eaLnBrk="1" hangingPunct="1"/>
            <a:r>
              <a:rPr lang="en-US" sz="1400" smtClean="0"/>
              <a:t>Everyone in the organization has a role in cybersecurity. </a:t>
            </a:r>
          </a:p>
          <a:p>
            <a:pPr eaLnBrk="1" hangingPunct="1"/>
            <a:r>
              <a:rPr lang="en-US" sz="1400" smtClean="0"/>
              <a:t>A few examples include:</a:t>
            </a:r>
          </a:p>
          <a:p>
            <a:pPr eaLnBrk="1" hangingPunct="1"/>
            <a:r>
              <a:rPr lang="en-US" sz="1400" b="1" smtClean="0"/>
              <a:t>Upper management:</a:t>
            </a:r>
            <a:r>
              <a:rPr lang="en-US" sz="1400" smtClean="0"/>
              <a:t> they need to take cybersecurity seriously and recognize it is more than an IT issue. They must support the security staff with policy approvals and funding, for example, and providing authority to the security staff to act as needed. </a:t>
            </a:r>
          </a:p>
          <a:p>
            <a:pPr eaLnBrk="1" hangingPunct="1"/>
            <a:r>
              <a:rPr lang="en-US" sz="1400" b="1" smtClean="0"/>
              <a:t>Systems and network administrators:</a:t>
            </a:r>
            <a:r>
              <a:rPr lang="en-US" sz="1400" smtClean="0"/>
              <a:t> must maintain their systems with current patches and updated virus protection. They must keep themselves current on the technology and security issues specific to the systems they are responsible for. </a:t>
            </a:r>
          </a:p>
          <a:p>
            <a:pPr eaLnBrk="1" hangingPunct="1"/>
            <a:r>
              <a:rPr lang="en-US" sz="1400" b="1" smtClean="0"/>
              <a:t>Information security professionals</a:t>
            </a:r>
            <a:r>
              <a:rPr lang="en-US" sz="1400" smtClean="0"/>
              <a:t> need breadth and depth of knowledge about cybersecurity. They also need the authority to take immediate action when needed. They in turn have a responsibility to educate and communicate with upper management and their constituents to ensure what they are doing is understood at a management level.</a:t>
            </a:r>
          </a:p>
          <a:p>
            <a:pPr eaLnBrk="1" hangingPunct="1"/>
            <a:r>
              <a:rPr lang="en-US" sz="1400" b="1" smtClean="0"/>
              <a:t>Users:</a:t>
            </a:r>
            <a:r>
              <a:rPr lang="en-US" sz="1400" smtClean="0"/>
              <a:t> both internal and external to a facility need to remember the old story about the chain and it’s weakest link.</a:t>
            </a:r>
            <a:r>
              <a:rPr lang="en-US" smtClean="0"/>
              <a:t> </a:t>
            </a:r>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pPr defTabSz="931863"/>
            <a:fld id="{222FFA51-315A-4BF4-800B-4AAED91C289D}" type="slidenum">
              <a:rPr lang="en-US" smtClean="0"/>
              <a:pPr defTabSz="931863"/>
              <a:t>75</a:t>
            </a:fld>
            <a:endParaRPr 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DB5185-7ADB-4E99-AA5D-634CD160BCBB}" type="slidenum">
              <a:rPr lang="en-US" smtClean="0"/>
              <a:pPr>
                <a:defRPr/>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93116-0DBA-4380-A12E-48B4F9F2DFE1}" type="slidenum">
              <a:rPr lang="en-US" smtClean="0"/>
              <a:pPr>
                <a:defRPr/>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pPr defTabSz="931863"/>
            <a:fld id="{4214481B-567A-4C6E-A8C5-E3E3643EB20A}" type="slidenum">
              <a:rPr lang="en-US" smtClean="0"/>
              <a:pPr defTabSz="931863"/>
              <a:t>78</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r>
              <a:rPr lang="en-US" sz="1600" smtClean="0"/>
              <a:t>There are many models for assessing risk. </a:t>
            </a:r>
          </a:p>
          <a:p>
            <a:pPr eaLnBrk="1" hangingPunct="1"/>
            <a:endParaRPr lang="en-US" sz="1600" smtClean="0"/>
          </a:p>
          <a:p>
            <a:pPr eaLnBrk="1" hangingPunct="1"/>
            <a:r>
              <a:rPr lang="en-US" sz="1600" smtClean="0"/>
              <a:t>This first model is taken directly from the EDUCAUSE/Internet2 Security Task Force Tools. It recommends:</a:t>
            </a:r>
          </a:p>
          <a:p>
            <a:pPr eaLnBrk="1" hangingPunct="1"/>
            <a:endParaRPr lang="en-US" sz="1600" smtClean="0"/>
          </a:p>
          <a:p>
            <a:pPr eaLnBrk="1" hangingPunct="1"/>
            <a:r>
              <a:rPr lang="en-US" sz="1600" smtClean="0"/>
              <a:t>Establishing your risk assessment criteria</a:t>
            </a:r>
          </a:p>
          <a:p>
            <a:pPr eaLnBrk="1" hangingPunct="1"/>
            <a:r>
              <a:rPr lang="en-US" sz="1600" smtClean="0"/>
              <a:t>Developing your initial security strategies</a:t>
            </a:r>
          </a:p>
          <a:p>
            <a:pPr eaLnBrk="1" hangingPunct="1"/>
            <a:r>
              <a:rPr lang="en-US" sz="1600" smtClean="0"/>
              <a:t>Next, from the technological view, identifying your infrastructure vulnerabilities.</a:t>
            </a:r>
          </a:p>
          <a:p>
            <a:pPr eaLnBrk="1" hangingPunct="1"/>
            <a:r>
              <a:rPr lang="en-US" sz="1600" smtClean="0"/>
              <a:t>Finally, based on this risk analysis, developing your security strategy and plans.</a:t>
            </a:r>
            <a:endParaRPr lang="en-US" sz="1600"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pPr defTabSz="931863"/>
            <a:fld id="{524CEC6A-EC7D-45FD-BED0-C5B1861B156B}" type="slidenum">
              <a:rPr lang="en-US" smtClean="0"/>
              <a:pPr defTabSz="931863"/>
              <a:t>79</a:t>
            </a:fld>
            <a:endParaRPr lang="en-US" dirty="0"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r>
              <a:rPr lang="en-US" smtClean="0"/>
              <a:t>As I mentioned earlier, Administrative, Technical and Physical safeguards and controls are typically taken together.</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1863"/>
            <a:fld id="{39E64393-D6BD-49A8-A2DF-AB4BF8F2D486}" type="slidenum">
              <a:rPr lang="en-US" smtClean="0"/>
              <a:pPr defTabSz="931863"/>
              <a:t>8</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lIns="92200" tIns="46100" rIns="92200" bIns="46100"/>
          <a:lstStyle/>
          <a:p>
            <a:pPr eaLnBrk="1" hangingPunct="1">
              <a:lnSpc>
                <a:spcPct val="80000"/>
              </a:lnSpc>
            </a:pPr>
            <a:r>
              <a:rPr lang="en-US" sz="1400" smtClean="0"/>
              <a:t>Lost productivity</a:t>
            </a:r>
          </a:p>
          <a:p>
            <a:pPr lvl="1" eaLnBrk="1" hangingPunct="1">
              <a:lnSpc>
                <a:spcPct val="80000"/>
              </a:lnSpc>
            </a:pPr>
            <a:r>
              <a:rPr lang="en-US" sz="1400" smtClean="0"/>
              <a:t>TeraGrid supports around $300M in research annually*</a:t>
            </a:r>
          </a:p>
          <a:p>
            <a:pPr lvl="1" eaLnBrk="1" hangingPunct="1">
              <a:lnSpc>
                <a:spcPct val="80000"/>
              </a:lnSpc>
            </a:pPr>
            <a:r>
              <a:rPr lang="en-US" sz="1400" baseline="0" smtClean="0"/>
              <a:t>Incident spanned about 11 months</a:t>
            </a:r>
          </a:p>
          <a:p>
            <a:pPr lvl="1" eaLnBrk="1" hangingPunct="1">
              <a:lnSpc>
                <a:spcPct val="80000"/>
              </a:lnSpc>
            </a:pPr>
            <a:endParaRPr lang="en-US" sz="1400" baseline="0" smtClean="0"/>
          </a:p>
          <a:p>
            <a:pPr lvl="0" eaLnBrk="1" hangingPunct="1">
              <a:lnSpc>
                <a:spcPct val="80000"/>
              </a:lnSpc>
            </a:pPr>
            <a:r>
              <a:rPr lang="en-US" sz="1400" baseline="0" smtClean="0"/>
              <a:t>McAfee DAT 5958</a:t>
            </a:r>
          </a:p>
          <a:p>
            <a:pPr lvl="0" eaLnBrk="1" hangingPunct="1">
              <a:lnSpc>
                <a:spcPct val="80000"/>
              </a:lnSpc>
            </a:pPr>
            <a:r>
              <a:rPr lang="en-US" sz="1400" baseline="0" smtClean="0"/>
              <a:t>Affected Windows XP  systems with SP3 WORLDWIDE. Not tested on SP3 systems. Deleted a critical systems file that caused the systems to continuously reboot and not be able to see the network. </a:t>
            </a:r>
          </a:p>
          <a:p>
            <a:pPr lvl="0" eaLnBrk="1" hangingPunct="1">
              <a:lnSpc>
                <a:spcPct val="80000"/>
              </a:lnSpc>
            </a:pPr>
            <a:endParaRPr lang="en-US" sz="1400" baseline="0" smtClean="0"/>
          </a:p>
          <a:p>
            <a:pPr lvl="0" eaLnBrk="1" hangingPunct="1">
              <a:lnSpc>
                <a:spcPct val="80000"/>
              </a:lnSpc>
            </a:pPr>
            <a:r>
              <a:rPr lang="en-US" sz="1400" baseline="0" smtClean="0"/>
              <a:t>At NSF, it impacted….</a:t>
            </a:r>
          </a:p>
          <a:p>
            <a:pPr lvl="0" eaLnBrk="1" hangingPunct="1">
              <a:lnSpc>
                <a:spcPct val="80000"/>
              </a:lnSpc>
            </a:pPr>
            <a:endParaRPr lang="en-US" sz="1400" baseline="0" smtClean="0"/>
          </a:p>
          <a:p>
            <a:pPr lvl="0" eaLnBrk="1" hangingPunct="1">
              <a:lnSpc>
                <a:spcPct val="80000"/>
              </a:lnSpc>
            </a:pPr>
            <a:r>
              <a:rPr lang="en-US" sz="1400" smtClean="0"/>
              <a:t>http://www.darkreading.com/vulnerability_management/security/client/showArticle.jhtml?articleID=224600179</a:t>
            </a:r>
          </a:p>
          <a:p>
            <a:pPr lvl="1" eaLnBrk="1" hangingPunct="1">
              <a:lnSpc>
                <a:spcPct val="80000"/>
              </a:lnSpc>
            </a:pPr>
            <a:endParaRPr lang="en-US" sz="1400" smtClean="0"/>
          </a:p>
          <a:p>
            <a:pPr eaLnBrk="1" hangingPunct="1">
              <a:lnSpc>
                <a:spcPct val="90000"/>
              </a:lnSpc>
            </a:pPr>
            <a:endParaRPr lang="en-US" smtClean="0"/>
          </a:p>
          <a:p>
            <a:pPr eaLnBrk="1" hangingPunct="1">
              <a:lnSpc>
                <a:spcPct val="90000"/>
              </a:lnSpc>
            </a:pPr>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pPr defTabSz="931863"/>
            <a:fld id="{113B3216-442D-4A95-8F81-13F71F291D59}" type="slidenum">
              <a:rPr lang="en-US" smtClean="0"/>
              <a:pPr defTabSz="931863"/>
              <a:t>80</a:t>
            </a:fld>
            <a:endParaRPr lang="en-US" dirty="0"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r>
              <a:rPr lang="en-US" smtClean="0"/>
              <a:t>This chart provides some simple, but not all inclusive, examples of appropriate responsibilities/actions as we work to protect, detect and respond to mitigate risk and reduce the potential for loss.</a:t>
            </a:r>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pPr defTabSz="931863"/>
            <a:fld id="{D6ADF4D7-F793-49A1-86C1-79EB7748C01B}" type="slidenum">
              <a:rPr lang="en-US" smtClean="0"/>
              <a:pPr defTabSz="931863"/>
              <a:t>81</a:t>
            </a:fld>
            <a:endParaRPr lang="en-US" dirty="0"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lang="en-US" sz="1400" smtClean="0"/>
              <a:t>The concept of least privilege, also known as the principle of least authority,</a:t>
            </a:r>
            <a:r>
              <a:rPr lang="en-US" sz="1400" b="1" smtClean="0"/>
              <a:t> </a:t>
            </a:r>
            <a:r>
              <a:rPr lang="en-US" sz="1400" smtClean="0"/>
              <a:t>requires that an individual, program or system process not be granted any more privileges than are necessary to perform the task. One simple example of this is that one should not use the same access account to administer a system and surf the web. </a:t>
            </a:r>
          </a:p>
          <a:p>
            <a:pPr eaLnBrk="1" hangingPunct="1"/>
            <a:endParaRPr lang="en-US" sz="1400" smtClean="0"/>
          </a:p>
          <a:p>
            <a:pPr eaLnBrk="1" hangingPunct="1"/>
            <a:r>
              <a:rPr lang="en-US" sz="1400" smtClean="0"/>
              <a:t>Simply put, separation of duties ensures that an individual can not complete a critical task by himself. With origins going toward preventing fraud and errors, it is an important concept not only for Information Security but IT in general. </a:t>
            </a:r>
          </a:p>
          <a:p>
            <a:pPr eaLnBrk="1" hangingPunct="1"/>
            <a:endParaRPr lang="en-US" sz="1400" smtClean="0"/>
          </a:p>
          <a:p>
            <a:pPr eaLnBrk="1" hangingPunct="1"/>
            <a:r>
              <a:rPr lang="en-US" sz="1400" smtClean="0"/>
              <a:t>For example: an employee who submits a request for reimbursement should not also be able to authorize payment or print the check. An applications programmer should not also be the server administrator or the database administrator - these roles and responsibilities must be separated from one another.  </a:t>
            </a:r>
          </a:p>
          <a:p>
            <a:pPr eaLnBrk="1" hangingPunct="1"/>
            <a:endParaRPr lang="en-US" sz="1400" smtClean="0"/>
          </a:p>
          <a:p>
            <a:pPr eaLnBrk="1" hangingPunct="1"/>
            <a:r>
              <a:rPr lang="en-US" sz="1400" smtClean="0"/>
              <a:t>Both of these concepts have applicability at the administrative, technical and physical layer of security. </a:t>
            </a:r>
            <a:endParaRPr lang="en-US" sz="1400"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pPr defTabSz="931863"/>
            <a:fld id="{82EEDFA1-7884-47EC-930A-285736361577}" type="slidenum">
              <a:rPr lang="en-US" smtClean="0"/>
              <a:pPr defTabSz="931863"/>
              <a:t>82</a:t>
            </a:fld>
            <a:endParaRPr lang="en-US" dirty="0"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pPr defTabSz="931863"/>
            <a:fld id="{F8BC7B32-F0C7-4B9B-A87C-04ABC6CF4440}" type="slidenum">
              <a:rPr lang="en-US" smtClean="0"/>
              <a:pPr defTabSz="931863"/>
              <a:t>83</a:t>
            </a:fld>
            <a:endParaRPr lang="en-US" dirty="0" smtClean="0"/>
          </a:p>
        </p:txBody>
      </p:sp>
      <p:sp>
        <p:nvSpPr>
          <p:cNvPr id="9830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82DFEE1B-8254-4253-A7C3-43FD1900308E}" type="slidenum">
              <a:rPr lang="en-US" sz="1200"/>
              <a:pPr algn="r" defTabSz="931863"/>
              <a:t>83</a:t>
            </a:fld>
            <a:endParaRPr 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lIns="93120" tIns="46559" rIns="93120" bIns="46559"/>
          <a:lstStyle/>
          <a:p>
            <a:pPr eaLnBrk="1" hangingPunct="1"/>
            <a:r>
              <a:rPr lang="en-US" sz="1600" smtClean="0"/>
              <a:t>When you read about and study information security, policies and procedures, awareness and training, risk assessment and management are usually considered as part of administrative responsibility. For that reason, I’m talking about there here.</a:t>
            </a:r>
            <a:endParaRPr lang="en-US" sz="1600"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31863"/>
            <a:fld id="{1ED45BD0-29E1-4794-8772-A1D525C42E76}" type="slidenum">
              <a:rPr lang="en-US" smtClean="0"/>
              <a:pPr defTabSz="931863"/>
              <a:t>84</a:t>
            </a:fld>
            <a:endParaRPr lang="en-US" dirty="0" smtClean="0"/>
          </a:p>
        </p:txBody>
      </p:sp>
      <p:sp>
        <p:nvSpPr>
          <p:cNvPr id="10035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3C593CA8-15BC-4889-9BEB-4AFD1BAB2500}" type="slidenum">
              <a:rPr lang="en-US" sz="1200"/>
              <a:pPr algn="r" defTabSz="931863"/>
              <a:t>84</a:t>
            </a:fld>
            <a:endParaRPr lang="en-US" sz="1200"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228600" y="4416425"/>
            <a:ext cx="6629400" cy="4651375"/>
          </a:xfrm>
          <a:noFill/>
          <a:ln/>
        </p:spPr>
        <p:txBody>
          <a:bodyPr lIns="93120" tIns="46559" rIns="93120" bIns="46559"/>
          <a:lstStyle/>
          <a:p>
            <a:pPr eaLnBrk="1" hangingPunct="1">
              <a:lnSpc>
                <a:spcPct val="90000"/>
              </a:lnSpc>
            </a:pPr>
            <a:r>
              <a:rPr lang="en-US" smtClean="0"/>
              <a:t>When I started in IT, life was a lot simpler. Now, even IT people have to worry about compliance an legal issues. This can be a whole lot simpler for you if you have a “parent organization.” </a:t>
            </a:r>
          </a:p>
          <a:p>
            <a:pPr eaLnBrk="1" hangingPunct="1">
              <a:lnSpc>
                <a:spcPct val="90000"/>
              </a:lnSpc>
            </a:pPr>
            <a:r>
              <a:rPr lang="en-US" smtClean="0"/>
              <a:t>-The topics that potentially hit large facilities are the regulatory compliance and privacy laws.</a:t>
            </a:r>
          </a:p>
          <a:p>
            <a:pPr eaLnBrk="1" hangingPunct="1">
              <a:lnSpc>
                <a:spcPct val="90000"/>
              </a:lnSpc>
            </a:pPr>
            <a:r>
              <a:rPr lang="en-US" smtClean="0"/>
              <a:t>-I’m aware of a medical research institution that almost had its research shut down when the old server for their radiation safety data on it died. </a:t>
            </a:r>
          </a:p>
          <a:p>
            <a:pPr eaLnBrk="1" hangingPunct="1">
              <a:lnSpc>
                <a:spcPct val="90000"/>
              </a:lnSpc>
            </a:pPr>
            <a:r>
              <a:rPr lang="en-US" smtClean="0"/>
              <a:t>-With privacy laws, currently, 38 states have them. If you disclose personally-identifiable information in Indiana, for example, you have one week to notify people that their private information has been disclosed. My EDUCAUSE colleagues and peers believe a Federal privacy law is coming.</a:t>
            </a:r>
          </a:p>
          <a:p>
            <a:pPr eaLnBrk="1" hangingPunct="1">
              <a:lnSpc>
                <a:spcPct val="90000"/>
              </a:lnSpc>
            </a:pPr>
            <a:endParaRPr lang="en-US" smtClean="0"/>
          </a:p>
          <a:p>
            <a:pPr marL="749300" lvl="1" indent="-287338" eaLnBrk="1" hangingPunct="1">
              <a:lnSpc>
                <a:spcPct val="90000"/>
              </a:lnSpc>
            </a:pPr>
            <a:r>
              <a:rPr lang="en-US" sz="1000" smtClean="0"/>
              <a:t>Regulatory Compliance</a:t>
            </a:r>
          </a:p>
          <a:p>
            <a:pPr marL="1152525" lvl="2" indent="-230188" eaLnBrk="1" hangingPunct="1">
              <a:lnSpc>
                <a:spcPct val="90000"/>
              </a:lnSpc>
            </a:pPr>
            <a:r>
              <a:rPr lang="en-US" sz="1000" smtClean="0"/>
              <a:t>Environmental Health and Safety</a:t>
            </a:r>
          </a:p>
          <a:p>
            <a:pPr marL="1152525" lvl="2" indent="-230188" eaLnBrk="1" hangingPunct="1">
              <a:lnSpc>
                <a:spcPct val="90000"/>
              </a:lnSpc>
            </a:pPr>
            <a:r>
              <a:rPr lang="en-US" sz="1000" smtClean="0"/>
              <a:t>DOE/DOD </a:t>
            </a:r>
          </a:p>
          <a:p>
            <a:pPr marL="749300" lvl="1" indent="-287338" eaLnBrk="1" hangingPunct="1">
              <a:lnSpc>
                <a:spcPct val="90000"/>
              </a:lnSpc>
            </a:pPr>
            <a:r>
              <a:rPr lang="en-US" sz="1000" smtClean="0"/>
              <a:t>HIPAA (Health Insurance Portability and Accountability Act)</a:t>
            </a:r>
          </a:p>
          <a:p>
            <a:pPr marL="1152525" lvl="2" indent="-230188" eaLnBrk="1" hangingPunct="1">
              <a:lnSpc>
                <a:spcPct val="90000"/>
              </a:lnSpc>
            </a:pPr>
            <a:r>
              <a:rPr lang="en-US" sz="1000" smtClean="0"/>
              <a:t>health</a:t>
            </a:r>
          </a:p>
          <a:p>
            <a:pPr marL="749300" lvl="1" indent="-287338" eaLnBrk="1" hangingPunct="1">
              <a:lnSpc>
                <a:spcPct val="90000"/>
              </a:lnSpc>
            </a:pPr>
            <a:r>
              <a:rPr lang="en-US" sz="1000" smtClean="0"/>
              <a:t>FERPA (Family Educational Rights and Privacy Act)</a:t>
            </a:r>
          </a:p>
          <a:p>
            <a:pPr marL="1152525" lvl="2" indent="-230188" eaLnBrk="1" hangingPunct="1">
              <a:lnSpc>
                <a:spcPct val="90000"/>
              </a:lnSpc>
            </a:pPr>
            <a:r>
              <a:rPr lang="en-US" sz="1000" smtClean="0"/>
              <a:t>student information</a:t>
            </a:r>
          </a:p>
          <a:p>
            <a:pPr marL="749300" lvl="1" indent="-287338" eaLnBrk="1" hangingPunct="1">
              <a:lnSpc>
                <a:spcPct val="90000"/>
              </a:lnSpc>
            </a:pPr>
            <a:r>
              <a:rPr lang="en-US" sz="1000" smtClean="0"/>
              <a:t>GLBA (Gramm-Leach-Bliley Act)</a:t>
            </a:r>
          </a:p>
          <a:p>
            <a:pPr marL="1152525" lvl="2" indent="-230188" eaLnBrk="1" hangingPunct="1">
              <a:lnSpc>
                <a:spcPct val="90000"/>
              </a:lnSpc>
            </a:pPr>
            <a:r>
              <a:rPr lang="en-US" sz="1000" smtClean="0"/>
              <a:t>Privacy and security of financial information</a:t>
            </a:r>
          </a:p>
          <a:p>
            <a:pPr marL="749300" lvl="1" indent="-287338" eaLnBrk="1" hangingPunct="1">
              <a:lnSpc>
                <a:spcPct val="90000"/>
              </a:lnSpc>
            </a:pPr>
            <a:r>
              <a:rPr lang="en-US" sz="1000" smtClean="0"/>
              <a:t>Sarbanes-Oxley Act of 2002 (SOX).</a:t>
            </a:r>
          </a:p>
          <a:p>
            <a:pPr marL="1152525" lvl="2" indent="-230188" eaLnBrk="1" hangingPunct="1">
              <a:lnSpc>
                <a:spcPct val="90000"/>
              </a:lnSpc>
            </a:pPr>
            <a:r>
              <a:rPr lang="en-US" sz="1000" smtClean="0"/>
              <a:t>Financial controls: could be extended to non-profits</a:t>
            </a:r>
          </a:p>
          <a:p>
            <a:pPr marL="749300" lvl="1" indent="-287338" eaLnBrk="1" hangingPunct="1">
              <a:lnSpc>
                <a:spcPct val="90000"/>
              </a:lnSpc>
            </a:pPr>
            <a:r>
              <a:rPr lang="en-US" sz="1000" smtClean="0"/>
              <a:t>Privacy Laws/State Breach Notification Laws</a:t>
            </a:r>
          </a:p>
          <a:p>
            <a:pPr marL="1152525" lvl="2" indent="-230188" eaLnBrk="1" hangingPunct="1">
              <a:lnSpc>
                <a:spcPct val="90000"/>
              </a:lnSpc>
            </a:pPr>
            <a:r>
              <a:rPr lang="en-US" sz="1000" smtClean="0"/>
              <a:t>If you don’t need personally-identifiable information, don’t ask for it and don’t keep it.</a:t>
            </a:r>
          </a:p>
          <a:p>
            <a:pPr eaLnBrk="1" hangingPunct="1">
              <a:lnSpc>
                <a:spcPct val="90000"/>
              </a:lnSpc>
            </a:pPr>
            <a:endParaRPr lang="en-US" sz="1000"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pPr defTabSz="931863"/>
            <a:fld id="{B38A8486-F801-4938-BD2B-85F5EFBEE0D6}" type="slidenum">
              <a:rPr lang="en-US" smtClean="0"/>
              <a:pPr defTabSz="931863"/>
              <a:t>85</a:t>
            </a:fld>
            <a:endParaRPr lang="en-US" dirty="0"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r>
              <a:rPr lang="en-US" sz="1600" smtClean="0"/>
              <a:t>I started out by saying, “IT security starts with policy.” Policies are extremely important and they need to be written, communicated and understood by all to whom they apply. </a:t>
            </a:r>
          </a:p>
          <a:p>
            <a:pPr eaLnBrk="1" hangingPunct="1"/>
            <a:endParaRPr lang="en-US" sz="1600" smtClean="0"/>
          </a:p>
          <a:p>
            <a:pPr eaLnBrk="1" hangingPunct="1"/>
            <a:r>
              <a:rPr lang="en-US" sz="1600" smtClean="0"/>
              <a:t>That said, “they” say there are two things you never want to see made: sausage and legislation. I always add institutional policy to that, though I will say it’s easier to develop policy at NSF than it is at a university! </a:t>
            </a:r>
          </a:p>
          <a:p>
            <a:pPr eaLnBrk="1" hangingPunct="1"/>
            <a:endParaRPr lang="en-US" sz="1600" smtClean="0"/>
          </a:p>
          <a:p>
            <a:pPr eaLnBrk="1" hangingPunct="1"/>
            <a:r>
              <a:rPr lang="en-US" sz="1600" smtClean="0"/>
              <a:t>The good news is there are many examples of good policies and many sources. You don’t have to reinvent the policy wheel.</a:t>
            </a:r>
            <a:endParaRPr lang="en-US" sz="1600"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pPr defTabSz="931863"/>
            <a:fld id="{7E2236B4-8D78-4CCA-904D-DFB67632CAE1}" type="slidenum">
              <a:rPr lang="en-US" smtClean="0"/>
              <a:pPr defTabSz="931863"/>
              <a:t>86</a:t>
            </a:fld>
            <a:endParaRPr 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defTabSz="912813" eaLnBrk="1" hangingPunct="1">
              <a:spcBef>
                <a:spcPct val="0"/>
              </a:spcBef>
            </a:pPr>
            <a:r>
              <a:rPr lang="en-US" sz="1800" smtClean="0"/>
              <a:t>This list is taken straight from the EDUCAUSE/Internet2 Security Guide. It details areas where most organizations need policies.</a:t>
            </a:r>
          </a:p>
          <a:p>
            <a:pPr defTabSz="912813" eaLnBrk="1" hangingPunct="1">
              <a:spcBef>
                <a:spcPct val="0"/>
              </a:spcBef>
            </a:pPr>
            <a:endParaRPr lang="en-US" sz="1800" smtClean="0"/>
          </a:p>
          <a:p>
            <a:pPr defTabSz="912813" eaLnBrk="1" hangingPunct="1">
              <a:spcBef>
                <a:spcPct val="0"/>
              </a:spcBef>
            </a:pPr>
            <a:r>
              <a:rPr lang="en-US" sz="1800" smtClean="0"/>
              <a:t>Policies are typically very general and can be short but state the overall all principles that are needed. They often require approval at several levels: consensus within the community, middle and upper management. Final approval often rests with an institutions Board.  Done right, a good policy will last 4-5 years. </a:t>
            </a:r>
          </a:p>
          <a:p>
            <a:pPr defTabSz="912813" eaLnBrk="1" hangingPunct="1">
              <a:spcBef>
                <a:spcPct val="0"/>
              </a:spcBef>
            </a:pPr>
            <a:endParaRPr lang="en-US" sz="1800" smtClean="0"/>
          </a:p>
          <a:p>
            <a:pPr defTabSz="912813" eaLnBrk="1" hangingPunct="1">
              <a:spcBef>
                <a:spcPct val="0"/>
              </a:spcBef>
            </a:pPr>
            <a:r>
              <a:rPr lang="en-US" sz="1800" smtClean="0"/>
              <a:t>The accompanying procedures generally get into specifics and operations. These require fewer levels of approval and are more easily changed.</a:t>
            </a:r>
          </a:p>
          <a:p>
            <a:pPr defTabSz="912813" eaLnBrk="1" hangingPunct="1">
              <a:spcBef>
                <a:spcPct val="0"/>
              </a:spcBef>
            </a:pPr>
            <a:endParaRPr lang="en-US" sz="1800" smtClean="0"/>
          </a:p>
          <a:p>
            <a:pPr defTabSz="912813" eaLnBrk="1" hangingPunct="1">
              <a:spcBef>
                <a:spcPct val="0"/>
              </a:spcBef>
            </a:pPr>
            <a:r>
              <a:rPr lang="en-US" sz="1800" smtClean="0"/>
              <a:t>Again, don’t reinvent the wheel. </a:t>
            </a:r>
          </a:p>
          <a:p>
            <a:pPr defTabSz="912813" eaLnBrk="1" hangingPunct="1">
              <a:spcBef>
                <a:spcPct val="0"/>
              </a:spcBef>
            </a:pPr>
            <a:endParaRPr lang="en-US" sz="1800" smtClean="0"/>
          </a:p>
          <a:p>
            <a:pPr defTabSz="912813" eaLnBrk="1" hangingPunct="1">
              <a:spcBef>
                <a:spcPct val="0"/>
              </a:spcBef>
            </a:pPr>
            <a:endParaRPr lang="en-US" sz="1800"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pPr defTabSz="931863"/>
            <a:fld id="{6DDE01F8-7369-4CD2-A7DE-1364EEEE1900}" type="slidenum">
              <a:rPr lang="en-US" smtClean="0"/>
              <a:pPr defTabSz="931863"/>
              <a:t>87</a:t>
            </a:fld>
            <a:endParaRPr lang="en-US" dirty="0"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r>
              <a:rPr lang="en-US" sz="1400" smtClean="0"/>
              <a:t>AUPs have been around higher-ed for a long time. I drafted my first one about 1982. The AUP is your place to define what users can and can’t do.</a:t>
            </a:r>
          </a:p>
          <a:p>
            <a:pPr eaLnBrk="1" hangingPunct="1"/>
            <a:endParaRPr lang="en-US" sz="1400" smtClean="0"/>
          </a:p>
          <a:p>
            <a:pPr eaLnBrk="1" hangingPunct="1"/>
            <a:r>
              <a:rPr lang="en-US" sz="1400" smtClean="0"/>
              <a:t>Agreements of use and rules of behavior are newer than AUPs. At Georgetown, we’re working on a ROB that anyone working with sensitive information will be required to sign. Both the SDSC and the TeraGrid have examples on their websites of what they expect of their users.</a:t>
            </a:r>
          </a:p>
          <a:p>
            <a:pPr eaLnBrk="1" hangingPunct="1"/>
            <a:endParaRPr lang="en-US" sz="1400" smtClean="0"/>
          </a:p>
          <a:p>
            <a:pPr eaLnBrk="1" hangingPunct="1"/>
            <a:r>
              <a:rPr lang="en-US" sz="1400" smtClean="0"/>
              <a:t>“Facilities need an awareness of National security implications that the President/Congress/American people would feel are a real concern.”</a:t>
            </a:r>
          </a:p>
          <a:p>
            <a:pPr eaLnBrk="1" hangingPunct="1"/>
            <a:endParaRPr lang="en-US" sz="1400" smtClean="0"/>
          </a:p>
          <a:p>
            <a:pPr eaLnBrk="1" hangingPunct="1"/>
            <a:r>
              <a:rPr lang="en-US" sz="1400" smtClean="0"/>
              <a:t>Scientific culture may differ from good practice.</a:t>
            </a:r>
          </a:p>
          <a:p>
            <a:pPr eaLnBrk="1" hangingPunct="1"/>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pPr defTabSz="931863"/>
            <a:fld id="{090BB9F1-F24D-4372-8642-DF8D1EE711DF}" type="slidenum">
              <a:rPr lang="en-US" smtClean="0"/>
              <a:pPr defTabSz="931863"/>
              <a:t>88</a:t>
            </a:fld>
            <a:endParaRPr 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defTabSz="931863"/>
            <a:fld id="{08149620-2D40-426C-93DC-850C9101B9B1}" type="slidenum">
              <a:rPr lang="en-US" smtClean="0"/>
              <a:pPr defTabSz="931863"/>
              <a:t>89</a:t>
            </a:fld>
            <a:endParaRPr lang="en-US" dirty="0"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r>
              <a:rPr lang="en-US" sz="1600" smtClean="0"/>
              <a:t>Security awareness training can be formal and what I call “informal” but it needs to be targeted at many levels.</a:t>
            </a:r>
            <a:r>
              <a:rPr lang="en-US" smtClean="0"/>
              <a:t>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1863"/>
            <a:fld id="{39E64393-D6BD-49A8-A2DF-AB4BF8F2D486}" type="slidenum">
              <a:rPr lang="en-US" smtClean="0"/>
              <a:pPr defTabSz="931863"/>
              <a:t>9</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lIns="92200" tIns="46100" rIns="92200" bIns="46100"/>
          <a:lstStyle/>
          <a:p>
            <a:pPr lvl="1" eaLnBrk="1" hangingPunct="1">
              <a:lnSpc>
                <a:spcPct val="80000"/>
              </a:lnSpc>
            </a:pPr>
            <a:endParaRPr lang="en-US" sz="1400" smtClean="0"/>
          </a:p>
          <a:p>
            <a:pPr eaLnBrk="1" hangingPunct="1">
              <a:lnSpc>
                <a:spcPct val="80000"/>
              </a:lnSpc>
            </a:pPr>
            <a:r>
              <a:rPr lang="en-US" sz="1400" smtClean="0"/>
              <a:t>Incident response and notification are expensive </a:t>
            </a:r>
          </a:p>
          <a:p>
            <a:pPr lvl="1" eaLnBrk="1" hangingPunct="1">
              <a:lnSpc>
                <a:spcPct val="80000"/>
              </a:lnSpc>
            </a:pPr>
            <a:r>
              <a:rPr lang="en-US" sz="1400" smtClean="0"/>
              <a:t>Laptop stolen from public west-coast research university 2005: </a:t>
            </a:r>
          </a:p>
          <a:p>
            <a:pPr lvl="1" eaLnBrk="1" hangingPunct="1">
              <a:lnSpc>
                <a:spcPct val="80000"/>
              </a:lnSpc>
            </a:pPr>
            <a:r>
              <a:rPr lang="en-US" sz="1400" smtClean="0"/>
              <a:t>	$750K out of pocket</a:t>
            </a:r>
          </a:p>
          <a:p>
            <a:pPr lvl="1" eaLnBrk="1" hangingPunct="1">
              <a:lnSpc>
                <a:spcPct val="80000"/>
              </a:lnSpc>
            </a:pPr>
            <a:r>
              <a:rPr lang="en-US" sz="1400" smtClean="0"/>
              <a:t>Research server breach at private east-coast research university 2006: </a:t>
            </a:r>
          </a:p>
          <a:p>
            <a:pPr lvl="1" eaLnBrk="1" hangingPunct="1">
              <a:lnSpc>
                <a:spcPct val="80000"/>
              </a:lnSpc>
            </a:pPr>
            <a:r>
              <a:rPr lang="en-US" sz="1400" smtClean="0"/>
              <a:t>	$200K out of pocket</a:t>
            </a:r>
          </a:p>
          <a:p>
            <a:pPr lvl="1" eaLnBrk="1" hangingPunct="1">
              <a:lnSpc>
                <a:spcPct val="80000"/>
              </a:lnSpc>
            </a:pPr>
            <a:endParaRPr lang="en-US" sz="1400" smtClean="0"/>
          </a:p>
          <a:p>
            <a:pPr eaLnBrk="1" hangingPunct="1">
              <a:lnSpc>
                <a:spcPct val="90000"/>
              </a:lnSpc>
            </a:pPr>
            <a:endParaRPr lang="en-US" smtClean="0"/>
          </a:p>
          <a:p>
            <a:pPr eaLnBrk="1" hangingPunct="1">
              <a:lnSpc>
                <a:spcPct val="90000"/>
              </a:lnSpc>
            </a:pPr>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pPr defTabSz="931863"/>
            <a:fld id="{5706EB6C-FCC4-49C9-9EED-086EC975A7AC}" type="slidenum">
              <a:rPr lang="en-US" smtClean="0"/>
              <a:pPr defTabSz="931863"/>
              <a:t>90</a:t>
            </a:fld>
            <a:endParaRPr lang="en-US" dirty="0" smtClean="0"/>
          </a:p>
        </p:txBody>
      </p:sp>
      <p:sp>
        <p:nvSpPr>
          <p:cNvPr id="11469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6EAE27F7-D1BF-44CD-B659-28F5BA6942B8}" type="slidenum">
              <a:rPr lang="en-US" sz="1200"/>
              <a:pPr algn="r" defTabSz="931863"/>
              <a:t>90</a:t>
            </a:fld>
            <a:endParaRPr lang="en-US" sz="1200"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304800" y="4416425"/>
            <a:ext cx="6400800" cy="4183063"/>
          </a:xfrm>
          <a:noFill/>
          <a:ln/>
        </p:spPr>
        <p:txBody>
          <a:bodyPr lIns="93120" tIns="46559" rIns="93120" bIns="46559"/>
          <a:lstStyle/>
          <a:p>
            <a:pPr eaLnBrk="1" hangingPunct="1"/>
            <a:r>
              <a:rPr lang="en-US" sz="1600" smtClean="0"/>
              <a:t>For example, Upper Management: needs to learn about the institutional risks</a:t>
            </a:r>
          </a:p>
          <a:p>
            <a:pPr eaLnBrk="1" hangingPunct="1"/>
            <a:endParaRPr lang="en-US" sz="1600" smtClean="0"/>
          </a:p>
          <a:p>
            <a:pPr eaLnBrk="1" hangingPunct="1"/>
            <a:r>
              <a:rPr lang="en-US" sz="1600" smtClean="0"/>
              <a:t>Users: must be taught how to protect their own information, systems and portable media</a:t>
            </a:r>
          </a:p>
          <a:p>
            <a:pPr eaLnBrk="1" hangingPunct="1"/>
            <a:endParaRPr lang="en-US" sz="1600" smtClean="0"/>
          </a:p>
          <a:p>
            <a:pPr eaLnBrk="1" hangingPunct="1"/>
            <a:r>
              <a:rPr lang="en-US" sz="1600" smtClean="0"/>
              <a:t>Information or System “Stewards”: the researchers, managers or others responsible for the “data”, “content” or the “process” or even the “science” but not necessarily the technology that undergirds it</a:t>
            </a:r>
          </a:p>
          <a:p>
            <a:pPr eaLnBrk="1" hangingPunct="1"/>
            <a:endParaRPr lang="en-US" sz="1600" smtClean="0"/>
          </a:p>
          <a:p>
            <a:pPr eaLnBrk="1" hangingPunct="1"/>
            <a:endParaRPr lang="en-US" sz="1600"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pPr defTabSz="931863"/>
            <a:fld id="{86031089-39FD-4772-9400-7854D98AB89F}" type="slidenum">
              <a:rPr lang="en-US" smtClean="0"/>
              <a:pPr defTabSz="931863"/>
              <a:t>91</a:t>
            </a:fld>
            <a:endParaRPr lang="en-US" dirty="0" smtClean="0"/>
          </a:p>
        </p:txBody>
      </p:sp>
      <p:sp>
        <p:nvSpPr>
          <p:cNvPr id="11673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9A6BE3A3-CA54-4066-AED9-A9E516D0BE77}" type="slidenum">
              <a:rPr lang="en-US" sz="1200"/>
              <a:pPr algn="r" defTabSz="931863"/>
              <a:t>91</a:t>
            </a:fld>
            <a:endParaRPr lang="en-US" sz="1200"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304800" y="4416425"/>
            <a:ext cx="6400800" cy="4183063"/>
          </a:xfrm>
          <a:noFill/>
          <a:ln/>
        </p:spPr>
        <p:txBody>
          <a:bodyPr lIns="93120" tIns="46559" rIns="93120" bIns="46559"/>
          <a:lstStyle/>
          <a:p>
            <a:pPr eaLnBrk="1" hangingPunct="1"/>
            <a:r>
              <a:rPr lang="en-US" sz="1600" smtClean="0"/>
              <a:t>System and Network Administrators: require training to help them maintain and improve the security of the systems they oversee</a:t>
            </a:r>
          </a:p>
          <a:p>
            <a:pPr eaLnBrk="1" hangingPunct="1"/>
            <a:r>
              <a:rPr lang="en-US" sz="1600" smtClean="0"/>
              <a:t>Information Security Support Staff: all of the above as well as having a solid understanding of </a:t>
            </a:r>
          </a:p>
          <a:p>
            <a:pPr marL="749300" lvl="1" indent="-287338" eaLnBrk="1" hangingPunct="1"/>
            <a:r>
              <a:rPr lang="en-US" sz="1600" smtClean="0"/>
              <a:t>vulnerability assessment</a:t>
            </a:r>
          </a:p>
          <a:p>
            <a:pPr marL="749300" lvl="1" indent="-287338" eaLnBrk="1" hangingPunct="1"/>
            <a:r>
              <a:rPr lang="en-US" sz="1600" smtClean="0"/>
              <a:t>intrusion detection, incident response</a:t>
            </a:r>
          </a:p>
          <a:p>
            <a:pPr marL="749300" lvl="1" indent="-287338" eaLnBrk="1" hangingPunct="1"/>
            <a:r>
              <a:rPr lang="en-US" sz="1600" smtClean="0"/>
              <a:t>encryption</a:t>
            </a:r>
          </a:p>
          <a:p>
            <a:pPr marL="749300" lvl="1" indent="-287338" eaLnBrk="1" hangingPunct="1"/>
            <a:r>
              <a:rPr lang="en-US" sz="1600" smtClean="0"/>
              <a:t>authentication</a:t>
            </a:r>
          </a:p>
          <a:p>
            <a:pPr eaLnBrk="1" hangingPunct="1"/>
            <a:endParaRPr lang="en-US" sz="1600"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pPr defTabSz="931863"/>
            <a:fld id="{14E2AA98-B8C3-485C-8054-45FAC787C90B}" type="slidenum">
              <a:rPr lang="en-US" smtClean="0"/>
              <a:pPr defTabSz="931863"/>
              <a:t>92</a:t>
            </a:fld>
            <a:endParaRPr lang="en-US" dirty="0" smtClean="0"/>
          </a:p>
        </p:txBody>
      </p:sp>
      <p:sp>
        <p:nvSpPr>
          <p:cNvPr id="11878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65E61FAF-DE38-4213-80F0-F7ADA3163208}" type="slidenum">
              <a:rPr lang="en-US" sz="1200"/>
              <a:pPr algn="r" defTabSz="931863"/>
              <a:t>92</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228600" y="4416425"/>
            <a:ext cx="6400800" cy="4183063"/>
          </a:xfrm>
          <a:noFill/>
          <a:ln/>
        </p:spPr>
        <p:txBody>
          <a:bodyPr lIns="93120" tIns="46559" rIns="93120" bIns="46559"/>
          <a:lstStyle/>
          <a:p>
            <a:pPr defTabSz="912813" eaLnBrk="1" hangingPunct="1">
              <a:spcBef>
                <a:spcPct val="0"/>
              </a:spcBef>
            </a:pPr>
            <a:r>
              <a:rPr lang="en-US" sz="1800" smtClean="0"/>
              <a:t>In reality, the formal training materials are probably the “easiest part” of security training. Many resources exist within the community.</a:t>
            </a:r>
          </a:p>
          <a:p>
            <a:pPr defTabSz="912813" eaLnBrk="1" hangingPunct="1">
              <a:spcBef>
                <a:spcPct val="0"/>
              </a:spcBef>
            </a:pPr>
            <a:endParaRPr lang="en-US" sz="1800" smtClean="0"/>
          </a:p>
          <a:p>
            <a:pPr defTabSz="912813" eaLnBrk="1" hangingPunct="1">
              <a:spcBef>
                <a:spcPct val="0"/>
              </a:spcBef>
            </a:pPr>
            <a:r>
              <a:rPr lang="en-US" sz="1800" smtClean="0"/>
              <a:t>Early in my career, someone told me, “Ardoth, you can’t stop water from running downhill.” </a:t>
            </a:r>
          </a:p>
          <a:p>
            <a:pPr defTabSz="912813" eaLnBrk="1" hangingPunct="1">
              <a:spcBef>
                <a:spcPct val="0"/>
              </a:spcBef>
            </a:pPr>
            <a:endParaRPr lang="en-US" sz="1800" smtClean="0"/>
          </a:p>
          <a:p>
            <a:pPr defTabSz="912813" eaLnBrk="1" hangingPunct="1">
              <a:spcBef>
                <a:spcPct val="0"/>
              </a:spcBef>
            </a:pPr>
            <a:r>
              <a:rPr lang="en-US" sz="1800" smtClean="0"/>
              <a:t>With SAT, one of our goals needs to be to keep pouring buckets down the hill. We need to leverage IT security awareness whenever we can to whomever we listen. Sometimes a “sound bite” at the right time can do wonders. </a:t>
            </a:r>
          </a:p>
          <a:p>
            <a:pPr defTabSz="912813" eaLnBrk="1" hangingPunct="1">
              <a:spcBef>
                <a:spcPct val="0"/>
              </a:spcBef>
            </a:pPr>
            <a:endParaRPr lang="en-US" sz="1800" smtClean="0"/>
          </a:p>
          <a:p>
            <a:pPr defTabSz="912813" eaLnBrk="1" hangingPunct="1">
              <a:spcBef>
                <a:spcPct val="0"/>
              </a:spcBef>
            </a:pPr>
            <a:r>
              <a:rPr lang="en-US" sz="1800" smtClean="0"/>
              <a:t>You’ll know you’ve succeeded when you hear other people say back to you what you think needs to be done.</a:t>
            </a:r>
          </a:p>
          <a:p>
            <a:pPr defTabSz="912813" eaLnBrk="1" hangingPunct="1">
              <a:spcBef>
                <a:spcPct val="0"/>
              </a:spcBef>
            </a:pPr>
            <a:endParaRPr lang="en-US" sz="1800" smtClean="0"/>
          </a:p>
          <a:p>
            <a:pPr defTabSz="912813" eaLnBrk="1" hangingPunct="1">
              <a:spcBef>
                <a:spcPct val="0"/>
              </a:spcBef>
            </a:pPr>
            <a:r>
              <a:rPr lang="en-US" sz="1800" smtClean="0"/>
              <a:t>Here are some examples of how to leverage access and why you want to.</a:t>
            </a:r>
            <a:endParaRPr lang="en-US" sz="1800"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pPr defTabSz="931863"/>
            <a:fld id="{748AA225-F04A-4454-ABE3-1DF0D7C47692}" type="slidenum">
              <a:rPr lang="en-US" smtClean="0"/>
              <a:pPr defTabSz="931863"/>
              <a:t>93</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r>
              <a:rPr lang="en-US" sz="1800" smtClean="0"/>
              <a:t>With technical or logical controls or safeguards, the goals are to “prevent, detect and respond.” Colleagues could spend days talking about technical safeguards. In fact, we will at the Summit meeting next month. So, hitting some high points…</a:t>
            </a:r>
            <a:endParaRPr lang="en-US" sz="1800"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pPr defTabSz="931863"/>
            <a:fld id="{74E614D5-019D-4349-9298-5B5A937EE9F3}" type="slidenum">
              <a:rPr lang="en-US" smtClean="0"/>
              <a:pPr defTabSz="931863"/>
              <a:t>94</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r>
              <a:rPr lang="en-US" sz="1600" smtClean="0"/>
              <a:t>Some examples of technical responsibilities include:</a:t>
            </a:r>
          </a:p>
          <a:p>
            <a:pPr eaLnBrk="1" hangingPunct="1"/>
            <a:endParaRPr lang="en-US" sz="1600" smtClean="0"/>
          </a:p>
          <a:p>
            <a:pPr eaLnBrk="1" hangingPunct="1"/>
            <a:r>
              <a:rPr lang="en-US" sz="1600" smtClean="0"/>
              <a:t>Access Management and Oversight (more next slide)</a:t>
            </a:r>
          </a:p>
          <a:p>
            <a:pPr eaLnBrk="1" hangingPunct="1"/>
            <a:r>
              <a:rPr lang="en-US" sz="1600" smtClean="0"/>
              <a:t>Security Architecture: when you are doing project planning, systems design, facility development, consider the security architecture from the beginning. </a:t>
            </a:r>
          </a:p>
          <a:p>
            <a:pPr eaLnBrk="1" hangingPunct="1"/>
            <a:r>
              <a:rPr lang="en-US" sz="1600" smtClean="0"/>
              <a:t>Telecommunications and Network Security: this needs to be part of facility design.</a:t>
            </a:r>
          </a:p>
          <a:p>
            <a:pPr eaLnBrk="1" hangingPunct="1"/>
            <a:r>
              <a:rPr lang="en-US" sz="1600" smtClean="0"/>
              <a:t>Applications and Systems Development: security should be built in</a:t>
            </a:r>
          </a:p>
          <a:p>
            <a:pPr eaLnBrk="1" hangingPunct="1"/>
            <a:r>
              <a:rPr lang="en-US" sz="1600" smtClean="0"/>
              <a:t>Business Continuity (discussed later) </a:t>
            </a:r>
            <a:endParaRPr lang="en-US" sz="1600"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pPr defTabSz="931863"/>
            <a:fld id="{3004FC23-88E7-45B6-90E9-0D08594A641E}" type="slidenum">
              <a:rPr lang="en-US" smtClean="0"/>
              <a:pPr defTabSz="931863"/>
              <a:t>95</a:t>
            </a:fld>
            <a:endParaRPr 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r>
              <a:rPr lang="en-US" sz="1600" smtClean="0"/>
              <a:t>Current practices include X509 standards around public key infrastructure (PKI), Kerberos, etc. </a:t>
            </a:r>
          </a:p>
          <a:p>
            <a:pPr eaLnBrk="1" hangingPunct="1"/>
            <a:endParaRPr lang="en-US" sz="1600" smtClean="0"/>
          </a:p>
          <a:p>
            <a:pPr eaLnBrk="1" hangingPunct="1"/>
            <a:r>
              <a:rPr lang="en-US" sz="1600" smtClean="0"/>
              <a:t>More and more we’re seeing the emergence of campus-based Id providers and scalable credential providers.</a:t>
            </a:r>
          </a:p>
          <a:p>
            <a:pPr eaLnBrk="1" hangingPunct="1"/>
            <a:endParaRPr lang="en-US" sz="1600" smtClean="0"/>
          </a:p>
          <a:p>
            <a:pPr eaLnBrk="1" hangingPunct="1"/>
            <a:r>
              <a:rPr lang="en-US" sz="1600" smtClean="0"/>
              <a:t>LIGO is a leader in this area.</a:t>
            </a:r>
            <a:endParaRPr lang="en-US" sz="1600"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pPr defTabSz="931863"/>
            <a:fld id="{7E34E9CC-9EA9-4DF4-B2E2-B29B83718225}" type="slidenum">
              <a:rPr lang="en-US" smtClean="0"/>
              <a:pPr defTabSz="931863"/>
              <a:t>96</a:t>
            </a:fld>
            <a:endParaRPr lang="en-US" dirty="0" smtClean="0"/>
          </a:p>
        </p:txBody>
      </p:sp>
      <p:sp>
        <p:nvSpPr>
          <p:cNvPr id="13209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CFDC4ED3-2248-412C-8F42-5F77E9D5AF02}" type="slidenum">
              <a:rPr lang="en-US" sz="1200"/>
              <a:pPr algn="r" defTabSz="931863"/>
              <a:t>96</a:t>
            </a:fld>
            <a:endParaRPr lang="en-US" sz="1200"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lIns="93120" tIns="46559" rIns="93120" bIns="46559"/>
          <a:lstStyle/>
          <a:p>
            <a:pPr eaLnBrk="1" hangingPunct="1"/>
            <a:r>
              <a:rPr lang="en-US" smtClean="0"/>
              <a:t>At home, if the latch fails, there is the deadbolt. Some people add a chain on the door. Others have alarm systems. Some get a dog. All work together to keep the house and its people safe.</a:t>
            </a:r>
          </a:p>
          <a:p>
            <a:pPr eaLnBrk="1" hangingPunct="1"/>
            <a:endParaRPr lang="en-US" smtClean="0"/>
          </a:p>
          <a:p>
            <a:pPr eaLnBrk="1" hangingPunct="1"/>
            <a:r>
              <a:rPr lang="en-US" smtClean="0"/>
              <a:t>This building up, layering on and overlapping security measures is know as defense in depth. Just like chains, the strength of any system is no greater than its weakest link. With a defense in depth strategy, if one defensive measure fails there are other measures in place that continue to provide protection. </a:t>
            </a:r>
          </a:p>
          <a:p>
            <a:pPr eaLnBrk="1" hangingPunct="1"/>
            <a:endParaRPr lang="en-US" smtClean="0"/>
          </a:p>
          <a:p>
            <a:pPr eaLnBrk="1" hangingPunct="1"/>
            <a:r>
              <a:rPr lang="en-US" smtClean="0"/>
              <a:t>Using more than one of the following layers constitutes Defense in Depth.</a:t>
            </a:r>
          </a:p>
          <a:p>
            <a:pPr eaLnBrk="1" hangingPunct="1"/>
            <a:r>
              <a:rPr lang="en-US" smtClean="0"/>
              <a:t>Physical Security (e.g. dead bolt locks) </a:t>
            </a:r>
          </a:p>
          <a:p>
            <a:pPr eaLnBrk="1" hangingPunct="1"/>
            <a:r>
              <a:rPr lang="en-US" smtClean="0"/>
              <a:t>Authentication and password security </a:t>
            </a:r>
          </a:p>
          <a:p>
            <a:pPr eaLnBrk="1" hangingPunct="1"/>
            <a:r>
              <a:rPr lang="en-US" smtClean="0"/>
              <a:t>Antivirus software </a:t>
            </a:r>
          </a:p>
          <a:p>
            <a:pPr eaLnBrk="1" hangingPunct="1"/>
            <a:r>
              <a:rPr lang="en-US" smtClean="0"/>
              <a:t>Firewalls (hardware or software) </a:t>
            </a:r>
          </a:p>
          <a:p>
            <a:pPr eaLnBrk="1" hangingPunct="1"/>
            <a:r>
              <a:rPr lang="en-US" smtClean="0"/>
              <a:t>DMZ (Demilitarized zones) </a:t>
            </a:r>
          </a:p>
          <a:p>
            <a:pPr eaLnBrk="1" hangingPunct="1"/>
            <a:r>
              <a:rPr lang="en-US" smtClean="0"/>
              <a:t>IDS (Intrusion Detection Software) </a:t>
            </a:r>
          </a:p>
          <a:p>
            <a:pPr eaLnBrk="1" hangingPunct="1"/>
            <a:r>
              <a:rPr lang="en-US" smtClean="0"/>
              <a:t>Packet filters </a:t>
            </a:r>
          </a:p>
          <a:p>
            <a:pPr eaLnBrk="1" hangingPunct="1"/>
            <a:r>
              <a:rPr lang="en-US" smtClean="0"/>
              <a:t>Routers and Switches </a:t>
            </a:r>
          </a:p>
          <a:p>
            <a:pPr eaLnBrk="1" hangingPunct="1"/>
            <a:r>
              <a:rPr lang="en-US" smtClean="0"/>
              <a:t>Proxy servers </a:t>
            </a:r>
          </a:p>
          <a:p>
            <a:pPr eaLnBrk="1" hangingPunct="1"/>
            <a:r>
              <a:rPr lang="en-US" smtClean="0">
                <a:hlinkClick r:id="rId3" tooltip="Virtual private network"/>
              </a:rPr>
              <a:t>VPN</a:t>
            </a:r>
            <a:r>
              <a:rPr lang="en-US" smtClean="0"/>
              <a:t> (Virtual private networks) </a:t>
            </a:r>
          </a:p>
          <a:p>
            <a:pPr eaLnBrk="1" hangingPunct="1"/>
            <a:r>
              <a:rPr lang="en-US" smtClean="0"/>
              <a:t>Logging and Auditing </a:t>
            </a:r>
          </a:p>
          <a:p>
            <a:pPr eaLnBrk="1" hangingPunct="1"/>
            <a:r>
              <a:rPr lang="en-US" smtClean="0"/>
              <a:t>Biometrics </a:t>
            </a:r>
          </a:p>
          <a:p>
            <a:pPr eaLnBrk="1" hangingPunct="1"/>
            <a:r>
              <a:rPr lang="en-US" smtClean="0"/>
              <a:t>Timed access control </a:t>
            </a:r>
          </a:p>
          <a:p>
            <a:pPr eaLnBrk="1" hangingPunct="1"/>
            <a:endParaRPr lang="en-US" smtClean="0"/>
          </a:p>
          <a:p>
            <a:pPr eaLnBrk="1" hangingPunct="1"/>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pPr defTabSz="931863"/>
            <a:fld id="{CD35BC7A-7D7D-4AA0-84B6-4956CE1443AA}" type="slidenum">
              <a:rPr lang="en-US" smtClean="0"/>
              <a:pPr defTabSz="931863"/>
              <a:t>97</a:t>
            </a:fld>
            <a:endParaRPr lang="en-US" dirty="0"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spcBef>
                <a:spcPct val="0"/>
              </a:spcBef>
            </a:pPr>
            <a:r>
              <a:rPr lang="en-US" sz="1600" smtClean="0"/>
              <a:t>Goals for physical and technical security overlap. In both, one wants operations security, appropriate IT and security practices that are relevant to operations and safeguards that are appropriate for the facility.</a:t>
            </a:r>
          </a:p>
          <a:p>
            <a:pPr eaLnBrk="1" hangingPunct="1"/>
            <a:endParaRPr lang="en-US" sz="1600"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pPr defTabSz="931863"/>
            <a:fld id="{F31765AD-F0C5-402E-A82D-52BFD13067BB}" type="slidenum">
              <a:rPr lang="en-US" smtClean="0"/>
              <a:pPr defTabSz="931863"/>
              <a:t>98</a:t>
            </a:fld>
            <a:endParaRPr lang="en-US" dirty="0"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r>
              <a:rPr lang="en-US" sz="1600" smtClean="0"/>
              <a:t>Large Facilities vary. George Strawn, NSF CIO, is fond of saying that more and more, large facilities are a bunch of devices and computers hooked together on a network. Some have buildings; some have multiple locations; many are comprised of sensors of many types; some are international.</a:t>
            </a:r>
            <a:r>
              <a:rPr lang="en-US" smtClean="0"/>
              <a:t>  </a:t>
            </a:r>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pPr defTabSz="931863"/>
            <a:fld id="{72D4C5E4-8A8C-4AC9-B49D-34620852C57B}" type="slidenum">
              <a:rPr lang="en-US" smtClean="0"/>
              <a:pPr defTabSz="931863"/>
              <a:t>99</a:t>
            </a:fld>
            <a:endParaRPr lang="en-US" dirty="0" smtClean="0"/>
          </a:p>
        </p:txBody>
      </p:sp>
      <p:sp>
        <p:nvSpPr>
          <p:cNvPr id="14131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0" tIns="46559" rIns="93120" bIns="46559" anchor="b"/>
          <a:lstStyle/>
          <a:p>
            <a:pPr algn="r" defTabSz="931863"/>
            <a:fld id="{683AE761-37BF-426E-86CC-75BDAF41DB93}" type="slidenum">
              <a:rPr lang="en-US" sz="1200"/>
              <a:pPr algn="r" defTabSz="931863"/>
              <a:t>99</a:t>
            </a:fld>
            <a:endParaRPr lang="en-US" sz="1200" dirty="0"/>
          </a:p>
        </p:txBody>
      </p:sp>
      <p:sp>
        <p:nvSpPr>
          <p:cNvPr id="14131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p:txBody>
          <a:bodyPr lIns="93120" tIns="46559" rIns="93120" bIns="46559"/>
          <a:lstStyle/>
          <a:p>
            <a:pPr defTabSz="914259" eaLnBrk="1" hangingPunct="1">
              <a:spcBef>
                <a:spcPct val="20000"/>
              </a:spcBef>
              <a:buClr>
                <a:schemeClr val="hlink"/>
              </a:buClr>
              <a:defRPr/>
            </a:pPr>
            <a:r>
              <a:rPr lang="en-US" sz="1800" smtClean="0">
                <a:effectLst>
                  <a:outerShdw blurRad="38100" dist="38100" dir="2700000" algn="tl">
                    <a:srgbClr val="C0C0C0"/>
                  </a:outerShdw>
                </a:effectLst>
              </a:rPr>
              <a:t>We’ve talked a lot about Administrative, Physical and Technical Controls already. Other elements to consider are:</a:t>
            </a:r>
          </a:p>
          <a:p>
            <a:pPr defTabSz="914259" eaLnBrk="1" hangingPunct="1">
              <a:spcBef>
                <a:spcPct val="20000"/>
              </a:spcBef>
              <a:buClr>
                <a:schemeClr val="hlink"/>
              </a:buClr>
              <a:buFontTx/>
              <a:buBlip>
                <a:blip r:embed="rId3"/>
              </a:buBlip>
              <a:defRPr/>
            </a:pPr>
            <a:r>
              <a:rPr lang="en-US" sz="1800" smtClean="0">
                <a:effectLst>
                  <a:outerShdw blurRad="38100" dist="38100" dir="2700000" algn="tl">
                    <a:srgbClr val="C0C0C0"/>
                  </a:outerShdw>
                </a:effectLst>
              </a:rPr>
              <a:t>Facility location, construction and management</a:t>
            </a:r>
          </a:p>
          <a:p>
            <a:pPr defTabSz="914259" eaLnBrk="1" hangingPunct="1">
              <a:spcBef>
                <a:spcPct val="20000"/>
              </a:spcBef>
              <a:buClr>
                <a:schemeClr val="hlink"/>
              </a:buClr>
              <a:buFontTx/>
              <a:buBlip>
                <a:blip r:embed="rId3"/>
              </a:buBlip>
              <a:defRPr/>
            </a:pPr>
            <a:r>
              <a:rPr lang="en-US" sz="1800" smtClean="0">
                <a:effectLst>
                  <a:outerShdw blurRad="38100" dist="38100" dir="2700000" algn="tl">
                    <a:srgbClr val="C0C0C0"/>
                  </a:outerShdw>
                </a:effectLst>
              </a:rPr>
              <a:t>Physical security risks, threats and countermeasures</a:t>
            </a:r>
          </a:p>
          <a:p>
            <a:pPr defTabSz="914259" eaLnBrk="1" hangingPunct="1">
              <a:spcBef>
                <a:spcPct val="20000"/>
              </a:spcBef>
              <a:buClr>
                <a:schemeClr val="hlink"/>
              </a:buClr>
              <a:buFontTx/>
              <a:buBlip>
                <a:blip r:embed="rId3"/>
              </a:buBlip>
              <a:defRPr/>
            </a:pPr>
            <a:r>
              <a:rPr lang="en-US" sz="1800" smtClean="0">
                <a:effectLst>
                  <a:outerShdw blurRad="38100" dist="38100" dir="2700000" algn="tl">
                    <a:srgbClr val="C0C0C0"/>
                  </a:outerShdw>
                </a:effectLst>
              </a:rPr>
              <a:t>Electric power issues and countermeasures</a:t>
            </a:r>
          </a:p>
          <a:p>
            <a:pPr defTabSz="914259" eaLnBrk="1" hangingPunct="1">
              <a:spcBef>
                <a:spcPct val="20000"/>
              </a:spcBef>
              <a:buClr>
                <a:schemeClr val="hlink"/>
              </a:buClr>
              <a:buFontTx/>
              <a:buBlip>
                <a:blip r:embed="rId3"/>
              </a:buBlip>
              <a:defRPr/>
            </a:pPr>
            <a:r>
              <a:rPr lang="en-US" sz="1800" smtClean="0">
                <a:effectLst>
                  <a:outerShdw blurRad="38100" dist="38100" dir="2700000" algn="tl">
                    <a:srgbClr val="C0C0C0"/>
                  </a:outerShdw>
                </a:effectLst>
              </a:rPr>
              <a:t>Fire prevention, detection and suppression</a:t>
            </a:r>
          </a:p>
          <a:p>
            <a:pPr defTabSz="914259" eaLnBrk="1" hangingPunct="1">
              <a:spcBef>
                <a:spcPct val="20000"/>
              </a:spcBef>
              <a:buClr>
                <a:schemeClr val="hlink"/>
              </a:buClr>
              <a:buFontTx/>
              <a:buBlip>
                <a:blip r:embed="rId3"/>
              </a:buBlip>
              <a:defRPr/>
            </a:pPr>
            <a:r>
              <a:rPr lang="en-US" sz="1800" smtClean="0">
                <a:effectLst>
                  <a:outerShdw blurRad="38100" dist="38100" dir="2700000" algn="tl">
                    <a:srgbClr val="C0C0C0"/>
                  </a:outerShdw>
                </a:effectLst>
              </a:rPr>
              <a:t>Intrusion detection systems</a:t>
            </a:r>
          </a:p>
          <a:p>
            <a:pPr defTabSz="914259" eaLnBrk="1" hangingPunct="1">
              <a:spcBef>
                <a:spcPct val="20000"/>
              </a:spcBef>
              <a:buClr>
                <a:schemeClr val="hlink"/>
              </a:buClr>
              <a:buFontTx/>
              <a:buBlip>
                <a:blip r:embed="rId3"/>
              </a:buBlip>
              <a:defRPr/>
            </a:pPr>
            <a:endParaRPr lang="en-US" sz="1800" smtClean="0">
              <a:effectLst>
                <a:outerShdw blurRad="38100" dist="38100" dir="2700000" algn="tl">
                  <a:srgbClr val="C0C0C0"/>
                </a:outerShdw>
              </a:effectLst>
            </a:endParaRPr>
          </a:p>
          <a:p>
            <a:pPr defTabSz="914259" eaLnBrk="1" hangingPunct="1">
              <a:spcBef>
                <a:spcPct val="0"/>
              </a:spcBef>
              <a:defRPr/>
            </a:pPr>
            <a:r>
              <a:rPr lang="en-US" sz="1800" smtClean="0"/>
              <a:t>It’s all about risk mitigation that is appropriate for the facility.</a:t>
            </a:r>
          </a:p>
          <a:p>
            <a:pPr defTabSz="914259" eaLnBrk="1" hangingPunct="1">
              <a:spcBef>
                <a:spcPct val="20000"/>
              </a:spcBef>
              <a:buClr>
                <a:schemeClr val="hlink"/>
              </a:buClr>
              <a:defRPr/>
            </a:pPr>
            <a:endParaRPr lang="en-US" sz="1800" dirty="0" smtClean="0">
              <a:effectLst>
                <a:outerShdw blurRad="38100" dist="38100" dir="2700000" algn="tl">
                  <a:srgbClr val="C0C0C0"/>
                </a:outerShdw>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grpSp>
      </p:grpSp>
      <p:sp>
        <p:nvSpPr>
          <p:cNvPr id="2857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857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D36D2C53-AFC9-4D95-92A5-6F4A16A51E79}" type="datetimeFigureOut">
              <a:rPr lang="en-US"/>
              <a:pPr>
                <a:defRPr/>
              </a:pPr>
              <a:t>1/6/11</a:t>
            </a:fld>
            <a:endParaRPr lang="en-US" dirty="0"/>
          </a:p>
        </p:txBody>
      </p:sp>
      <p:sp>
        <p:nvSpPr>
          <p:cNvPr id="19" name="Rectangle 17"/>
          <p:cNvSpPr>
            <a:spLocks noGrp="1" noChangeArrowheads="1"/>
          </p:cNvSpPr>
          <p:nvPr>
            <p:ph type="ftr" sz="quarter" idx="11"/>
          </p:nvPr>
        </p:nvSpPr>
        <p:spPr/>
        <p:txBody>
          <a:bodyPr/>
          <a:lstStyle>
            <a:lvl1pPr>
              <a:defRPr/>
            </a:lvl1pPr>
          </a:lstStyle>
          <a:p>
            <a:pPr>
              <a:defRPr/>
            </a:pPr>
            <a:endParaRPr lang="en-US" dirty="0"/>
          </a:p>
        </p:txBody>
      </p:sp>
      <p:sp>
        <p:nvSpPr>
          <p:cNvPr id="20" name="Rectangle 18"/>
          <p:cNvSpPr>
            <a:spLocks noGrp="1" noChangeArrowheads="1"/>
          </p:cNvSpPr>
          <p:nvPr>
            <p:ph type="sldNum" sz="quarter" idx="12"/>
          </p:nvPr>
        </p:nvSpPr>
        <p:spPr/>
        <p:txBody>
          <a:bodyPr/>
          <a:lstStyle>
            <a:lvl1pPr>
              <a:defRPr/>
            </a:lvl1pPr>
          </a:lstStyle>
          <a:p>
            <a:pPr>
              <a:defRPr/>
            </a:pPr>
            <a:fld id="{9BC85901-B2A6-490C-BC57-504FA8A3456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A015F853-57E3-46A2-8ED1-6F6CA6081EBB}"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943A9F0C-9DDB-446F-9129-257A58333F43}" type="datetimeFigureOut">
              <a:rPr lang="en-US"/>
              <a:pPr>
                <a:defRPr/>
              </a:pPr>
              <a:t>1/6/11</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A3DE3356-D24F-4AFA-975B-0CC736EB2C92}"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97D0005A-48D3-460F-BDE2-B23A668698A5}" type="datetimeFigureOut">
              <a:rPr lang="en-US"/>
              <a:pPr>
                <a:defRPr/>
              </a:pPr>
              <a:t>1/6/11</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BD022293-EF99-4299-B460-BC29BCF2C7C3}"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AFEEB2DB-9A8E-4EB2-A0F0-301C31516ACC}" type="datetimeFigureOut">
              <a:rPr lang="en-US"/>
              <a:pPr>
                <a:defRPr/>
              </a:pPr>
              <a:t>1/6/11</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318C0F33-DD55-4AB0-8DCE-A7B2A6A099E8}"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6020E751-E010-489C-BEE7-7A35DD32DDB7}" type="datetimeFigureOut">
              <a:rPr lang="en-US"/>
              <a:pPr>
                <a:defRPr/>
              </a:pPr>
              <a:t>1/6/11</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6105B3EB-6C0C-4340-8169-BB4D2A636DD8}"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89B8A0E3-9B0B-4D6B-8065-B9850DCA7162}" type="datetimeFigureOut">
              <a:rPr lang="en-US"/>
              <a:pPr>
                <a:defRPr/>
              </a:pPr>
              <a:t>1/6/11</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69BB8409-C0F8-4FB5-8F12-63730541A915}"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fld id="{792A2D76-313E-4731-837A-054F35471614}" type="datetimeFigureOut">
              <a:rPr lang="en-US"/>
              <a:pPr>
                <a:defRPr/>
              </a:pPr>
              <a:t>1/6/11</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3AB3B883-BEEE-43AD-B3FE-007C1E023E9A}"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fld id="{6988FD64-8A2A-4279-8442-666085A25697}" type="datetimeFigureOut">
              <a:rPr lang="en-US"/>
              <a:pPr>
                <a:defRPr/>
              </a:pPr>
              <a:t>1/6/11</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effectLst/>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b="1">
                <a:effectLst/>
              </a:defRPr>
            </a:lvl1pPr>
          </a:lstStyle>
          <a:p>
            <a:pPr>
              <a:defRPr/>
            </a:pPr>
            <a:fld id="{7E883BEF-EEED-446A-BD88-DE6A7F9008A7}" type="slidenum">
              <a:rPr lang="en-US" smtClean="0"/>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fld id="{F9235ECD-04FB-4689-9FD4-91625EACBD3F}" type="datetimeFigureOut">
              <a:rPr lang="en-US"/>
              <a:pPr>
                <a:defRPr/>
              </a:pPr>
              <a:t>1/6/11</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20274640-7837-4209-8950-CAB1F2A56BD9}"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CEC5BACC-4A8A-427E-8209-CD203968F47B}" type="datetimeFigureOut">
              <a:rPr lang="en-US"/>
              <a:pPr>
                <a:defRPr/>
              </a:pPr>
              <a:t>1/6/11</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BAAB84F9-BAAF-4C50-A639-D3E33918A123}"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4BECFACC-BC61-470C-8BBB-01D107DBCB53}" type="datetimeFigureOut">
              <a:rPr lang="en-US"/>
              <a:pPr>
                <a:defRPr/>
              </a:pPr>
              <a:t>1/6/11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dirty="0"/>
          </a:p>
        </p:txBody>
      </p:sp>
      <p:sp>
        <p:nvSpPr>
          <p:cNvPr id="2846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7DE374A-C2B2-4C45-AFB0-9A2446D32074}" type="slidenum">
              <a:rPr lang="en-US"/>
              <a:pPr>
                <a:defRPr/>
              </a:pPr>
              <a:t>‹#›</a:t>
            </a:fld>
            <a:endParaRPr lang="en-US" dirty="0"/>
          </a:p>
        </p:txBody>
      </p:sp>
      <p:grpSp>
        <p:nvGrpSpPr>
          <p:cNvPr id="34820" name="Group 4"/>
          <p:cNvGrpSpPr>
            <a:grpSpLocks/>
          </p:cNvGrpSpPr>
          <p:nvPr/>
        </p:nvGrpSpPr>
        <p:grpSpPr bwMode="auto">
          <a:xfrm>
            <a:off x="0" y="0"/>
            <a:ext cx="9144000" cy="546100"/>
            <a:chOff x="0" y="0"/>
            <a:chExt cx="5760" cy="344"/>
          </a:xfrm>
        </p:grpSpPr>
        <p:sp>
          <p:nvSpPr>
            <p:cNvPr id="2846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846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2846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2846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2846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sp>
          <p:nvSpPr>
            <p:cNvPr id="2846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2846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2846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sp>
          <p:nvSpPr>
            <p:cNvPr id="2846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grpSp>
      <p:sp>
        <p:nvSpPr>
          <p:cNvPr id="3482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2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46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5B2426FC-2DBE-43D3-8C22-D999EA2F9D3F}" type="datetimeFigureOut">
              <a:rPr lang="en-US"/>
              <a:pPr>
                <a:defRPr/>
              </a:pPr>
              <a:t>1/6/11</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6" r:id="rId2"/>
    <p:sldLayoutId id="2147483735" r:id="rId3"/>
    <p:sldLayoutId id="2147483734" r:id="rId4"/>
    <p:sldLayoutId id="2147483733" r:id="rId5"/>
    <p:sldLayoutId id="2147483732" r:id="rId6"/>
    <p:sldLayoutId id="2147483731" r:id="rId7"/>
    <p:sldLayoutId id="2147483730" r:id="rId8"/>
    <p:sldLayoutId id="2147483729" r:id="rId9"/>
    <p:sldLayoutId id="2147483728" r:id="rId10"/>
    <p:sldLayoutId id="2147483727"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4" Type="http://schemas.openxmlformats.org/officeDocument/2006/relationships/oleObject" Target="../embeddings/oleObject13.bin"/><Relationship Id="rId1" Type="http://schemas.openxmlformats.org/officeDocument/2006/relationships/vmlDrawing" Target="../drawings/vmlDrawing13.vml"/><Relationship Id="rId2" Type="http://schemas.openxmlformats.org/officeDocument/2006/relationships/slideLayout" Target="../slideLayouts/slideLayout7.xml"/><Relationship Id="rId3"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8" Type="http://schemas.openxmlformats.org/officeDocument/2006/relationships/image" Target="../media/image65.png"/><Relationship Id="rId4" Type="http://schemas.openxmlformats.org/officeDocument/2006/relationships/image" Target="NULL"/><Relationship Id="rId5" Type="http://schemas.openxmlformats.org/officeDocument/2006/relationships/image" Target="../media/image62.png"/><Relationship Id="rId7" Type="http://schemas.openxmlformats.org/officeDocument/2006/relationships/image" Target="../media/image64.jpeg"/><Relationship Id="rId1" Type="http://schemas.openxmlformats.org/officeDocument/2006/relationships/slideLayout" Target="../slideLayouts/slideLayout7.xml"/><Relationship Id="rId2" Type="http://schemas.openxmlformats.org/officeDocument/2006/relationships/notesSlide" Target="../notesSlides/notesSlide101.xml"/><Relationship Id="rId9" Type="http://schemas.openxmlformats.org/officeDocument/2006/relationships/image" Target="../media/image66.png"/><Relationship Id="rId3" Type="http://schemas.openxmlformats.org/officeDocument/2006/relationships/image" Target="../media/image61.jpeg"/><Relationship Id="rId6" Type="http://schemas.openxmlformats.org/officeDocument/2006/relationships/image" Target="../media/image63.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4" Type="http://schemas.openxmlformats.org/officeDocument/2006/relationships/oleObject" Target="../embeddings/oleObject14.bin"/><Relationship Id="rId1" Type="http://schemas.openxmlformats.org/officeDocument/2006/relationships/vmlDrawing" Target="../drawings/vmlDrawing14.vml"/><Relationship Id="rId2" Type="http://schemas.openxmlformats.org/officeDocument/2006/relationships/slideLayout" Target="../slideLayouts/slideLayout7.xml"/><Relationship Id="rId3"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3" Type="http://schemas.openxmlformats.org/officeDocument/2006/relationships/hyperlink" Target="https://wiki.internet2.edu/confluence/display/itsg2/Data+Incident+Notification+Toolkit" TargetMode="Externa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4" Type="http://schemas.openxmlformats.org/officeDocument/2006/relationships/oleObject" Target="../embeddings/oleObject15.bin"/><Relationship Id="rId1" Type="http://schemas.openxmlformats.org/officeDocument/2006/relationships/vmlDrawing" Target="../drawings/vmlDrawing15.vml"/><Relationship Id="rId2" Type="http://schemas.openxmlformats.org/officeDocument/2006/relationships/slideLayout" Target="../slideLayouts/slideLayout7.xml"/><Relationship Id="rId3" Type="http://schemas.openxmlformats.org/officeDocument/2006/relationships/notesSlide" Target="../notesSlides/notesSlide110.xml"/><Relationship Id="rId5" Type="http://schemas.openxmlformats.org/officeDocument/2006/relationships/oleObject" Target="../embeddings/oleObject16.bin"/></Relationships>
</file>

<file path=ppt/slides/_rels/slide111.xml.rels><?xml version="1.0" encoding="UTF-8" standalone="yes"?>
<Relationships xmlns="http://schemas.openxmlformats.org/package/2006/relationships"><Relationship Id="rId6" Type="http://schemas.openxmlformats.org/officeDocument/2006/relationships/hyperlink" Target="http://www.jisc.ac.uk/" TargetMode="External"/><Relationship Id="rId4" Type="http://schemas.openxmlformats.org/officeDocument/2006/relationships/hyperlink" Target="http://www.ja-sig.org/products/cas/" TargetMode="External"/><Relationship Id="rId1" Type="http://schemas.openxmlformats.org/officeDocument/2006/relationships/slideLayout" Target="../slideLayouts/slideLayout7.xml"/><Relationship Id="rId2" Type="http://schemas.openxmlformats.org/officeDocument/2006/relationships/notesSlide" Target="../notesSlides/notesSlide111.xml"/><Relationship Id="rId3" Type="http://schemas.openxmlformats.org/officeDocument/2006/relationships/hyperlink" Target="http://shibboleth.internet2.edu/" TargetMode="External"/><Relationship Id="rId5" Type="http://schemas.openxmlformats.org/officeDocument/2006/relationships/hyperlink" Target="http://www.incommonfederation.org/"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www.isaca.org/Template.cfm?Section=COBIT6&amp;Template=/TaggedPage/TaggedPageDisplay.cfm&amp;TPLID=55&amp;ContentID=7981" TargetMode="External"/><Relationship Id="rId4" Type="http://schemas.openxmlformats.org/officeDocument/2006/relationships/hyperlink" Target="http://csrc.nist.gov/index.html" TargetMode="External"/><Relationship Id="rId5" Type="http://schemas.openxmlformats.org/officeDocument/2006/relationships/hyperlink" Target="http://www.cisecurity.org/" TargetMode="External"/><Relationship Id="rId7" Type="http://schemas.openxmlformats.org/officeDocument/2006/relationships/hyperlink" Target="http://www.sans.org/" TargetMode="External"/><Relationship Id="rId1" Type="http://schemas.openxmlformats.org/officeDocument/2006/relationships/slideLayout" Target="../slideLayouts/slideLayout7.xml"/><Relationship Id="rId2" Type="http://schemas.openxmlformats.org/officeDocument/2006/relationships/notesSlide" Target="../notesSlides/notesSlide112.xml"/><Relationship Id="rId9" Type="http://schemas.openxmlformats.org/officeDocument/2006/relationships/hyperlink" Target="http://www.wikipedia.org/" TargetMode="External"/><Relationship Id="rId3" Type="http://schemas.openxmlformats.org/officeDocument/2006/relationships/hyperlink" Target="https://wiki.internet2.edu/confluence/display/secguide/Home" TargetMode="External"/><Relationship Id="rId6" Type="http://schemas.openxmlformats.org/officeDocument/2006/relationships/hyperlink" Target="http://www.iso.org/iso/home.htm"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3" Type="http://schemas.openxmlformats.org/officeDocument/2006/relationships/hyperlink" Target="https://portal.teragrid.org/kb?p_p_id=knowledgebase_WAR_knowledgebaseportlet&amp;p_p_lifecycle=0&amp;p_p_state=normal&amp;p_p_mode=view&amp;p_p_col_id=column-1&amp;p_p_col_count=1&amp;_knowledgebase_WAR_knowledgebaseportlet_docid=aypt%23tabletop" TargetMode="Externa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3" Type="http://schemas.openxmlformats.org/officeDocument/2006/relationships/hyperlink" Target="http://reviews.cnet.com/general-reference/wikipedia/4505-3642_7-31563879.html"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3"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7" Type="http://schemas.openxmlformats.org/officeDocument/2006/relationships/image" Target="../media/image5.png"/><Relationship Id="rId1" Type="http://schemas.openxmlformats.org/officeDocument/2006/relationships/slideLayout" Target="../slideLayouts/slideLayout7.xml"/><Relationship Id="rId24" Type="http://schemas.openxmlformats.org/officeDocument/2006/relationships/image" Target="../media/image17.png"/><Relationship Id="rId25" Type="http://schemas.openxmlformats.org/officeDocument/2006/relationships/image" Target="../media/image18.png"/><Relationship Id="rId8" Type="http://schemas.openxmlformats.org/officeDocument/2006/relationships/hyperlink" Target="http://www.ncsa.uiuc.edu/" TargetMode="External"/><Relationship Id="rId13" Type="http://schemas.openxmlformats.org/officeDocument/2006/relationships/image" Target="../media/image9.png"/><Relationship Id="rId10" Type="http://schemas.openxmlformats.org/officeDocument/2006/relationships/image" Target="../media/image7.png"/><Relationship Id="rId12" Type="http://schemas.openxmlformats.org/officeDocument/2006/relationships/image" Target="../media/image8.png"/><Relationship Id="rId17" Type="http://schemas.openxmlformats.org/officeDocument/2006/relationships/hyperlink" Target="http://www.aoc.nrao.edu/evla/index.shtml" TargetMode="External"/><Relationship Id="rId9" Type="http://schemas.openxmlformats.org/officeDocument/2006/relationships/image" Target="../media/image6.png"/><Relationship Id="rId18" Type="http://schemas.openxmlformats.org/officeDocument/2006/relationships/image" Target="../media/image12.jpeg"/><Relationship Id="rId3" Type="http://schemas.openxmlformats.org/officeDocument/2006/relationships/image" Target="../media/image2.jpeg"/><Relationship Id="rId27" Type="http://schemas.openxmlformats.org/officeDocument/2006/relationships/image" Target="../media/image20.jpeg"/><Relationship Id="rId14" Type="http://schemas.openxmlformats.org/officeDocument/2006/relationships/image" Target="../media/image10.jpeg"/><Relationship Id="rId23" Type="http://schemas.openxmlformats.org/officeDocument/2006/relationships/image" Target="../media/image16.png"/><Relationship Id="rId4" Type="http://schemas.openxmlformats.org/officeDocument/2006/relationships/image" Target="../media/image3.jpeg"/><Relationship Id="rId28" Type="http://schemas.openxmlformats.org/officeDocument/2006/relationships/image" Target="../media/image21.png"/><Relationship Id="rId26" Type="http://schemas.openxmlformats.org/officeDocument/2006/relationships/image" Target="../media/image19.jpeg"/><Relationship Id="rId11" Type="http://schemas.openxmlformats.org/officeDocument/2006/relationships/hyperlink" Target="http://www.nnin.org/index.html" TargetMode="External"/><Relationship Id="rId6" Type="http://schemas.openxmlformats.org/officeDocument/2006/relationships/image" Target="../media/image4.png"/><Relationship Id="rId16" Type="http://schemas.openxmlformats.org/officeDocument/2006/relationships/image" Target="../media/image11.png"/><Relationship Id="rId5" Type="http://schemas.openxmlformats.org/officeDocument/2006/relationships/hyperlink" Target="http://www.iris.edu/about/" TargetMode="External"/><Relationship Id="rId15" Type="http://schemas.openxmlformats.org/officeDocument/2006/relationships/hyperlink" Target="http://www.nrao.edu/" TargetMode="External"/><Relationship Id="rId19" Type="http://schemas.openxmlformats.org/officeDocument/2006/relationships/hyperlink" Target="http://www.nees.org/" TargetMode="External"/><Relationship Id="rId20" Type="http://schemas.openxmlformats.org/officeDocument/2006/relationships/image" Target="../media/image13.png"/><Relationship Id="rId22" Type="http://schemas.openxmlformats.org/officeDocument/2006/relationships/image" Target="../media/image15.jpeg"/><Relationship Id="rId21" Type="http://schemas.openxmlformats.org/officeDocument/2006/relationships/image" Target="../media/image14.jpeg"/><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4" Type="http://schemas.openxmlformats.org/officeDocument/2006/relationships/image" Target="../media/image24.jpeg"/><Relationship Id="rId10" Type="http://schemas.openxmlformats.org/officeDocument/2006/relationships/image" Target="../media/image30.jpeg"/><Relationship Id="rId5" Type="http://schemas.openxmlformats.org/officeDocument/2006/relationships/image" Target="../media/image25.jpeg"/><Relationship Id="rId7"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21.xml"/><Relationship Id="rId9" Type="http://schemas.openxmlformats.org/officeDocument/2006/relationships/image" Target="../media/image29.jpeg"/><Relationship Id="rId3" Type="http://schemas.openxmlformats.org/officeDocument/2006/relationships/image" Target="../media/image23.jpeg"/><Relationship Id="rId6" Type="http://schemas.openxmlformats.org/officeDocument/2006/relationships/image" Target="../media/image26.png"/></Relationships>
</file>

<file path=ppt/slides/_rels/slide22.xml.rels><?xml version="1.0" encoding="UTF-8" standalone="yes"?>
<Relationships xmlns="http://schemas.openxmlformats.org/package/2006/relationships"><Relationship Id="rId4" Type="http://schemas.openxmlformats.org/officeDocument/2006/relationships/hyperlink" Target="http://en.wikipedia.org/wiki/Information_security" TargetMode="External"/><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3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notesSlide" Target="../notesSlides/notesSlide27.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hyperlink" Target="http://en.wikipedia.org/wiki/Information_security"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hyperlink" Target="http://www.nsf.gov/pubs/policydocs/cafaffrdc607.pdf" TargetMode="External"/><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hyperlink" Target="http://www.nsf.gov/pubs/policydocs/cafalf607.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35.xml"/><Relationship Id="rId5"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hyperlink" Target="http://tinyurl.com/yauxcv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notesSlide" Target="../notesSlides/notesSlide40.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3" Type="http://schemas.openxmlformats.org/officeDocument/2006/relationships/hyperlink" Target="http://www.incommonfederation.or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6" Type="http://schemas.openxmlformats.org/officeDocument/2006/relationships/image" Target="../media/image38.jpeg"/><Relationship Id="rId4" Type="http://schemas.openxmlformats.org/officeDocument/2006/relationships/hyperlink" Target="http://shibboleth.internet2.edu/" TargetMode="External"/><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hyperlink" Target="http://www.incommonfederation.org/" TargetMode="External"/><Relationship Id="rId5" Type="http://schemas.openxmlformats.org/officeDocument/2006/relationships/image" Target="../media/image37.jpeg"/></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4" Type="http://schemas.openxmlformats.org/officeDocument/2006/relationships/image" Target="../media/image39.png"/><Relationship Id="rId5" Type="http://schemas.openxmlformats.org/officeDocument/2006/relationships/hyperlink" Target="http://www.anl.gov/index.html" TargetMode="External"/><Relationship Id="rId7"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16.png"/><Relationship Id="rId6" Type="http://schemas.openxmlformats.org/officeDocument/2006/relationships/image" Target="../media/image40.jpeg"/></Relationships>
</file>

<file path=ppt/slides/_rels/slide44.xml.rels><?xml version="1.0" encoding="UTF-8" standalone="yes"?>
<Relationships xmlns="http://schemas.openxmlformats.org/package/2006/relationships"><Relationship Id="rId4" Type="http://schemas.openxmlformats.org/officeDocument/2006/relationships/hyperlink" Target="http://images.google.com/imgres?imgurl=http://www.sdr.gov/graphics/NIH.jpg&amp;imgrefurl=http://www.sdr.gov/members.html&amp;usg=__4X3ZbpC38dINOSsV9lUo2-3Htx8=&amp;h=600&amp;w=600&amp;sz=59&amp;hl=en&amp;start=7&amp;sig2=WbnA7jtrs93xfb_cBsjH1A&amp;um=1&amp;itbs=1&amp;tbnid=hKeR37ha9RJZMM:&amp;tbnh=135&amp;tbnw=135&amp;prev=/images?q=NIH+logo&amp;um=1&amp;hl=en&amp;sa=N&amp;rls=com.microsoft:*&amp;rlz=1I7GGLL_en&amp;tbs=isch:1&amp;ei=NRbHS8fMO8L48Aa-1-XpCg" TargetMode="External"/><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43.png"/><Relationship Id="rId5"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3" Type="http://schemas.openxmlformats.org/officeDocument/2006/relationships/image" Target="../media/image46.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dataspace.princeton.edu/jspui/bitstream/88435/dsp01w6634361k/1/DataSpaceFundingModel_20100827.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hyperlink" Target="https://wiki.internet2.edu/confluence/display/itsg2/Data+Incident+Notification+Toolkit"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3"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3"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3" Type="http://schemas.openxmlformats.org/officeDocument/2006/relationships/image" Target="../media/image5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image" Target="../media/image5.png"/><Relationship Id="rId1" Type="http://schemas.openxmlformats.org/officeDocument/2006/relationships/slideLayout" Target="../slideLayouts/slideLayout7.xml"/><Relationship Id="rId24" Type="http://schemas.openxmlformats.org/officeDocument/2006/relationships/image" Target="../media/image17.png"/><Relationship Id="rId25" Type="http://schemas.openxmlformats.org/officeDocument/2006/relationships/image" Target="../media/image18.png"/><Relationship Id="rId8" Type="http://schemas.openxmlformats.org/officeDocument/2006/relationships/hyperlink" Target="http://www.ncsa.uiuc.edu/" TargetMode="External"/><Relationship Id="rId13" Type="http://schemas.openxmlformats.org/officeDocument/2006/relationships/image" Target="../media/image9.png"/><Relationship Id="rId10" Type="http://schemas.openxmlformats.org/officeDocument/2006/relationships/image" Target="../media/image7.png"/><Relationship Id="rId12" Type="http://schemas.openxmlformats.org/officeDocument/2006/relationships/image" Target="../media/image8.png"/><Relationship Id="rId17" Type="http://schemas.openxmlformats.org/officeDocument/2006/relationships/hyperlink" Target="http://www.aoc.nrao.edu/evla/index.shtml" TargetMode="External"/><Relationship Id="rId9" Type="http://schemas.openxmlformats.org/officeDocument/2006/relationships/image" Target="../media/image6.png"/><Relationship Id="rId18" Type="http://schemas.openxmlformats.org/officeDocument/2006/relationships/image" Target="../media/image12.jpeg"/><Relationship Id="rId3" Type="http://schemas.openxmlformats.org/officeDocument/2006/relationships/image" Target="../media/image2.jpeg"/><Relationship Id="rId27" Type="http://schemas.openxmlformats.org/officeDocument/2006/relationships/image" Target="../media/image20.jpeg"/><Relationship Id="rId14" Type="http://schemas.openxmlformats.org/officeDocument/2006/relationships/image" Target="../media/image10.jpeg"/><Relationship Id="rId23" Type="http://schemas.openxmlformats.org/officeDocument/2006/relationships/image" Target="../media/image16.png"/><Relationship Id="rId4" Type="http://schemas.openxmlformats.org/officeDocument/2006/relationships/image" Target="../media/image3.jpeg"/><Relationship Id="rId28" Type="http://schemas.openxmlformats.org/officeDocument/2006/relationships/image" Target="../media/image21.png"/><Relationship Id="rId26" Type="http://schemas.openxmlformats.org/officeDocument/2006/relationships/image" Target="../media/image19.jpeg"/><Relationship Id="rId11" Type="http://schemas.openxmlformats.org/officeDocument/2006/relationships/hyperlink" Target="http://www.nnin.org/index.html" TargetMode="External"/><Relationship Id="rId6" Type="http://schemas.openxmlformats.org/officeDocument/2006/relationships/image" Target="../media/image4.png"/><Relationship Id="rId16" Type="http://schemas.openxmlformats.org/officeDocument/2006/relationships/image" Target="../media/image11.png"/><Relationship Id="rId5" Type="http://schemas.openxmlformats.org/officeDocument/2006/relationships/hyperlink" Target="http://www.iris.edu/about/" TargetMode="External"/><Relationship Id="rId15" Type="http://schemas.openxmlformats.org/officeDocument/2006/relationships/hyperlink" Target="http://www.nrao.edu/" TargetMode="External"/><Relationship Id="rId19" Type="http://schemas.openxmlformats.org/officeDocument/2006/relationships/hyperlink" Target="http://www.nees.org/" TargetMode="External"/><Relationship Id="rId20" Type="http://schemas.openxmlformats.org/officeDocument/2006/relationships/image" Target="../media/image13.png"/><Relationship Id="rId22" Type="http://schemas.openxmlformats.org/officeDocument/2006/relationships/image" Target="../media/image15.jpeg"/><Relationship Id="rId21" Type="http://schemas.openxmlformats.org/officeDocument/2006/relationships/image" Target="../media/image14.jpeg"/><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4"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NULL"/></Relationships>
</file>

<file path=ppt/slides/_rels/slide71.xml.rels><?xml version="1.0" encoding="UTF-8" standalone="yes"?>
<Relationships xmlns="http://schemas.openxmlformats.org/package/2006/relationships"><Relationship Id="rId4" Type="http://schemas.openxmlformats.org/officeDocument/2006/relationships/oleObject" Target="../embeddings/oleObject4.bin"/><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4" Type="http://schemas.openxmlformats.org/officeDocument/2006/relationships/oleObject" Target="../embeddings/oleObject5.bin"/><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3" Type="http://schemas.openxmlformats.org/officeDocument/2006/relationships/image" Target="../media/image4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4" Type="http://schemas.openxmlformats.org/officeDocument/2006/relationships/oleObject" Target="../embeddings/oleObject6.bin"/><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3"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4" Type="http://schemas.openxmlformats.org/officeDocument/2006/relationships/hyperlink" Target="http://net.educause.edu/ir/library/pdf/CSD4380.pdf" TargetMode="External"/><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54.png"/></Relationships>
</file>

<file path=ppt/slides/_rels/slide79.xml.rels><?xml version="1.0" encoding="UTF-8" standalone="yes"?>
<Relationships xmlns="http://schemas.openxmlformats.org/package/2006/relationships"><Relationship Id="rId4" Type="http://schemas.openxmlformats.org/officeDocument/2006/relationships/oleObject" Target="../embeddings/oleObject7.bin"/><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4" Type="http://schemas.openxmlformats.org/officeDocument/2006/relationships/oleObject" Target="../embeddings/oleObject8.bin"/><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4" Type="http://schemas.openxmlformats.org/officeDocument/2006/relationships/oleObject" Target="../embeddings/oleObject9.bin"/><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3" Type="http://schemas.openxmlformats.org/officeDocument/2006/relationships/hyperlink" Target="https://wiki.internet2.edu/confluence/display/itsg2/Home"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4" Type="http://schemas.openxmlformats.org/officeDocument/2006/relationships/oleObject" Target="../embeddings/oleObject10.bin"/><Relationship Id="rId1" Type="http://schemas.openxmlformats.org/officeDocument/2006/relationships/vmlDrawing" Target="../drawings/vmlDrawing10.vml"/><Relationship Id="rId2" Type="http://schemas.openxmlformats.org/officeDocument/2006/relationships/slideLayout" Target="../slideLayouts/slideLayout7.xml"/><Relationship Id="rId3"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4" Type="http://schemas.openxmlformats.org/officeDocument/2006/relationships/oleObject" Target="../embeddings/oleObject11.bin"/><Relationship Id="rId1" Type="http://schemas.openxmlformats.org/officeDocument/2006/relationships/vmlDrawing" Target="../drawings/vmlDrawing11.vml"/><Relationship Id="rId2" Type="http://schemas.openxmlformats.org/officeDocument/2006/relationships/slideLayout" Target="../slideLayouts/slideLayout7.xml"/><Relationship Id="rId3"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4" Type="http://schemas.openxmlformats.org/officeDocument/2006/relationships/hyperlink" Target="http://en.wikipedia.org/wiki/Information_security" TargetMode="External"/><Relationship Id="rId1" Type="http://schemas.openxmlformats.org/officeDocument/2006/relationships/slideLayout" Target="../slideLayouts/slideLayout7.xml"/><Relationship Id="rId2" Type="http://schemas.openxmlformats.org/officeDocument/2006/relationships/notesSlide" Target="../notesSlides/notesSlide96.xml"/><Relationship Id="rId3" Type="http://schemas.openxmlformats.org/officeDocument/2006/relationships/image" Target="../media/image33.png"/></Relationships>
</file>

<file path=ppt/slides/_rels/slide97.xml.rels><?xml version="1.0" encoding="UTF-8" standalone="yes"?>
<Relationships xmlns="http://schemas.openxmlformats.org/package/2006/relationships"><Relationship Id="rId4" Type="http://schemas.openxmlformats.org/officeDocument/2006/relationships/oleObject" Target="../embeddings/oleObject12.bin"/><Relationship Id="rId1" Type="http://schemas.openxmlformats.org/officeDocument/2006/relationships/vmlDrawing" Target="../drawings/vmlDrawing12.vml"/><Relationship Id="rId2" Type="http://schemas.openxmlformats.org/officeDocument/2006/relationships/slideLayout" Target="../slideLayouts/slideLayout7.xml"/><Relationship Id="rId3"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8" Type="http://schemas.openxmlformats.org/officeDocument/2006/relationships/image" Target="../media/image28.jpeg"/><Relationship Id="rId4" Type="http://schemas.openxmlformats.org/officeDocument/2006/relationships/image" Target="../media/image24.jpeg"/><Relationship Id="rId10" Type="http://schemas.openxmlformats.org/officeDocument/2006/relationships/image" Target="../media/image30.jpeg"/><Relationship Id="rId5" Type="http://schemas.openxmlformats.org/officeDocument/2006/relationships/image" Target="../media/image25.jpeg"/><Relationship Id="rId7"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98.xml"/><Relationship Id="rId9" Type="http://schemas.openxmlformats.org/officeDocument/2006/relationships/image" Target="../media/image29.jpeg"/><Relationship Id="rId3" Type="http://schemas.openxmlformats.org/officeDocument/2006/relationships/image" Target="../media/image23.jpeg"/><Relationship Id="rId6" Type="http://schemas.openxmlformats.org/officeDocument/2006/relationships/image" Target="../media/image26.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6553200" y="6243638"/>
            <a:ext cx="2133600" cy="457200"/>
          </a:xfrm>
        </p:spPr>
        <p:txBody>
          <a:bodyPr/>
          <a:lstStyle/>
          <a:p>
            <a:pPr>
              <a:defRPr/>
            </a:pPr>
            <a:fld id="{545F7714-88E5-447F-9957-5E100719E621}" type="slidenum">
              <a:rPr lang="en-US">
                <a:latin typeface="Arial" charset="0"/>
              </a:rPr>
              <a:pPr>
                <a:defRPr/>
              </a:pPr>
              <a:t>1</a:t>
            </a:fld>
            <a:endParaRPr lang="en-US" dirty="0">
              <a:latin typeface="Arial" charset="0"/>
            </a:endParaRPr>
          </a:p>
        </p:txBody>
      </p:sp>
      <p:sp>
        <p:nvSpPr>
          <p:cNvPr id="399365" name="Rectangle 5"/>
          <p:cNvSpPr>
            <a:spLocks noGrp="1" noChangeArrowheads="1"/>
          </p:cNvSpPr>
          <p:nvPr>
            <p:ph type="title" idx="4294967295"/>
          </p:nvPr>
        </p:nvSpPr>
        <p:spPr>
          <a:xfrm>
            <a:off x="4800600" y="533400"/>
            <a:ext cx="4267200" cy="5791200"/>
          </a:xfrm>
        </p:spPr>
        <p:txBody>
          <a:bodyPr/>
          <a:lstStyle/>
          <a:p>
            <a:pPr eaLnBrk="1" hangingPunct="1"/>
            <a:r>
              <a:rPr lang="en-US" sz="1800" dirty="0" smtClean="0"/>
              <a:t>This is a little story about four people named Everybody, Somebody, Anybody, and Nobody. </a:t>
            </a:r>
            <a:br>
              <a:rPr lang="en-US" sz="1800" dirty="0" smtClean="0"/>
            </a:br>
            <a:r>
              <a:rPr lang="en-US" sz="1800" dirty="0" smtClean="0"/>
              <a:t/>
            </a:r>
            <a:br>
              <a:rPr lang="en-US" sz="1800" dirty="0" smtClean="0"/>
            </a:br>
            <a:r>
              <a:rPr lang="en-US" sz="1800" dirty="0" smtClean="0"/>
              <a:t>There was an important job to be done and Everybody was sure that Somebody would do it. </a:t>
            </a:r>
            <a:br>
              <a:rPr lang="en-US" sz="1800" dirty="0" smtClean="0"/>
            </a:br>
            <a:r>
              <a:rPr lang="en-US" sz="1800" dirty="0" smtClean="0"/>
              <a:t/>
            </a:r>
            <a:br>
              <a:rPr lang="en-US" sz="1800" dirty="0" smtClean="0"/>
            </a:br>
            <a:r>
              <a:rPr lang="en-US" sz="1800" dirty="0" smtClean="0"/>
              <a:t>Anybody could have done it, but Nobody did it. </a:t>
            </a:r>
            <a:br>
              <a:rPr lang="en-US" sz="1800" dirty="0" smtClean="0"/>
            </a:br>
            <a:r>
              <a:rPr lang="en-US" sz="1800" dirty="0" smtClean="0"/>
              <a:t/>
            </a:r>
            <a:br>
              <a:rPr lang="en-US" sz="1800" dirty="0" smtClean="0"/>
            </a:br>
            <a:r>
              <a:rPr lang="en-US" sz="1800" dirty="0" smtClean="0"/>
              <a:t>Somebody got angry about that because it was Everybody's job. </a:t>
            </a:r>
            <a:br>
              <a:rPr lang="en-US" sz="1800" dirty="0" smtClean="0"/>
            </a:br>
            <a:r>
              <a:rPr lang="en-US" sz="1800" dirty="0" smtClean="0"/>
              <a:t/>
            </a:r>
            <a:br>
              <a:rPr lang="en-US" sz="1800" dirty="0" smtClean="0"/>
            </a:br>
            <a:r>
              <a:rPr lang="en-US" sz="1800" dirty="0" smtClean="0"/>
              <a:t>Everybody thought that Anybody could do it, but Nobody realized that Everybody wouldn't do it. </a:t>
            </a:r>
            <a:br>
              <a:rPr lang="en-US" sz="1800" dirty="0" smtClean="0"/>
            </a:br>
            <a:r>
              <a:rPr lang="en-US" sz="1800" dirty="0" smtClean="0"/>
              <a:t/>
            </a:r>
            <a:br>
              <a:rPr lang="en-US" sz="1800" dirty="0" smtClean="0"/>
            </a:br>
            <a:r>
              <a:rPr lang="en-US" sz="1800" dirty="0" smtClean="0"/>
              <a:t>It ended up that Everybody blamed Somebody when Nobody did what Anybody could have done</a:t>
            </a:r>
            <a:r>
              <a:rPr lang="en-US" sz="1400" dirty="0" smtClean="0"/>
              <a:t> </a:t>
            </a:r>
          </a:p>
        </p:txBody>
      </p:sp>
      <p:pic>
        <p:nvPicPr>
          <p:cNvPr id="190468" name="Picture 7" descr="Sec Everyone Resp"/>
          <p:cNvPicPr>
            <a:picLocks noGrp="1" noChangeAspect="1" noChangeArrowheads="1"/>
          </p:cNvPicPr>
          <p:nvPr>
            <p:ph idx="4294967295"/>
          </p:nvPr>
        </p:nvPicPr>
        <p:blipFill>
          <a:blip r:embed="rId3" cstate="print"/>
          <a:srcRect/>
          <a:stretch>
            <a:fillRect/>
          </a:stretch>
        </p:blipFill>
        <p:spPr>
          <a:xfrm>
            <a:off x="152400" y="457200"/>
            <a:ext cx="4625975" cy="5943600"/>
          </a:xfrm>
        </p:spPr>
      </p:pic>
      <p:sp>
        <p:nvSpPr>
          <p:cNvPr id="190469" name="Text Box 8"/>
          <p:cNvSpPr txBox="1">
            <a:spLocks noChangeArrowheads="1"/>
          </p:cNvSpPr>
          <p:nvPr/>
        </p:nvSpPr>
        <p:spPr bwMode="auto">
          <a:xfrm>
            <a:off x="152400" y="6248400"/>
            <a:ext cx="2222500" cy="517525"/>
          </a:xfrm>
          <a:prstGeom prst="rect">
            <a:avLst/>
          </a:prstGeom>
          <a:noFill/>
          <a:ln w="9525">
            <a:noFill/>
            <a:miter lim="800000"/>
            <a:headEnd/>
            <a:tailEnd/>
          </a:ln>
        </p:spPr>
        <p:txBody>
          <a:bodyPr wrap="none">
            <a:spAutoFit/>
          </a:bodyPr>
          <a:lstStyle/>
          <a:p>
            <a:r>
              <a:rPr lang="en-US" sz="1400" dirty="0"/>
              <a:t>* Poster from US </a:t>
            </a:r>
          </a:p>
          <a:p>
            <a:r>
              <a:rPr lang="en-US" sz="1400" dirty="0"/>
              <a:t>Department of Commerce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6553200" y="6243638"/>
            <a:ext cx="2133600" cy="457200"/>
          </a:xfrm>
        </p:spPr>
        <p:txBody>
          <a:bodyPr/>
          <a:lstStyle/>
          <a:p>
            <a:pPr>
              <a:defRPr/>
            </a:pPr>
            <a:fld id="{942D4609-66B4-47E3-8FB3-6B25066FEA27}" type="slidenum">
              <a:rPr lang="en-US" b="0">
                <a:latin typeface="Arial" charset="0"/>
              </a:rPr>
              <a:pPr>
                <a:defRPr/>
              </a:pPr>
              <a:t>10</a:t>
            </a:fld>
            <a:endParaRPr lang="en-US" b="0" dirty="0">
              <a:latin typeface="Arial" charset="0"/>
            </a:endParaRPr>
          </a:p>
        </p:txBody>
      </p:sp>
      <p:sp>
        <p:nvSpPr>
          <p:cNvPr id="404485" name="Rectangle 5"/>
          <p:cNvSpPr>
            <a:spLocks noGrp="1" noChangeArrowheads="1"/>
          </p:cNvSpPr>
          <p:nvPr>
            <p:ph type="title" idx="4294967295"/>
          </p:nvPr>
        </p:nvSpPr>
        <p:spPr>
          <a:xfrm>
            <a:off x="457200" y="152400"/>
            <a:ext cx="8229600" cy="1143000"/>
          </a:xfrm>
        </p:spPr>
        <p:txBody>
          <a:bodyPr/>
          <a:lstStyle/>
          <a:p>
            <a:pPr eaLnBrk="1" hangingPunct="1"/>
            <a:r>
              <a:rPr lang="en-US" sz="4000" dirty="0" smtClean="0"/>
              <a:t>What is at stake…</a:t>
            </a:r>
          </a:p>
        </p:txBody>
      </p:sp>
      <p:sp>
        <p:nvSpPr>
          <p:cNvPr id="404486" name="Rectangle 6"/>
          <p:cNvSpPr>
            <a:spLocks noGrp="1" noChangeArrowheads="1"/>
          </p:cNvSpPr>
          <p:nvPr>
            <p:ph type="body" idx="4294967295"/>
          </p:nvPr>
        </p:nvSpPr>
        <p:spPr>
          <a:xfrm>
            <a:off x="457200" y="990600"/>
            <a:ext cx="8458200" cy="5410200"/>
          </a:xfrm>
        </p:spPr>
        <p:txBody>
          <a:bodyPr/>
          <a:lstStyle/>
          <a:p>
            <a:pPr eaLnBrk="1" hangingPunct="1"/>
            <a:r>
              <a:rPr lang="en-US" dirty="0" smtClean="0"/>
              <a:t>Expensive incident response and notification </a:t>
            </a:r>
          </a:p>
          <a:p>
            <a:pPr lvl="1" eaLnBrk="1" hangingPunct="1"/>
            <a:r>
              <a:rPr lang="en-US" dirty="0" smtClean="0"/>
              <a:t>Laptop Stolen from a Large Facility</a:t>
            </a:r>
          </a:p>
          <a:p>
            <a:pPr lvl="2" eaLnBrk="1" hangingPunct="1"/>
            <a:r>
              <a:rPr lang="en-US" dirty="0" smtClean="0"/>
              <a:t>Required notifying a military partner</a:t>
            </a:r>
          </a:p>
          <a:p>
            <a:pPr lvl="1" eaLnBrk="1" hangingPunct="1"/>
            <a:r>
              <a:rPr lang="en-US" dirty="0" smtClean="0"/>
              <a:t>McAfee 5958 at NSF</a:t>
            </a:r>
          </a:p>
          <a:p>
            <a:pPr lvl="2" eaLnBrk="1" hangingPunct="1"/>
            <a:r>
              <a:rPr lang="en-US" dirty="0" smtClean="0"/>
              <a:t>1,800 PCs impacted; down 6-8 hours; </a:t>
            </a:r>
            <a:br>
              <a:rPr lang="en-US" dirty="0" smtClean="0"/>
            </a:br>
            <a:r>
              <a:rPr lang="en-US" dirty="0" smtClean="0"/>
              <a:t>lasted 2-3 days</a:t>
            </a:r>
          </a:p>
          <a:p>
            <a:pPr lvl="1" eaLnBrk="1" hangingPunct="1"/>
            <a:r>
              <a:rPr lang="en-US" dirty="0" smtClean="0"/>
              <a:t>Cost of TeraGrid’s STAKKATO Incident in 2003-2004</a:t>
            </a:r>
          </a:p>
          <a:p>
            <a:pPr lvl="2" eaLnBrk="1" hangingPunct="1"/>
            <a:r>
              <a:rPr lang="en-US" dirty="0" smtClean="0"/>
              <a:t>Spanned 11 months</a:t>
            </a:r>
          </a:p>
          <a:p>
            <a:pPr lvl="2" eaLnBrk="1" hangingPunct="1"/>
            <a:r>
              <a:rPr lang="en-US" dirty="0" smtClean="0"/>
              <a:t>Not calculated</a:t>
            </a:r>
          </a:p>
          <a:p>
            <a:pPr lvl="1" eaLnBrk="1" hangingPunct="1"/>
            <a:endParaRPr lang="en-US" sz="2400" dirty="0" smtClean="0"/>
          </a:p>
          <a:p>
            <a:pPr lvl="2" eaLnBrk="1" hangingPunct="1"/>
            <a:endParaRPr 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48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448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48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44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448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448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44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build="p" bldLvl="2"/>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a:xfrm>
            <a:off x="6553200" y="6243638"/>
            <a:ext cx="2133600" cy="457200"/>
          </a:xfrm>
        </p:spPr>
        <p:txBody>
          <a:bodyPr/>
          <a:lstStyle/>
          <a:p>
            <a:pPr>
              <a:defRPr/>
            </a:pPr>
            <a:fld id="{F695A95E-260C-4C76-914B-C0F6C0F2FC9C}" type="slidenum">
              <a:rPr lang="en-US" b="0">
                <a:latin typeface="Arial" charset="0"/>
              </a:rPr>
              <a:pPr>
                <a:defRPr/>
              </a:pPr>
              <a:t>100</a:t>
            </a:fld>
            <a:endParaRPr lang="en-US" b="0" dirty="0">
              <a:latin typeface="Arial" charset="0"/>
            </a:endParaRPr>
          </a:p>
        </p:txBody>
      </p:sp>
      <p:sp>
        <p:nvSpPr>
          <p:cNvPr id="14"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grpSp>
        <p:nvGrpSpPr>
          <p:cNvPr id="2" name="Group 13"/>
          <p:cNvGrpSpPr>
            <a:grpSpLocks/>
          </p:cNvGrpSpPr>
          <p:nvPr/>
        </p:nvGrpSpPr>
        <p:grpSpPr bwMode="auto">
          <a:xfrm>
            <a:off x="1589088" y="827088"/>
            <a:ext cx="8404225" cy="5826126"/>
            <a:chOff x="1001" y="473"/>
            <a:chExt cx="5294" cy="3670"/>
          </a:xfrm>
        </p:grpSpPr>
        <p:graphicFrame>
          <p:nvGraphicFramePr>
            <p:cNvPr id="11266" name="Object 3"/>
            <p:cNvGraphicFramePr>
              <a:graphicFrameLocks noChangeAspect="1"/>
            </p:cNvGraphicFramePr>
            <p:nvPr/>
          </p:nvGraphicFramePr>
          <p:xfrm>
            <a:off x="1001" y="473"/>
            <a:ext cx="5294" cy="3670"/>
          </p:xfrm>
          <a:graphic>
            <a:graphicData uri="http://schemas.openxmlformats.org/presentationml/2006/ole">
              <p:oleObj spid="_x0000_s297986" name="Chart" r:id="rId4" imgW="8229297" imgH="5854485" progId="MSGraph.Chart.8">
                <p:embed followColorScheme="full"/>
              </p:oleObj>
            </a:graphicData>
          </a:graphic>
        </p:graphicFrame>
        <p:sp>
          <p:nvSpPr>
            <p:cNvPr id="11271" name="Text Box 4"/>
            <p:cNvSpPr txBox="1">
              <a:spLocks noChangeArrowheads="1"/>
            </p:cNvSpPr>
            <p:nvPr/>
          </p:nvSpPr>
          <p:spPr bwMode="auto">
            <a:xfrm>
              <a:off x="3692" y="1131"/>
              <a:ext cx="774" cy="326"/>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11272" name="Text Box 5"/>
            <p:cNvSpPr txBox="1">
              <a:spLocks noChangeArrowheads="1"/>
            </p:cNvSpPr>
            <p:nvPr/>
          </p:nvSpPr>
          <p:spPr bwMode="auto">
            <a:xfrm>
              <a:off x="2675" y="1056"/>
              <a:ext cx="971" cy="365"/>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411654" name="Text Box 6"/>
            <p:cNvSpPr txBox="1">
              <a:spLocks noChangeArrowheads="1"/>
            </p:cNvSpPr>
            <p:nvPr/>
          </p:nvSpPr>
          <p:spPr bwMode="auto">
            <a:xfrm>
              <a:off x="4464" y="2544"/>
              <a:ext cx="732" cy="330"/>
            </a:xfrm>
            <a:prstGeom prst="rect">
              <a:avLst/>
            </a:prstGeom>
            <a:noFill/>
            <a:ln w="9525">
              <a:noFill/>
              <a:miter lim="800000"/>
              <a:headEnd/>
              <a:tailEnd/>
            </a:ln>
            <a:effectLst/>
          </p:spPr>
          <p:txBody>
            <a:bodyPr wrap="non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solidFill>
                    <a:srgbClr val="FFFFFF"/>
                  </a:solidFill>
                </a:rPr>
                <a:t>Technical </a:t>
              </a:r>
            </a:p>
            <a:p>
              <a:pPr>
                <a:defRPr/>
              </a:pPr>
              <a:r>
                <a:rPr lang="en-US" sz="1400" b="1" dirty="0">
                  <a:solidFill>
                    <a:srgbClr val="FFFFFF"/>
                  </a:solidFill>
                </a:rPr>
                <a:t>Safeguards</a:t>
              </a:r>
            </a:p>
          </p:txBody>
        </p:sp>
        <p:sp>
          <p:nvSpPr>
            <p:cNvPr id="11274" name="Text Box 7"/>
            <p:cNvSpPr txBox="1">
              <a:spLocks noChangeArrowheads="1"/>
            </p:cNvSpPr>
            <p:nvPr/>
          </p:nvSpPr>
          <p:spPr bwMode="auto">
            <a:xfrm>
              <a:off x="4416" y="1728"/>
              <a:ext cx="892" cy="326"/>
            </a:xfrm>
            <a:prstGeom prst="rect">
              <a:avLst/>
            </a:prstGeom>
            <a:noFill/>
            <a:ln w="9525">
              <a:noFill/>
              <a:miter lim="800000"/>
              <a:headEnd/>
              <a:tailEnd/>
            </a:ln>
          </p:spPr>
          <p:txBody>
            <a:bodyPr wrap="none">
              <a:spAutoFit/>
            </a:bodyPr>
            <a:lstStyle/>
            <a:p>
              <a:r>
                <a:rPr lang="en-US" sz="1400" b="1" dirty="0"/>
                <a:t>Administrative</a:t>
              </a:r>
            </a:p>
            <a:p>
              <a:r>
                <a:rPr lang="en-US" sz="1400" b="1" dirty="0"/>
                <a:t>  Safeguards</a:t>
              </a:r>
            </a:p>
          </p:txBody>
        </p:sp>
        <p:sp>
          <p:nvSpPr>
            <p:cNvPr id="11275" name="Text Box 8"/>
            <p:cNvSpPr txBox="1">
              <a:spLocks noChangeArrowheads="1"/>
            </p:cNvSpPr>
            <p:nvPr/>
          </p:nvSpPr>
          <p:spPr bwMode="auto">
            <a:xfrm>
              <a:off x="3776" y="3222"/>
              <a:ext cx="724" cy="326"/>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11276" name="Text Box 9"/>
            <p:cNvSpPr txBox="1">
              <a:spLocks noChangeArrowheads="1"/>
            </p:cNvSpPr>
            <p:nvPr/>
          </p:nvSpPr>
          <p:spPr bwMode="auto">
            <a:xfrm>
              <a:off x="2860" y="2928"/>
              <a:ext cx="732" cy="460"/>
            </a:xfrm>
            <a:prstGeom prst="rect">
              <a:avLst/>
            </a:prstGeom>
            <a:noFill/>
            <a:ln w="9525">
              <a:noFill/>
              <a:miter lim="800000"/>
              <a:headEnd/>
              <a:tailEnd/>
            </a:ln>
          </p:spPr>
          <p:txBody>
            <a:bodyPr wrap="none">
              <a:spAutoFit/>
            </a:bodyPr>
            <a:lstStyle/>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11277" name="Text Box 10"/>
            <p:cNvSpPr txBox="1">
              <a:spLocks noChangeArrowheads="1"/>
            </p:cNvSpPr>
            <p:nvPr/>
          </p:nvSpPr>
          <p:spPr bwMode="auto">
            <a:xfrm>
              <a:off x="2378" y="2411"/>
              <a:ext cx="712" cy="465"/>
            </a:xfrm>
            <a:prstGeom prst="rect">
              <a:avLst/>
            </a:prstGeom>
            <a:noFill/>
            <a:ln w="9525">
              <a:noFill/>
              <a:miter lim="800000"/>
              <a:headEnd/>
              <a:tailEnd/>
            </a:ln>
          </p:spPr>
          <p:txBody>
            <a:bodyPr wrap="none">
              <a:spAutoFit/>
            </a:bodyPr>
            <a:lstStyle/>
            <a:p>
              <a:r>
                <a:rPr lang="en-US" sz="1400" b="1" dirty="0">
                  <a:solidFill>
                    <a:srgbClr val="FFFFFF"/>
                  </a:solidFill>
                </a:rPr>
                <a:t>Awareness</a:t>
              </a:r>
            </a:p>
            <a:p>
              <a:r>
                <a:rPr lang="en-US" sz="1400" b="1" dirty="0">
                  <a:solidFill>
                    <a:srgbClr val="FFFFFF"/>
                  </a:solidFill>
                </a:rPr>
                <a:t>      and</a:t>
              </a:r>
            </a:p>
            <a:p>
              <a:r>
                <a:rPr lang="en-US" sz="1400" b="1" dirty="0">
                  <a:solidFill>
                    <a:srgbClr val="FFFFFF"/>
                  </a:solidFill>
                </a:rPr>
                <a:t>  Training</a:t>
              </a:r>
            </a:p>
          </p:txBody>
        </p:sp>
        <p:sp>
          <p:nvSpPr>
            <p:cNvPr id="11278" name="Text Box 11"/>
            <p:cNvSpPr txBox="1">
              <a:spLocks noChangeArrowheads="1"/>
            </p:cNvSpPr>
            <p:nvPr/>
          </p:nvSpPr>
          <p:spPr bwMode="auto">
            <a:xfrm>
              <a:off x="2334" y="1814"/>
              <a:ext cx="739" cy="330"/>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grpSp>
      <p:sp>
        <p:nvSpPr>
          <p:cNvPr id="413708" name="Rectangle 12"/>
          <p:cNvSpPr>
            <a:spLocks noChangeArrowheads="1"/>
          </p:cNvSpPr>
          <p:nvPr/>
        </p:nvSpPr>
        <p:spPr bwMode="auto">
          <a:xfrm>
            <a:off x="533400" y="503238"/>
            <a:ext cx="4495800" cy="2925762"/>
          </a:xfrm>
          <a:prstGeom prst="rect">
            <a:avLst/>
          </a:prstGeom>
          <a:noFill/>
          <a:ln w="9525">
            <a:noFill/>
            <a:miter lim="800000"/>
            <a:headEnd/>
            <a:tailEnd/>
          </a:ln>
          <a:effectLst/>
        </p:spPr>
        <p:txBody>
          <a:bodyPr anchor="ctr"/>
          <a:lstStyle/>
          <a:p>
            <a:pPr>
              <a:defRPr/>
            </a:pPr>
            <a:r>
              <a:rPr lang="en-US" sz="3600" dirty="0"/>
              <a:t>Administrative,</a:t>
            </a:r>
            <a:br>
              <a:rPr lang="en-US" sz="3600" dirty="0"/>
            </a:br>
            <a:r>
              <a:rPr lang="en-US" sz="3600" dirty="0"/>
              <a:t>Technical </a:t>
            </a:r>
            <a:br>
              <a:rPr lang="en-US" sz="3600" dirty="0"/>
            </a:br>
            <a:r>
              <a:rPr lang="en-US" sz="3600" dirty="0"/>
              <a:t>and Physical Safeguards (revisited)</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lide Number Placeholder 6"/>
          <p:cNvSpPr>
            <a:spLocks noGrp="1"/>
          </p:cNvSpPr>
          <p:nvPr>
            <p:ph type="sldNum" sz="quarter" idx="11"/>
          </p:nvPr>
        </p:nvSpPr>
        <p:spPr>
          <a:xfrm>
            <a:off x="6600825" y="6396038"/>
            <a:ext cx="2133600" cy="457200"/>
          </a:xfrm>
        </p:spPr>
        <p:txBody>
          <a:bodyPr/>
          <a:lstStyle/>
          <a:p>
            <a:pPr>
              <a:defRPr/>
            </a:pPr>
            <a:fld id="{8D361293-FF1A-4634-8E21-8F280A1F51EE}" type="slidenum">
              <a:rPr lang="en-US">
                <a:effectLst>
                  <a:outerShdw blurRad="38100" dist="38100" dir="2700000" algn="tl">
                    <a:srgbClr val="000000"/>
                  </a:outerShdw>
                </a:effectLst>
                <a:latin typeface="Arial" charset="0"/>
              </a:rPr>
              <a:pPr>
                <a:defRPr/>
              </a:pPr>
              <a:t>101</a:t>
            </a:fld>
            <a:endParaRPr lang="en-US" dirty="0">
              <a:effectLst>
                <a:outerShdw blurRad="38100" dist="38100" dir="2700000" algn="tl">
                  <a:srgbClr val="000000"/>
                </a:outerShdw>
              </a:effectLst>
              <a:latin typeface="Arial" charset="0"/>
            </a:endParaRPr>
          </a:p>
        </p:txBody>
      </p:sp>
      <p:pic>
        <p:nvPicPr>
          <p:cNvPr id="149507" name="Picture 4" descr="katrina-08-28-2005"/>
          <p:cNvPicPr>
            <a:picLocks noGrp="1" noChangeAspect="1" noChangeArrowheads="1"/>
          </p:cNvPicPr>
          <p:nvPr>
            <p:ph sz="quarter" idx="4294967295"/>
          </p:nvPr>
        </p:nvPicPr>
        <p:blipFill>
          <a:blip r:embed="rId3" cstate="print"/>
          <a:srcRect/>
          <a:stretch>
            <a:fillRect/>
          </a:stretch>
        </p:blipFill>
        <p:spPr>
          <a:xfrm>
            <a:off x="457200" y="4267200"/>
            <a:ext cx="3581400" cy="2238375"/>
          </a:xfrm>
        </p:spPr>
      </p:pic>
      <p:pic>
        <p:nvPicPr>
          <p:cNvPr id="149508" name="Picture 5" descr="northridge%20apartment"/>
          <p:cNvPicPr>
            <a:picLocks noGrp="1" noChangeAspect="1" noChangeArrowheads="1"/>
          </p:cNvPicPr>
          <p:nvPr>
            <p:ph sz="quarter" idx="4294967295"/>
          </p:nvPr>
        </p:nvPicPr>
        <p:blipFill>
          <a:blip r:embed="rId4" cstate="print"/>
          <a:srcRect/>
          <a:stretch>
            <a:fillRect/>
          </a:stretch>
        </p:blipFill>
        <p:spPr>
          <a:xfrm>
            <a:off x="4695825" y="2363788"/>
            <a:ext cx="3962400" cy="2208212"/>
          </a:xfrm>
        </p:spPr>
      </p:pic>
      <p:pic>
        <p:nvPicPr>
          <p:cNvPr id="149509" name="Picture 6" descr="cartoon hacker"/>
          <p:cNvPicPr>
            <a:picLocks noGrp="1" noChangeAspect="1" noChangeArrowheads="1"/>
          </p:cNvPicPr>
          <p:nvPr>
            <p:ph sz="quarter" idx="4294967295"/>
          </p:nvPr>
        </p:nvPicPr>
        <p:blipFill>
          <a:blip r:embed="rId5" cstate="print"/>
          <a:srcRect/>
          <a:stretch>
            <a:fillRect/>
          </a:stretch>
        </p:blipFill>
        <p:spPr>
          <a:xfrm>
            <a:off x="762000" y="1752600"/>
            <a:ext cx="3276600" cy="2452688"/>
          </a:xfrm>
        </p:spPr>
      </p:pic>
      <p:pic>
        <p:nvPicPr>
          <p:cNvPr id="149510" name="Picture 7" descr="thief"/>
          <p:cNvPicPr>
            <a:picLocks noGrp="1" noChangeAspect="1" noChangeArrowheads="1"/>
          </p:cNvPicPr>
          <p:nvPr>
            <p:ph sz="quarter" idx="4294967295"/>
          </p:nvPr>
        </p:nvPicPr>
        <p:blipFill>
          <a:blip r:embed="rId6" cstate="print"/>
          <a:srcRect/>
          <a:stretch>
            <a:fillRect/>
          </a:stretch>
        </p:blipFill>
        <p:spPr>
          <a:xfrm>
            <a:off x="6248400" y="4495800"/>
            <a:ext cx="2466975" cy="2190750"/>
          </a:xfrm>
        </p:spPr>
      </p:pic>
      <p:sp>
        <p:nvSpPr>
          <p:cNvPr id="149511" name="Text Box 8"/>
          <p:cNvSpPr txBox="1">
            <a:spLocks noChangeArrowheads="1"/>
          </p:cNvSpPr>
          <p:nvPr/>
        </p:nvSpPr>
        <p:spPr bwMode="auto">
          <a:xfrm>
            <a:off x="5029200" y="2057400"/>
            <a:ext cx="3232150" cy="366713"/>
          </a:xfrm>
          <a:prstGeom prst="rect">
            <a:avLst/>
          </a:prstGeom>
          <a:noFill/>
          <a:ln w="9525">
            <a:noFill/>
            <a:miter lim="800000"/>
            <a:headEnd/>
            <a:tailEnd/>
          </a:ln>
        </p:spPr>
        <p:txBody>
          <a:bodyPr wrap="none">
            <a:spAutoFit/>
          </a:bodyPr>
          <a:lstStyle/>
          <a:p>
            <a:r>
              <a:rPr lang="en-US" b="1" dirty="0"/>
              <a:t>Northridge Earthquake 1994</a:t>
            </a:r>
            <a:endParaRPr lang="en-US" sz="2400" b="1" dirty="0"/>
          </a:p>
        </p:txBody>
      </p:sp>
      <p:sp>
        <p:nvSpPr>
          <p:cNvPr id="149512" name="Text Box 9"/>
          <p:cNvSpPr txBox="1">
            <a:spLocks noChangeArrowheads="1"/>
          </p:cNvSpPr>
          <p:nvPr/>
        </p:nvSpPr>
        <p:spPr bwMode="auto">
          <a:xfrm>
            <a:off x="762000" y="6491287"/>
            <a:ext cx="2695575" cy="366713"/>
          </a:xfrm>
          <a:prstGeom prst="rect">
            <a:avLst/>
          </a:prstGeom>
          <a:noFill/>
          <a:ln w="9525">
            <a:noFill/>
            <a:miter lim="800000"/>
            <a:headEnd/>
            <a:tailEnd/>
          </a:ln>
        </p:spPr>
        <p:txBody>
          <a:bodyPr>
            <a:spAutoFit/>
          </a:bodyPr>
          <a:lstStyle/>
          <a:p>
            <a:pPr>
              <a:spcBef>
                <a:spcPct val="50000"/>
              </a:spcBef>
            </a:pPr>
            <a:r>
              <a:rPr lang="en-US" b="1" dirty="0"/>
              <a:t>Hurricane Katrina 2005</a:t>
            </a:r>
          </a:p>
        </p:txBody>
      </p:sp>
      <p:pic>
        <p:nvPicPr>
          <p:cNvPr id="149513" name="Picture 10" descr="Murrah Building"/>
          <p:cNvPicPr>
            <a:picLocks noChangeAspect="1" noChangeArrowheads="1"/>
          </p:cNvPicPr>
          <p:nvPr/>
        </p:nvPicPr>
        <p:blipFill>
          <a:blip r:embed="rId7" cstate="print"/>
          <a:srcRect/>
          <a:stretch>
            <a:fillRect/>
          </a:stretch>
        </p:blipFill>
        <p:spPr bwMode="auto">
          <a:xfrm>
            <a:off x="4191000" y="4343400"/>
            <a:ext cx="2097088" cy="2209800"/>
          </a:xfrm>
          <a:prstGeom prst="rect">
            <a:avLst/>
          </a:prstGeom>
          <a:noFill/>
          <a:ln w="9525">
            <a:noFill/>
            <a:miter lim="800000"/>
            <a:headEnd/>
            <a:tailEnd/>
          </a:ln>
        </p:spPr>
      </p:pic>
      <p:sp>
        <p:nvSpPr>
          <p:cNvPr id="149515" name="Text Box 12"/>
          <p:cNvSpPr txBox="1">
            <a:spLocks noChangeArrowheads="1"/>
          </p:cNvSpPr>
          <p:nvPr/>
        </p:nvSpPr>
        <p:spPr bwMode="auto">
          <a:xfrm>
            <a:off x="4114800" y="6491287"/>
            <a:ext cx="2355850" cy="366713"/>
          </a:xfrm>
          <a:prstGeom prst="rect">
            <a:avLst/>
          </a:prstGeom>
          <a:noFill/>
          <a:ln w="9525">
            <a:noFill/>
            <a:miter lim="800000"/>
            <a:headEnd/>
            <a:tailEnd/>
          </a:ln>
        </p:spPr>
        <p:txBody>
          <a:bodyPr wrap="none">
            <a:spAutoFit/>
          </a:bodyPr>
          <a:lstStyle/>
          <a:p>
            <a:r>
              <a:rPr lang="en-US" b="1" dirty="0"/>
              <a:t>Oklahoma City 1995</a:t>
            </a:r>
          </a:p>
        </p:txBody>
      </p:sp>
      <p:pic>
        <p:nvPicPr>
          <p:cNvPr id="13" name="Picture 5" descr="northridge%20apartment"/>
          <p:cNvPicPr>
            <a:picLocks noChangeAspect="1" noChangeArrowheads="1"/>
          </p:cNvPicPr>
          <p:nvPr/>
        </p:nvPicPr>
        <p:blipFill>
          <a:blip r:embed="rId8" cstate="print"/>
          <a:srcRect/>
          <a:stretch>
            <a:fillRect/>
          </a:stretch>
        </p:blipFill>
        <p:spPr bwMode="auto">
          <a:xfrm>
            <a:off x="4648200" y="1997075"/>
            <a:ext cx="3962400" cy="2574925"/>
          </a:xfrm>
          <a:prstGeom prst="rect">
            <a:avLst/>
          </a:prstGeom>
          <a:noFill/>
          <a:ln w="9525">
            <a:noFill/>
            <a:miter lim="800000"/>
            <a:headEnd/>
            <a:tailEnd/>
          </a:ln>
          <a:effectLst/>
        </p:spPr>
      </p:pic>
      <p:pic>
        <p:nvPicPr>
          <p:cNvPr id="149514" name="Picture 11" descr="Business_Continuity_Planning_horizontal"/>
          <p:cNvPicPr>
            <a:picLocks noChangeAspect="1" noChangeArrowheads="1"/>
          </p:cNvPicPr>
          <p:nvPr/>
        </p:nvPicPr>
        <p:blipFill>
          <a:blip r:embed="rId9" cstate="print"/>
          <a:srcRect/>
          <a:stretch>
            <a:fillRect/>
          </a:stretch>
        </p:blipFill>
        <p:spPr bwMode="auto">
          <a:xfrm>
            <a:off x="2819400" y="3276600"/>
            <a:ext cx="3352800" cy="1422400"/>
          </a:xfrm>
          <a:prstGeom prst="rect">
            <a:avLst/>
          </a:prstGeom>
          <a:noFill/>
          <a:ln w="9525">
            <a:noFill/>
            <a:miter lim="800000"/>
            <a:headEnd/>
            <a:tailEnd/>
          </a:ln>
        </p:spPr>
      </p:pic>
      <p:sp>
        <p:nvSpPr>
          <p:cNvPr id="328707" name="Rectangle 2"/>
          <p:cNvSpPr>
            <a:spLocks noGrp="1" noChangeArrowheads="1"/>
          </p:cNvSpPr>
          <p:nvPr>
            <p:ph type="title" sz="quarter" idx="4294967295"/>
          </p:nvPr>
        </p:nvSpPr>
        <p:spPr>
          <a:xfrm>
            <a:off x="457200" y="609600"/>
            <a:ext cx="9144000" cy="1143000"/>
          </a:xfrm>
        </p:spPr>
        <p:txBody>
          <a:bodyPr/>
          <a:lstStyle/>
          <a:p>
            <a:pPr eaLnBrk="1" hangingPunct="1"/>
            <a:r>
              <a:rPr lang="en-US" sz="3600" dirty="0" smtClean="0"/>
              <a:t>Administrative, Technical and Physical</a:t>
            </a:r>
            <a:br>
              <a:rPr lang="en-US" sz="3600" dirty="0" smtClean="0"/>
            </a:br>
            <a:r>
              <a:rPr lang="en-US" sz="2400" dirty="0" smtClean="0"/>
              <a:t>Is it continuity of operations, disaster recovery or designing resiliency into systems OR all of the above ?</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a:xfrm>
            <a:off x="6553200" y="6243638"/>
            <a:ext cx="2133600" cy="457200"/>
          </a:xfrm>
        </p:spPr>
        <p:txBody>
          <a:bodyPr/>
          <a:lstStyle/>
          <a:p>
            <a:pPr>
              <a:defRPr/>
            </a:pPr>
            <a:fld id="{6E06A6AE-A796-42E4-BE74-92E3EEC040C7}" type="slidenum">
              <a:rPr lang="en-US">
                <a:latin typeface="Arial" charset="0"/>
              </a:rPr>
              <a:pPr>
                <a:defRPr/>
              </a:pPr>
              <a:t>102</a:t>
            </a:fld>
            <a:endParaRPr lang="en-US" dirty="0">
              <a:latin typeface="Arial" charset="0"/>
            </a:endParaRPr>
          </a:p>
        </p:txBody>
      </p:sp>
      <p:sp>
        <p:nvSpPr>
          <p:cNvPr id="7" name="Footer Placeholder 6"/>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195587" name="Rectangle 2"/>
          <p:cNvSpPr>
            <a:spLocks noGrp="1" noChangeArrowheads="1"/>
          </p:cNvSpPr>
          <p:nvPr>
            <p:ph type="title" idx="4294967295"/>
          </p:nvPr>
        </p:nvSpPr>
        <p:spPr>
          <a:xfrm>
            <a:off x="533400" y="731838"/>
            <a:ext cx="9144000" cy="792162"/>
          </a:xfrm>
        </p:spPr>
        <p:txBody>
          <a:bodyPr/>
          <a:lstStyle/>
          <a:p>
            <a:pPr eaLnBrk="1" hangingPunct="1"/>
            <a:r>
              <a:rPr lang="en-US" sz="3600" dirty="0" smtClean="0"/>
              <a:t>Technical, Administrative and Physical</a:t>
            </a:r>
            <a:br>
              <a:rPr lang="en-US" sz="3600" dirty="0" smtClean="0"/>
            </a:br>
            <a:endParaRPr lang="en-US" sz="3600" dirty="0" smtClean="0"/>
          </a:p>
        </p:txBody>
      </p:sp>
      <p:sp>
        <p:nvSpPr>
          <p:cNvPr id="195588" name="Rectangle 3"/>
          <p:cNvSpPr>
            <a:spLocks noGrp="1" noChangeArrowheads="1"/>
          </p:cNvSpPr>
          <p:nvPr>
            <p:ph type="body" sz="half" idx="4294967295"/>
          </p:nvPr>
        </p:nvSpPr>
        <p:spPr>
          <a:xfrm>
            <a:off x="757238" y="3578225"/>
            <a:ext cx="7929562" cy="1892300"/>
          </a:xfrm>
        </p:spPr>
        <p:txBody>
          <a:bodyPr/>
          <a:lstStyle/>
          <a:p>
            <a:pPr eaLnBrk="1" hangingPunct="1">
              <a:defRPr/>
            </a:pPr>
            <a:r>
              <a:rPr lang="en-US" sz="2400" dirty="0"/>
              <a:t>What is needed when </a:t>
            </a:r>
          </a:p>
          <a:p>
            <a:pPr eaLnBrk="1" hangingPunct="1">
              <a:defRPr/>
            </a:pPr>
            <a:r>
              <a:rPr lang="en-US" sz="2400" dirty="0"/>
              <a:t>How long a system or service can be “down”</a:t>
            </a:r>
          </a:p>
          <a:p>
            <a:pPr eaLnBrk="1" hangingPunct="1">
              <a:defRPr/>
            </a:pPr>
            <a:r>
              <a:rPr lang="en-US" sz="2400" dirty="0"/>
              <a:t>How to ensure data integrity</a:t>
            </a:r>
          </a:p>
          <a:p>
            <a:pPr eaLnBrk="1" hangingPunct="1">
              <a:defRPr/>
            </a:pPr>
            <a:r>
              <a:rPr lang="en-US" sz="2400" dirty="0"/>
              <a:t>Impacts</a:t>
            </a:r>
          </a:p>
          <a:p>
            <a:pPr lvl="1" eaLnBrk="1" hangingPunct="1">
              <a:defRPr/>
            </a:pPr>
            <a:r>
              <a:rPr lang="en-US" sz="2000" dirty="0"/>
              <a:t>Inside the facility</a:t>
            </a:r>
          </a:p>
          <a:p>
            <a:pPr lvl="1" eaLnBrk="1" hangingPunct="1">
              <a:defRPr/>
            </a:pPr>
            <a:r>
              <a:rPr lang="en-US" sz="2000" dirty="0"/>
              <a:t>Outside the facility</a:t>
            </a:r>
          </a:p>
          <a:p>
            <a:pPr eaLnBrk="1" hangingPunct="1">
              <a:defRPr/>
            </a:pPr>
            <a:r>
              <a:rPr lang="en-US" sz="2400" dirty="0"/>
              <a:t>And</a:t>
            </a:r>
            <a:r>
              <a:rPr lang="en-US" sz="2400" dirty="0" smtClean="0"/>
              <a:t>…</a:t>
            </a:r>
            <a:endParaRPr lang="en-US" sz="2400" dirty="0"/>
          </a:p>
        </p:txBody>
      </p:sp>
      <p:sp>
        <p:nvSpPr>
          <p:cNvPr id="195591" name="Text Box 7"/>
          <p:cNvSpPr txBox="1">
            <a:spLocks noChangeArrowheads="1"/>
          </p:cNvSpPr>
          <p:nvPr/>
        </p:nvSpPr>
        <p:spPr bwMode="auto">
          <a:xfrm>
            <a:off x="1812925" y="1393825"/>
            <a:ext cx="5502275" cy="1196975"/>
          </a:xfrm>
          <a:prstGeom prst="rect">
            <a:avLst/>
          </a:prstGeom>
          <a:noFill/>
          <a:ln w="9525">
            <a:solidFill>
              <a:schemeClr val="tx1"/>
            </a:solidFill>
            <a:miter lim="800000"/>
            <a:headEnd/>
            <a:tailEnd/>
          </a:ln>
          <a:effectLst/>
        </p:spPr>
        <p:txBody>
          <a:bodyPr>
            <a:spAutoFit/>
          </a:bodyPr>
          <a:lstStyle/>
          <a:p>
            <a:pPr algn="ctr">
              <a:defRPr/>
            </a:pPr>
            <a:r>
              <a:rPr lang="en-US" sz="2400" dirty="0">
                <a:solidFill>
                  <a:schemeClr val="tx2"/>
                </a:solidFill>
              </a:rPr>
              <a:t>Continuity of Operations</a:t>
            </a:r>
            <a:br>
              <a:rPr lang="en-US" sz="2400" dirty="0">
                <a:solidFill>
                  <a:schemeClr val="tx2"/>
                </a:solidFill>
              </a:rPr>
            </a:br>
            <a:r>
              <a:rPr lang="en-US" sz="2400" dirty="0">
                <a:solidFill>
                  <a:schemeClr val="tx2"/>
                </a:solidFill>
              </a:rPr>
              <a:t>Business Continuity Planning</a:t>
            </a:r>
            <a:br>
              <a:rPr lang="en-US" sz="2400" dirty="0">
                <a:solidFill>
                  <a:schemeClr val="tx2"/>
                </a:solidFill>
              </a:rPr>
            </a:br>
            <a:r>
              <a:rPr lang="en-US" sz="2400" dirty="0">
                <a:solidFill>
                  <a:schemeClr val="tx2"/>
                </a:solidFill>
              </a:rPr>
              <a:t>Resilient Systems</a:t>
            </a:r>
          </a:p>
        </p:txBody>
      </p:sp>
      <p:sp>
        <p:nvSpPr>
          <p:cNvPr id="151558" name="Text Box 8"/>
          <p:cNvSpPr txBox="1">
            <a:spLocks noChangeArrowheads="1"/>
          </p:cNvSpPr>
          <p:nvPr/>
        </p:nvSpPr>
        <p:spPr bwMode="auto">
          <a:xfrm>
            <a:off x="762000" y="2759075"/>
            <a:ext cx="8839200" cy="830997"/>
          </a:xfrm>
          <a:prstGeom prst="rect">
            <a:avLst/>
          </a:prstGeom>
          <a:noFill/>
          <a:ln w="9525">
            <a:noFill/>
            <a:miter lim="800000"/>
            <a:headEnd/>
            <a:tailEnd/>
          </a:ln>
        </p:spPr>
        <p:txBody>
          <a:bodyPr>
            <a:spAutoFit/>
          </a:bodyPr>
          <a:lstStyle/>
          <a:p>
            <a:r>
              <a:rPr lang="en-US" sz="2400" b="1" dirty="0"/>
              <a:t>Working with the NSF Program Director, the Facility </a:t>
            </a:r>
          </a:p>
          <a:p>
            <a:r>
              <a:rPr lang="en-US" sz="2400" b="1" dirty="0"/>
              <a:t>should determine:</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a:xfrm>
            <a:off x="6553200" y="6243638"/>
            <a:ext cx="2133600" cy="457200"/>
          </a:xfrm>
        </p:spPr>
        <p:txBody>
          <a:bodyPr/>
          <a:lstStyle/>
          <a:p>
            <a:pPr>
              <a:defRPr/>
            </a:pPr>
            <a:fld id="{45830F91-0C57-480D-999C-5E8E16E969E0}" type="slidenum">
              <a:rPr lang="en-US">
                <a:latin typeface="Arial" charset="0"/>
              </a:rPr>
              <a:pPr>
                <a:defRPr/>
              </a:pPr>
              <a:t>103</a:t>
            </a:fld>
            <a:endParaRPr lang="en-US" dirty="0">
              <a:latin typeface="Arial" charset="0"/>
            </a:endParaRPr>
          </a:p>
        </p:txBody>
      </p:sp>
      <p:sp>
        <p:nvSpPr>
          <p:cNvPr id="14"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grpSp>
        <p:nvGrpSpPr>
          <p:cNvPr id="2" name="Group 11"/>
          <p:cNvGrpSpPr>
            <a:grpSpLocks/>
          </p:cNvGrpSpPr>
          <p:nvPr/>
        </p:nvGrpSpPr>
        <p:grpSpPr bwMode="auto">
          <a:xfrm>
            <a:off x="2188745" y="725946"/>
            <a:ext cx="8727407" cy="6310925"/>
            <a:chOff x="122" y="124"/>
            <a:chExt cx="5803" cy="4128"/>
          </a:xfrm>
        </p:grpSpPr>
        <p:graphicFrame>
          <p:nvGraphicFramePr>
            <p:cNvPr id="12290" name="Object 2"/>
            <p:cNvGraphicFramePr>
              <a:graphicFrameLocks noChangeAspect="1"/>
            </p:cNvGraphicFramePr>
            <p:nvPr/>
          </p:nvGraphicFramePr>
          <p:xfrm>
            <a:off x="122" y="124"/>
            <a:ext cx="5803" cy="4128"/>
          </p:xfrm>
          <a:graphic>
            <a:graphicData uri="http://schemas.openxmlformats.org/presentationml/2006/ole">
              <p:oleObj spid="_x0000_s304130" name="Chart" r:id="rId4" imgW="8229297" imgH="5854485" progId="MSGraph.Chart.8">
                <p:embed followColorScheme="full"/>
              </p:oleObj>
            </a:graphicData>
          </a:graphic>
        </p:graphicFrame>
        <p:sp>
          <p:nvSpPr>
            <p:cNvPr id="12295" name="Text Box 3"/>
            <p:cNvSpPr txBox="1">
              <a:spLocks noChangeArrowheads="1"/>
            </p:cNvSpPr>
            <p:nvPr/>
          </p:nvSpPr>
          <p:spPr bwMode="auto">
            <a:xfrm>
              <a:off x="3072" y="864"/>
              <a:ext cx="817" cy="343"/>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12296" name="Text Box 4"/>
            <p:cNvSpPr txBox="1">
              <a:spLocks noChangeArrowheads="1"/>
            </p:cNvSpPr>
            <p:nvPr/>
          </p:nvSpPr>
          <p:spPr bwMode="auto">
            <a:xfrm>
              <a:off x="2016" y="816"/>
              <a:ext cx="1025" cy="384"/>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291845" name="Text Box 5"/>
            <p:cNvSpPr txBox="1">
              <a:spLocks noChangeArrowheads="1"/>
            </p:cNvSpPr>
            <p:nvPr/>
          </p:nvSpPr>
          <p:spPr bwMode="auto">
            <a:xfrm>
              <a:off x="3696" y="2400"/>
              <a:ext cx="797" cy="343"/>
            </a:xfrm>
            <a:prstGeom prst="rect">
              <a:avLst/>
            </a:prstGeom>
            <a:noFill/>
            <a:ln w="9525">
              <a:noFill/>
              <a:miter lim="800000"/>
              <a:headEnd/>
              <a:tailEnd/>
            </a:ln>
            <a:effectLst/>
          </p:spPr>
          <p:txBody>
            <a:bodyPr wrap="squar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solidFill>
                    <a:srgbClr val="FFFFFF"/>
                  </a:solidFill>
                </a:rPr>
                <a:t>Technical </a:t>
              </a:r>
            </a:p>
            <a:p>
              <a:pPr>
                <a:defRPr/>
              </a:pPr>
              <a:r>
                <a:rPr lang="en-US" sz="1400" b="1" dirty="0">
                  <a:solidFill>
                    <a:srgbClr val="FFFFFF"/>
                  </a:solidFill>
                </a:rPr>
                <a:t>Safeguards</a:t>
              </a:r>
            </a:p>
          </p:txBody>
        </p:sp>
        <p:sp>
          <p:nvSpPr>
            <p:cNvPr id="12298" name="Text Box 6"/>
            <p:cNvSpPr txBox="1">
              <a:spLocks noChangeArrowheads="1"/>
            </p:cNvSpPr>
            <p:nvPr/>
          </p:nvSpPr>
          <p:spPr bwMode="auto">
            <a:xfrm>
              <a:off x="3600" y="1728"/>
              <a:ext cx="942" cy="343"/>
            </a:xfrm>
            <a:prstGeom prst="rect">
              <a:avLst/>
            </a:prstGeom>
            <a:noFill/>
            <a:ln w="9525">
              <a:noFill/>
              <a:miter lim="800000"/>
              <a:headEnd/>
              <a:tailEnd/>
            </a:ln>
          </p:spPr>
          <p:txBody>
            <a:bodyPr wrap="none">
              <a:spAutoFit/>
            </a:bodyPr>
            <a:lstStyle/>
            <a:p>
              <a:r>
                <a:rPr lang="en-US" sz="1400" b="1" dirty="0"/>
                <a:t>Administrative</a:t>
              </a:r>
            </a:p>
            <a:p>
              <a:r>
                <a:rPr lang="en-US" sz="1400" b="1" dirty="0"/>
                <a:t>  Safeguards</a:t>
              </a:r>
            </a:p>
          </p:txBody>
        </p:sp>
        <p:sp>
          <p:nvSpPr>
            <p:cNvPr id="12299" name="Text Box 7"/>
            <p:cNvSpPr txBox="1">
              <a:spLocks noChangeArrowheads="1"/>
            </p:cNvSpPr>
            <p:nvPr/>
          </p:nvSpPr>
          <p:spPr bwMode="auto">
            <a:xfrm>
              <a:off x="3116" y="2976"/>
              <a:ext cx="764" cy="343"/>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12300" name="Text Box 8"/>
            <p:cNvSpPr txBox="1">
              <a:spLocks noChangeArrowheads="1"/>
            </p:cNvSpPr>
            <p:nvPr/>
          </p:nvSpPr>
          <p:spPr bwMode="auto">
            <a:xfrm>
              <a:off x="2198" y="2949"/>
              <a:ext cx="771" cy="483"/>
            </a:xfrm>
            <a:prstGeom prst="rect">
              <a:avLst/>
            </a:prstGeom>
            <a:noFill/>
            <a:ln w="9525">
              <a:noFill/>
              <a:miter lim="800000"/>
              <a:headEnd/>
              <a:tailEnd/>
            </a:ln>
          </p:spPr>
          <p:txBody>
            <a:bodyPr wrap="none">
              <a:spAutoFit/>
            </a:bodyPr>
            <a:lstStyle/>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12301" name="Text Box 9"/>
            <p:cNvSpPr txBox="1">
              <a:spLocks noChangeArrowheads="1"/>
            </p:cNvSpPr>
            <p:nvPr/>
          </p:nvSpPr>
          <p:spPr bwMode="auto">
            <a:xfrm>
              <a:off x="1622" y="2359"/>
              <a:ext cx="745" cy="484"/>
            </a:xfrm>
            <a:prstGeom prst="rect">
              <a:avLst/>
            </a:prstGeom>
            <a:noFill/>
            <a:ln w="9525">
              <a:noFill/>
              <a:miter lim="800000"/>
              <a:headEnd/>
              <a:tailEnd/>
            </a:ln>
          </p:spPr>
          <p:txBody>
            <a:bodyPr wrap="none">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12302" name="Text Box 10"/>
            <p:cNvSpPr txBox="1">
              <a:spLocks noChangeArrowheads="1"/>
            </p:cNvSpPr>
            <p:nvPr/>
          </p:nvSpPr>
          <p:spPr bwMode="auto">
            <a:xfrm>
              <a:off x="1200" y="1439"/>
              <a:ext cx="780" cy="342"/>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grpSp>
      <p:sp>
        <p:nvSpPr>
          <p:cNvPr id="291854" name="Rectangle 14"/>
          <p:cNvSpPr>
            <a:spLocks noGrp="1" noChangeArrowheads="1"/>
          </p:cNvSpPr>
          <p:nvPr>
            <p:ph type="title" idx="4294967295"/>
          </p:nvPr>
        </p:nvSpPr>
        <p:spPr>
          <a:xfrm>
            <a:off x="457200" y="914400"/>
            <a:ext cx="3200400" cy="2697163"/>
          </a:xfrm>
        </p:spPr>
        <p:txBody>
          <a:bodyPr/>
          <a:lstStyle/>
          <a:p>
            <a:pPr eaLnBrk="1" hangingPunct="1">
              <a:defRPr/>
            </a:pPr>
            <a:r>
              <a:rPr lang="en-US" sz="3600" dirty="0"/>
              <a:t>Notification Procedures in the Event of a Breach or Security Incident</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D26A9F4D-EBA6-4B1A-99D2-A370D1323C78}" type="slidenum">
              <a:rPr lang="en-US" b="0">
                <a:latin typeface="Arial" charset="0"/>
              </a:rPr>
              <a:pPr>
                <a:defRPr/>
              </a:pPr>
              <a:t>104</a:t>
            </a:fld>
            <a:endParaRPr lang="en-US" b="0" dirty="0">
              <a:latin typeface="Arial" charset="0"/>
            </a:endParaRPr>
          </a:p>
        </p:txBody>
      </p:sp>
      <p:sp>
        <p:nvSpPr>
          <p:cNvPr id="5" name="Footer Placeholder 5"/>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434178" name="Rectangle 2"/>
          <p:cNvSpPr>
            <a:spLocks noGrp="1" noChangeArrowheads="1"/>
          </p:cNvSpPr>
          <p:nvPr>
            <p:ph type="title" idx="4294967295"/>
          </p:nvPr>
        </p:nvSpPr>
        <p:spPr>
          <a:xfrm>
            <a:off x="457200" y="228600"/>
            <a:ext cx="8229600" cy="1371600"/>
          </a:xfrm>
        </p:spPr>
        <p:txBody>
          <a:bodyPr/>
          <a:lstStyle/>
          <a:p>
            <a:pPr eaLnBrk="1" hangingPunct="1">
              <a:defRPr/>
            </a:pPr>
            <a:r>
              <a:rPr lang="en-US" sz="3600" dirty="0"/>
              <a:t>Notification Procedures</a:t>
            </a:r>
          </a:p>
        </p:txBody>
      </p:sp>
      <p:sp>
        <p:nvSpPr>
          <p:cNvPr id="434179" name="Rectangle 3"/>
          <p:cNvSpPr>
            <a:spLocks noGrp="1" noChangeArrowheads="1"/>
          </p:cNvSpPr>
          <p:nvPr>
            <p:ph type="body" idx="4294967295"/>
          </p:nvPr>
        </p:nvSpPr>
        <p:spPr>
          <a:xfrm>
            <a:off x="457200" y="1371600"/>
            <a:ext cx="8229600" cy="4876800"/>
          </a:xfrm>
        </p:spPr>
        <p:txBody>
          <a:bodyPr/>
          <a:lstStyle/>
          <a:p>
            <a:pPr eaLnBrk="1" hangingPunct="1">
              <a:defRPr/>
            </a:pPr>
            <a:r>
              <a:rPr lang="en-US" sz="2400" dirty="0"/>
              <a:t>Understand the impact and ramifications of an incident or breach</a:t>
            </a:r>
          </a:p>
          <a:p>
            <a:pPr eaLnBrk="1" hangingPunct="1">
              <a:defRPr/>
            </a:pPr>
            <a:r>
              <a:rPr lang="en-US" sz="2400" dirty="0"/>
              <a:t>Ensure that everyone knows their roles and responsibilities, for example:</a:t>
            </a:r>
          </a:p>
          <a:p>
            <a:pPr lvl="1" eaLnBrk="1" hangingPunct="1">
              <a:defRPr/>
            </a:pPr>
            <a:r>
              <a:rPr lang="en-US" sz="2000" dirty="0"/>
              <a:t>If you are a systems administrator, what do the IT security people need and want to know and when? </a:t>
            </a:r>
          </a:p>
          <a:p>
            <a:pPr lvl="1" eaLnBrk="1" hangingPunct="1">
              <a:defRPr/>
            </a:pPr>
            <a:r>
              <a:rPr lang="en-US" sz="2000" dirty="0"/>
              <a:t>If you are the IT security person, what does management want to know and when?</a:t>
            </a:r>
          </a:p>
          <a:p>
            <a:pPr eaLnBrk="1" hangingPunct="1">
              <a:defRPr/>
            </a:pPr>
            <a:r>
              <a:rPr lang="en-US" sz="2400" dirty="0"/>
              <a:t>Develop procedures about notifications before an incident or breach occurs</a:t>
            </a:r>
            <a:r>
              <a:rPr lang="en-US" sz="2400" dirty="0" smtClean="0"/>
              <a:t>.</a:t>
            </a:r>
          </a:p>
          <a:p>
            <a:pPr eaLnBrk="1" hangingPunct="1">
              <a:defRPr/>
            </a:pPr>
            <a:r>
              <a:rPr lang="en-US" sz="2400" dirty="0" smtClean="0"/>
              <a:t>EDUCAUSE/Cybersecurity Initiative Wiki has a great </a:t>
            </a:r>
            <a:r>
              <a:rPr lang="en-US" sz="2400" dirty="0" smtClean="0">
                <a:hlinkClick r:id="rId3"/>
              </a:rPr>
              <a:t>Data Incident Notification Toolkit</a:t>
            </a:r>
            <a:endParaRPr lang="en-US" sz="1400" i="1" dirty="0" smtClean="0"/>
          </a:p>
          <a:p>
            <a:pPr eaLnBrk="1" hangingPunct="1">
              <a:buNone/>
              <a:defRPr/>
            </a:pPr>
            <a:r>
              <a:rPr lang="en-US" sz="1400" i="1" dirty="0" smtClean="0"/>
              <a:t>* Site known good April 2010.</a:t>
            </a:r>
            <a:endParaRPr lang="en-US" sz="2400" i="1" dirty="0" smtClean="0"/>
          </a:p>
          <a:p>
            <a:pPr eaLnBrk="1" hangingPunct="1">
              <a:defRPr/>
            </a:pPr>
            <a:endParaRPr lang="en-US" sz="2400"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6553200" y="6243638"/>
            <a:ext cx="2133600" cy="457200"/>
          </a:xfrm>
        </p:spPr>
        <p:txBody>
          <a:bodyPr/>
          <a:lstStyle/>
          <a:p>
            <a:pPr>
              <a:defRPr/>
            </a:pPr>
            <a:fld id="{3E02AD50-9309-45AB-AE39-26950111D911}" type="slidenum">
              <a:rPr lang="en-US">
                <a:latin typeface="Arial" charset="0"/>
              </a:rPr>
              <a:pPr>
                <a:defRPr/>
              </a:pPr>
              <a:t>105</a:t>
            </a:fld>
            <a:endParaRPr lang="en-US" dirty="0">
              <a:latin typeface="Arial" charset="0"/>
            </a:endParaRPr>
          </a:p>
        </p:txBody>
      </p:sp>
      <p:sp>
        <p:nvSpPr>
          <p:cNvPr id="6" name="Footer Placeholder 5"/>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129026" name="Rectangle 2"/>
          <p:cNvSpPr>
            <a:spLocks noGrp="1" noChangeArrowheads="1"/>
          </p:cNvSpPr>
          <p:nvPr>
            <p:ph type="title" idx="4294967295"/>
          </p:nvPr>
        </p:nvSpPr>
        <p:spPr>
          <a:xfrm>
            <a:off x="457200" y="381000"/>
            <a:ext cx="8915400" cy="1143000"/>
          </a:xfrm>
        </p:spPr>
        <p:txBody>
          <a:bodyPr/>
          <a:lstStyle/>
          <a:p>
            <a:pPr eaLnBrk="1" hangingPunct="1">
              <a:defRPr/>
            </a:pPr>
            <a:r>
              <a:rPr lang="en-US" sz="3600" dirty="0"/>
              <a:t>Examples Notification Procedures</a:t>
            </a:r>
          </a:p>
        </p:txBody>
      </p:sp>
      <p:sp>
        <p:nvSpPr>
          <p:cNvPr id="129027" name="Rectangle 3"/>
          <p:cNvSpPr>
            <a:spLocks noGrp="1" noChangeArrowheads="1"/>
          </p:cNvSpPr>
          <p:nvPr>
            <p:ph type="body" idx="4294967295"/>
          </p:nvPr>
        </p:nvSpPr>
        <p:spPr>
          <a:xfrm>
            <a:off x="457200" y="1447800"/>
            <a:ext cx="8229600" cy="3886200"/>
          </a:xfrm>
        </p:spPr>
        <p:txBody>
          <a:bodyPr/>
          <a:lstStyle/>
          <a:p>
            <a:pPr eaLnBrk="1" hangingPunct="1"/>
            <a:r>
              <a:rPr lang="en-US" sz="2800" dirty="0" smtClean="0"/>
              <a:t>Internal to the facility</a:t>
            </a:r>
          </a:p>
          <a:p>
            <a:pPr eaLnBrk="1" hangingPunct="1"/>
            <a:r>
              <a:rPr lang="en-US" sz="2800" dirty="0" smtClean="0"/>
              <a:t>External to the facility</a:t>
            </a:r>
          </a:p>
          <a:p>
            <a:pPr lvl="1" eaLnBrk="1" hangingPunct="1"/>
            <a:r>
              <a:rPr lang="en-US" sz="2400" dirty="0" smtClean="0"/>
              <a:t>Parent organization (if one exists)</a:t>
            </a:r>
          </a:p>
          <a:p>
            <a:pPr lvl="1" eaLnBrk="1" hangingPunct="1"/>
            <a:r>
              <a:rPr lang="en-US" sz="2400" dirty="0" smtClean="0"/>
              <a:t>Comparable facilities, especially if connected to the affected facility</a:t>
            </a:r>
          </a:p>
          <a:p>
            <a:pPr eaLnBrk="1" hangingPunct="1"/>
            <a:r>
              <a:rPr lang="en-US" sz="2800" dirty="0" smtClean="0"/>
              <a:t>Law enforcement</a:t>
            </a:r>
          </a:p>
          <a:p>
            <a:pPr eaLnBrk="1" hangingPunct="1"/>
            <a:r>
              <a:rPr lang="en-US" sz="2800" dirty="0" smtClean="0"/>
              <a:t>NSF (and other agencies)</a:t>
            </a:r>
          </a:p>
          <a:p>
            <a:pPr eaLnBrk="1" hangingPunct="1"/>
            <a:r>
              <a:rPr lang="en-US" sz="2800" dirty="0" smtClean="0"/>
              <a:t>Users/customers</a:t>
            </a:r>
          </a:p>
        </p:txBody>
      </p:sp>
      <p:sp>
        <p:nvSpPr>
          <p:cNvPr id="129028" name="Text Box 4"/>
          <p:cNvSpPr txBox="1">
            <a:spLocks noChangeArrowheads="1"/>
          </p:cNvSpPr>
          <p:nvPr/>
        </p:nvSpPr>
        <p:spPr bwMode="auto">
          <a:xfrm>
            <a:off x="533400" y="5486400"/>
            <a:ext cx="8153400" cy="711200"/>
          </a:xfrm>
          <a:prstGeom prst="rect">
            <a:avLst/>
          </a:prstGeom>
          <a:noFill/>
          <a:ln w="9525">
            <a:solidFill>
              <a:schemeClr val="tx1"/>
            </a:solidFill>
            <a:miter lim="800000"/>
            <a:headEnd/>
            <a:tailEnd/>
          </a:ln>
          <a:effectLst/>
        </p:spPr>
        <p:txBody>
          <a:bodyPr>
            <a:spAutoFit/>
          </a:bodyPr>
          <a:lstStyle/>
          <a:p>
            <a:pPr algn="ctr"/>
            <a:r>
              <a:rPr lang="en-US" sz="2000" dirty="0"/>
              <a:t>TeraGrid has procedures and </a:t>
            </a:r>
            <a:r>
              <a:rPr lang="en-US" sz="2000" dirty="0" smtClean="0"/>
              <a:t>processes </a:t>
            </a:r>
            <a:endParaRPr lang="en-US" sz="2000" dirty="0"/>
          </a:p>
          <a:p>
            <a:pPr algn="ctr"/>
            <a:r>
              <a:rPr lang="en-US" sz="2000" dirty="0"/>
              <a:t>that could be used as a model.</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600156A4-618C-44E8-ACAE-D4F572D4676C}" type="slidenum">
              <a:rPr lang="en-US">
                <a:latin typeface="Arial" charset="0"/>
              </a:rPr>
              <a:pPr>
                <a:defRPr/>
              </a:pPr>
              <a:t>106</a:t>
            </a:fld>
            <a:endParaRPr lang="en-US" dirty="0">
              <a:latin typeface="Arial" charset="0"/>
            </a:endParaRPr>
          </a:p>
        </p:txBody>
      </p:sp>
      <p:sp>
        <p:nvSpPr>
          <p:cNvPr id="5" name="Footer Placeholder 3"/>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131075" name="Rectangle 2"/>
          <p:cNvSpPr>
            <a:spLocks noGrp="1" noChangeArrowheads="1"/>
          </p:cNvSpPr>
          <p:nvPr>
            <p:ph type="title" idx="4294967295"/>
          </p:nvPr>
        </p:nvSpPr>
        <p:spPr>
          <a:xfrm>
            <a:off x="457200" y="381000"/>
            <a:ext cx="9144000" cy="1143000"/>
          </a:xfrm>
        </p:spPr>
        <p:txBody>
          <a:bodyPr/>
          <a:lstStyle/>
          <a:p>
            <a:pPr eaLnBrk="1" hangingPunct="1">
              <a:defRPr/>
            </a:pPr>
            <a:r>
              <a:rPr lang="en-US" sz="3600" dirty="0"/>
              <a:t>Whether to report to NSF…</a:t>
            </a:r>
          </a:p>
        </p:txBody>
      </p:sp>
      <p:sp>
        <p:nvSpPr>
          <p:cNvPr id="131076" name="Rectangle 3"/>
          <p:cNvSpPr>
            <a:spLocks noGrp="1" noChangeArrowheads="1"/>
          </p:cNvSpPr>
          <p:nvPr>
            <p:ph type="body" idx="4294967295"/>
          </p:nvPr>
        </p:nvSpPr>
        <p:spPr>
          <a:xfrm>
            <a:off x="457200" y="1447800"/>
            <a:ext cx="8686800" cy="4800600"/>
          </a:xfrm>
        </p:spPr>
        <p:txBody>
          <a:bodyPr/>
          <a:lstStyle/>
          <a:p>
            <a:pPr eaLnBrk="1" hangingPunct="1">
              <a:defRPr/>
            </a:pPr>
            <a:r>
              <a:rPr lang="en-US" sz="2800" dirty="0"/>
              <a:t>Work with your Program Officer to decide</a:t>
            </a:r>
          </a:p>
          <a:p>
            <a:pPr eaLnBrk="1" hangingPunct="1">
              <a:defRPr/>
            </a:pPr>
            <a:r>
              <a:rPr lang="en-US" sz="2800" dirty="0"/>
              <a:t>Depends on the type or nature of the event</a:t>
            </a:r>
          </a:p>
          <a:p>
            <a:pPr eaLnBrk="1" hangingPunct="1">
              <a:defRPr/>
            </a:pPr>
            <a:r>
              <a:rPr lang="en-US" sz="2800" dirty="0"/>
              <a:t>Considerations </a:t>
            </a:r>
          </a:p>
          <a:p>
            <a:pPr lvl="1" eaLnBrk="1" hangingPunct="1">
              <a:defRPr/>
            </a:pPr>
            <a:r>
              <a:rPr lang="en-US" sz="2400" dirty="0"/>
              <a:t>Email down: No</a:t>
            </a:r>
          </a:p>
          <a:p>
            <a:pPr lvl="1" eaLnBrk="1" hangingPunct="1">
              <a:defRPr/>
            </a:pPr>
            <a:r>
              <a:rPr lang="en-US" sz="2400" dirty="0"/>
              <a:t>Device stolen: Yes, if not encrypted and depending on content</a:t>
            </a:r>
          </a:p>
          <a:p>
            <a:pPr lvl="1" eaLnBrk="1" hangingPunct="1">
              <a:defRPr/>
            </a:pPr>
            <a:r>
              <a:rPr lang="en-US" sz="2400" dirty="0"/>
              <a:t>Data integrity is compromised: Yes </a:t>
            </a:r>
          </a:p>
          <a:p>
            <a:pPr lvl="1" eaLnBrk="1" hangingPunct="1">
              <a:defRPr/>
            </a:pPr>
            <a:r>
              <a:rPr lang="en-US" sz="2400" dirty="0"/>
              <a:t>Egregious behavior or inappropriate use: Maybe</a:t>
            </a:r>
          </a:p>
          <a:p>
            <a:pPr lvl="1" eaLnBrk="1" hangingPunct="1">
              <a:defRPr/>
            </a:pPr>
            <a:r>
              <a:rPr lang="en-US" sz="2400" dirty="0"/>
              <a:t>Cross-site incidents: Yes</a:t>
            </a:r>
          </a:p>
          <a:p>
            <a:pPr lvl="1" eaLnBrk="1" hangingPunct="1">
              <a:defRPr/>
            </a:pPr>
            <a:r>
              <a:rPr lang="en-US" sz="2400" dirty="0"/>
              <a:t>Compromise: Yes</a:t>
            </a:r>
          </a:p>
          <a:p>
            <a:pPr eaLnBrk="1" hangingPunct="1">
              <a:defRPr/>
            </a:pPr>
            <a:endParaRPr lang="en-US" sz="2800" dirty="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78E1C03A-EA0D-48A9-9A57-193BEB598C79}" type="slidenum">
              <a:rPr lang="en-US" b="0">
                <a:latin typeface="Arial" charset="0"/>
              </a:rPr>
              <a:pPr>
                <a:defRPr/>
              </a:pPr>
              <a:t>107</a:t>
            </a:fld>
            <a:endParaRPr lang="en-US" b="0" dirty="0">
              <a:latin typeface="Arial" charset="0"/>
            </a:endParaRPr>
          </a:p>
        </p:txBody>
      </p:sp>
      <p:sp>
        <p:nvSpPr>
          <p:cNvPr id="5" name="Footer Placeholder 3"/>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207876" name="Rectangle 3"/>
          <p:cNvSpPr>
            <a:spLocks noGrp="1" noChangeArrowheads="1"/>
          </p:cNvSpPr>
          <p:nvPr>
            <p:ph type="body" idx="4294967295"/>
          </p:nvPr>
        </p:nvSpPr>
        <p:spPr>
          <a:xfrm>
            <a:off x="457200" y="1219200"/>
            <a:ext cx="8458200" cy="4876800"/>
          </a:xfrm>
        </p:spPr>
        <p:txBody>
          <a:bodyPr/>
          <a:lstStyle/>
          <a:p>
            <a:pPr eaLnBrk="1" hangingPunct="1">
              <a:spcBef>
                <a:spcPct val="0"/>
              </a:spcBef>
              <a:buFont typeface="Wingdings" pitchFamily="2" charset="2"/>
              <a:buNone/>
              <a:defRPr/>
            </a:pPr>
            <a:r>
              <a:rPr lang="en-US" sz="2800" dirty="0"/>
              <a:t>If…</a:t>
            </a:r>
          </a:p>
          <a:p>
            <a:pPr eaLnBrk="1" hangingPunct="1">
              <a:spcBef>
                <a:spcPct val="0"/>
              </a:spcBef>
              <a:defRPr/>
            </a:pPr>
            <a:r>
              <a:rPr lang="en-US" sz="2400" dirty="0"/>
              <a:t>US CERT (Computer Emergency Response Team)</a:t>
            </a:r>
            <a:r>
              <a:rPr lang="en-US" dirty="0"/>
              <a:t> </a:t>
            </a:r>
            <a:r>
              <a:rPr lang="en-US" sz="2400" dirty="0"/>
              <a:t>is notified</a:t>
            </a:r>
          </a:p>
          <a:p>
            <a:pPr eaLnBrk="1" hangingPunct="1">
              <a:defRPr/>
            </a:pPr>
            <a:r>
              <a:rPr lang="en-US" sz="2400" dirty="0"/>
              <a:t>Other facilities are involved</a:t>
            </a:r>
          </a:p>
          <a:p>
            <a:pPr eaLnBrk="1" hangingPunct="1">
              <a:defRPr/>
            </a:pPr>
            <a:r>
              <a:rPr lang="en-US" sz="2400" dirty="0"/>
              <a:t>Other agencies are being notified</a:t>
            </a:r>
          </a:p>
          <a:p>
            <a:pPr eaLnBrk="1" hangingPunct="1">
              <a:defRPr/>
            </a:pPr>
            <a:r>
              <a:rPr lang="en-US" sz="2400" dirty="0"/>
              <a:t>Law enforcement is involved</a:t>
            </a:r>
          </a:p>
          <a:p>
            <a:pPr eaLnBrk="1" hangingPunct="1">
              <a:buFont typeface="Wingdings" pitchFamily="2" charset="2"/>
              <a:buNone/>
              <a:defRPr/>
            </a:pPr>
            <a:r>
              <a:rPr lang="en-US" sz="2800" dirty="0"/>
              <a:t>Or, if there is</a:t>
            </a:r>
          </a:p>
          <a:p>
            <a:pPr eaLnBrk="1" hangingPunct="1">
              <a:defRPr/>
            </a:pPr>
            <a:r>
              <a:rPr lang="en-US" sz="2400" dirty="0"/>
              <a:t>Risk of adverse publicity or press is/will be aware</a:t>
            </a:r>
          </a:p>
          <a:p>
            <a:pPr eaLnBrk="1" hangingPunct="1">
              <a:defRPr/>
            </a:pPr>
            <a:r>
              <a:rPr lang="en-US" sz="2400" dirty="0"/>
              <a:t>Reputational risk to the facility or its parent organization   (if one exists)</a:t>
            </a:r>
          </a:p>
          <a:p>
            <a:pPr eaLnBrk="1" hangingPunct="1">
              <a:defRPr/>
            </a:pPr>
            <a:r>
              <a:rPr lang="en-US" sz="2400" dirty="0"/>
              <a:t>Reputational risk to the National Science Foundation</a:t>
            </a:r>
            <a:endParaRPr lang="en-US" sz="2800" dirty="0"/>
          </a:p>
          <a:p>
            <a:pPr eaLnBrk="1" hangingPunct="1">
              <a:defRPr/>
            </a:pPr>
            <a:r>
              <a:rPr lang="en-US" sz="2800" dirty="0"/>
              <a:t>…</a:t>
            </a:r>
            <a:endParaRPr lang="en-US" sz="1600" dirty="0"/>
          </a:p>
        </p:txBody>
      </p:sp>
      <p:sp>
        <p:nvSpPr>
          <p:cNvPr id="131075" name="Rectangle 2"/>
          <p:cNvSpPr>
            <a:spLocks noChangeArrowheads="1"/>
          </p:cNvSpPr>
          <p:nvPr/>
        </p:nvSpPr>
        <p:spPr bwMode="auto">
          <a:xfrm>
            <a:off x="457200" y="381000"/>
            <a:ext cx="9144000" cy="1143000"/>
          </a:xfrm>
          <a:prstGeom prst="rect">
            <a:avLst/>
          </a:prstGeom>
          <a:noFill/>
          <a:ln w="9525">
            <a:noFill/>
            <a:miter lim="800000"/>
            <a:headEnd/>
            <a:tailEnd/>
          </a:ln>
          <a:effectLst/>
        </p:spPr>
        <p:txBody>
          <a:bodyPr anchor="ctr"/>
          <a:lstStyle/>
          <a:p>
            <a:pPr>
              <a:defRPr/>
            </a:pPr>
            <a:r>
              <a:rPr lang="en-US" sz="3600" dirty="0"/>
              <a:t>When to report to NSF…</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C088066D-92A0-4CB3-8189-2D9491C91F0F}" type="slidenum">
              <a:rPr lang="en-US" b="0">
                <a:latin typeface="Arial" charset="0"/>
              </a:rPr>
              <a:pPr>
                <a:defRPr/>
              </a:pPr>
              <a:t>108</a:t>
            </a:fld>
            <a:endParaRPr lang="en-US" b="0" dirty="0">
              <a:latin typeface="Arial" charset="0"/>
            </a:endParaRPr>
          </a:p>
        </p:txBody>
      </p:sp>
      <p:sp>
        <p:nvSpPr>
          <p:cNvPr id="5" name="Footer Placeholder 3"/>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209923" name="Rectangle 2"/>
          <p:cNvSpPr>
            <a:spLocks noGrp="1" noChangeArrowheads="1"/>
          </p:cNvSpPr>
          <p:nvPr>
            <p:ph type="title" idx="4294967295"/>
          </p:nvPr>
        </p:nvSpPr>
        <p:spPr>
          <a:xfrm>
            <a:off x="457200" y="609600"/>
            <a:ext cx="9144000" cy="1143000"/>
          </a:xfrm>
        </p:spPr>
        <p:txBody>
          <a:bodyPr/>
          <a:lstStyle/>
          <a:p>
            <a:pPr eaLnBrk="1" hangingPunct="1">
              <a:defRPr/>
            </a:pPr>
            <a:r>
              <a:rPr lang="en-US" sz="3600" dirty="0"/>
              <a:t>Who to contact at NSF…</a:t>
            </a:r>
            <a:br>
              <a:rPr lang="en-US" sz="3600" dirty="0"/>
            </a:br>
            <a:r>
              <a:rPr lang="en-US" sz="3200" dirty="0"/>
              <a:t>Define </a:t>
            </a:r>
            <a:r>
              <a:rPr lang="en-US" sz="3200" i="1" dirty="0"/>
              <a:t>a priori</a:t>
            </a:r>
            <a:r>
              <a:rPr lang="en-US" sz="3200" dirty="0"/>
              <a:t> with your Program Officer</a:t>
            </a:r>
          </a:p>
        </p:txBody>
      </p:sp>
      <p:sp>
        <p:nvSpPr>
          <p:cNvPr id="209924" name="Rectangle 3"/>
          <p:cNvSpPr>
            <a:spLocks noGrp="1" noChangeArrowheads="1"/>
          </p:cNvSpPr>
          <p:nvPr>
            <p:ph type="body" idx="4294967295"/>
          </p:nvPr>
        </p:nvSpPr>
        <p:spPr/>
        <p:txBody>
          <a:bodyPr/>
          <a:lstStyle/>
          <a:p>
            <a:pPr eaLnBrk="1" hangingPunct="1">
              <a:buFont typeface="Wingdings" pitchFamily="2" charset="2"/>
              <a:buNone/>
              <a:defRPr/>
            </a:pPr>
            <a:r>
              <a:rPr lang="en-US" sz="2800" dirty="0"/>
              <a:t>Who to contact at NSF:</a:t>
            </a:r>
          </a:p>
          <a:p>
            <a:pPr eaLnBrk="1" hangingPunct="1">
              <a:defRPr/>
            </a:pPr>
            <a:r>
              <a:rPr lang="en-US" sz="2400" dirty="0"/>
              <a:t>NSF Program Officer(s) </a:t>
            </a:r>
          </a:p>
          <a:p>
            <a:pPr eaLnBrk="1" hangingPunct="1">
              <a:defRPr/>
            </a:pPr>
            <a:r>
              <a:rPr lang="en-US" sz="2400" dirty="0"/>
              <a:t>S/he notifies NSF Division Director</a:t>
            </a:r>
          </a:p>
          <a:p>
            <a:pPr lvl="1" eaLnBrk="1" hangingPunct="1">
              <a:defRPr/>
            </a:pPr>
            <a:r>
              <a:rPr lang="en-US" sz="2000" dirty="0"/>
              <a:t>Discuss with NSF’s FACSEC Working Group for guidance on further escalation</a:t>
            </a:r>
          </a:p>
          <a:p>
            <a:pPr eaLnBrk="1" hangingPunct="1">
              <a:buFont typeface="Wingdings" pitchFamily="2" charset="2"/>
              <a:buNone/>
              <a:defRPr/>
            </a:pPr>
            <a:r>
              <a:rPr lang="en-US" sz="2800" dirty="0"/>
              <a:t>As Appropriate…</a:t>
            </a:r>
          </a:p>
          <a:p>
            <a:pPr eaLnBrk="1" hangingPunct="1">
              <a:defRPr/>
            </a:pPr>
            <a:r>
              <a:rPr lang="en-US" sz="2400" dirty="0"/>
              <a:t>NSF Division Director notifies NSF Assistant Director </a:t>
            </a:r>
          </a:p>
          <a:p>
            <a:pPr eaLnBrk="1" hangingPunct="1">
              <a:defRPr/>
            </a:pPr>
            <a:r>
              <a:rPr lang="en-US" sz="2400" dirty="0"/>
              <a:t>NSF Assistant Director notifies Deputy Director who notifies the Director</a:t>
            </a:r>
          </a:p>
          <a:p>
            <a:pPr eaLnBrk="1" hangingPunct="1">
              <a:defRPr/>
            </a:pPr>
            <a:r>
              <a:rPr lang="en-US" sz="2400" dirty="0"/>
              <a:t>…</a:t>
            </a:r>
          </a:p>
          <a:p>
            <a:pPr lvl="1" eaLnBrk="1" hangingPunct="1">
              <a:buFont typeface="Wingdings" pitchFamily="2" charset="2"/>
              <a:buNone/>
              <a:defRPr/>
            </a:pPr>
            <a:endParaRPr lang="en-US" sz="1800"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29AD0AD1-4598-4047-A8E7-BA89BF544B32}" type="slidenum">
              <a:rPr lang="en-US" b="0">
                <a:latin typeface="Arial" charset="0"/>
              </a:rPr>
              <a:pPr>
                <a:defRPr/>
              </a:pPr>
              <a:t>109</a:t>
            </a:fld>
            <a:endParaRPr lang="en-US" b="0" dirty="0">
              <a:latin typeface="Arial" charset="0"/>
            </a:endParaRPr>
          </a:p>
        </p:txBody>
      </p:sp>
      <p:sp>
        <p:nvSpPr>
          <p:cNvPr id="5" name="Footer Placeholder 3"/>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436227" name="Rectangle 2"/>
          <p:cNvSpPr>
            <a:spLocks noGrp="1" noChangeArrowheads="1"/>
          </p:cNvSpPr>
          <p:nvPr>
            <p:ph type="title" idx="4294967295"/>
          </p:nvPr>
        </p:nvSpPr>
        <p:spPr>
          <a:xfrm>
            <a:off x="457200" y="609600"/>
            <a:ext cx="9144000" cy="1143000"/>
          </a:xfrm>
        </p:spPr>
        <p:txBody>
          <a:bodyPr/>
          <a:lstStyle/>
          <a:p>
            <a:pPr eaLnBrk="1" hangingPunct="1">
              <a:defRPr/>
            </a:pPr>
            <a:r>
              <a:rPr lang="en-US" sz="3600" dirty="0"/>
              <a:t>How to report to NSF…</a:t>
            </a:r>
            <a:br>
              <a:rPr lang="en-US" sz="3600" dirty="0"/>
            </a:br>
            <a:r>
              <a:rPr lang="en-US" sz="3200" dirty="0"/>
              <a:t>Define </a:t>
            </a:r>
            <a:r>
              <a:rPr lang="en-US" sz="3200" i="1" dirty="0"/>
              <a:t>a priori</a:t>
            </a:r>
            <a:r>
              <a:rPr lang="en-US" sz="3200" dirty="0"/>
              <a:t> with your Program Officer</a:t>
            </a:r>
          </a:p>
        </p:txBody>
      </p:sp>
      <p:sp>
        <p:nvSpPr>
          <p:cNvPr id="436228" name="Rectangle 3"/>
          <p:cNvSpPr>
            <a:spLocks noGrp="1" noChangeArrowheads="1"/>
          </p:cNvSpPr>
          <p:nvPr>
            <p:ph type="body" idx="4294967295"/>
          </p:nvPr>
        </p:nvSpPr>
        <p:spPr/>
        <p:txBody>
          <a:bodyPr/>
          <a:lstStyle/>
          <a:p>
            <a:pPr eaLnBrk="1" hangingPunct="1">
              <a:buFont typeface="Wingdings" pitchFamily="2" charset="2"/>
              <a:buNone/>
              <a:defRPr/>
            </a:pPr>
            <a:r>
              <a:rPr lang="en-US" sz="2800" dirty="0"/>
              <a:t>Who will be contacting the Program Officer</a:t>
            </a:r>
          </a:p>
          <a:p>
            <a:pPr eaLnBrk="1" hangingPunct="1">
              <a:defRPr/>
            </a:pPr>
            <a:r>
              <a:rPr lang="en-US" sz="2400" dirty="0"/>
              <a:t>Some will want to hear from the PI</a:t>
            </a:r>
          </a:p>
          <a:p>
            <a:pPr eaLnBrk="1" hangingPunct="1">
              <a:defRPr/>
            </a:pPr>
            <a:r>
              <a:rPr lang="en-US" sz="2400" dirty="0"/>
              <a:t>Others may want to hear from the cyber-security officer</a:t>
            </a:r>
          </a:p>
          <a:p>
            <a:pPr eaLnBrk="1" hangingPunct="1">
              <a:buFont typeface="Wingdings" pitchFamily="2" charset="2"/>
              <a:buNone/>
              <a:defRPr/>
            </a:pPr>
            <a:endParaRPr lang="en-US" sz="1200" dirty="0"/>
          </a:p>
          <a:p>
            <a:pPr eaLnBrk="1" hangingPunct="1">
              <a:buFont typeface="Wingdings" pitchFamily="2" charset="2"/>
              <a:buNone/>
              <a:defRPr/>
            </a:pPr>
            <a:r>
              <a:rPr lang="en-US" sz="2800" dirty="0"/>
              <a:t>Establish a secure mechanism for communication</a:t>
            </a:r>
          </a:p>
          <a:p>
            <a:pPr eaLnBrk="1" hangingPunct="1">
              <a:defRPr/>
            </a:pPr>
            <a:r>
              <a:rPr lang="en-US" sz="2400" dirty="0"/>
              <a:t>If your computer, systems or network is compromised, don’t sent email from it! (Duh!)</a:t>
            </a:r>
          </a:p>
          <a:p>
            <a:pPr eaLnBrk="1" hangingPunct="1">
              <a:defRPr/>
            </a:pPr>
            <a:r>
              <a:rPr lang="en-US" sz="2400" dirty="0"/>
              <a:t>Use encrypted email</a:t>
            </a:r>
          </a:p>
          <a:p>
            <a:pPr eaLnBrk="1" hangingPunct="1">
              <a:defRPr/>
            </a:pPr>
            <a:r>
              <a:rPr lang="en-US" sz="2400" dirty="0"/>
              <a:t>Telephone </a:t>
            </a:r>
          </a:p>
          <a:p>
            <a:pPr eaLnBrk="1" hangingPunct="1">
              <a:defRPr/>
            </a:pPr>
            <a:r>
              <a:rPr lang="en-US" sz="2400" dirty="0"/>
              <a:t>FAX</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6553200" y="6243638"/>
            <a:ext cx="2133600" cy="457200"/>
          </a:xfrm>
        </p:spPr>
        <p:txBody>
          <a:bodyPr/>
          <a:lstStyle/>
          <a:p>
            <a:pPr>
              <a:defRPr/>
            </a:pPr>
            <a:fld id="{942D4609-66B4-47E3-8FB3-6B25066FEA27}" type="slidenum">
              <a:rPr lang="en-US" b="0">
                <a:latin typeface="Arial" charset="0"/>
              </a:rPr>
              <a:pPr>
                <a:defRPr/>
              </a:pPr>
              <a:t>11</a:t>
            </a:fld>
            <a:endParaRPr lang="en-US" b="0" dirty="0">
              <a:latin typeface="Arial" charset="0"/>
            </a:endParaRPr>
          </a:p>
        </p:txBody>
      </p:sp>
      <p:sp>
        <p:nvSpPr>
          <p:cNvPr id="404485" name="Rectangle 5"/>
          <p:cNvSpPr>
            <a:spLocks noGrp="1" noChangeArrowheads="1"/>
          </p:cNvSpPr>
          <p:nvPr>
            <p:ph type="title" idx="4294967295"/>
          </p:nvPr>
        </p:nvSpPr>
        <p:spPr>
          <a:xfrm>
            <a:off x="457200" y="228600"/>
            <a:ext cx="8229600" cy="1143000"/>
          </a:xfrm>
        </p:spPr>
        <p:txBody>
          <a:bodyPr/>
          <a:lstStyle/>
          <a:p>
            <a:pPr eaLnBrk="1" hangingPunct="1"/>
            <a:r>
              <a:rPr lang="en-US" sz="4000" dirty="0" smtClean="0"/>
              <a:t>What is at stake…</a:t>
            </a:r>
          </a:p>
        </p:txBody>
      </p:sp>
      <p:sp>
        <p:nvSpPr>
          <p:cNvPr id="404486" name="Rectangle 6"/>
          <p:cNvSpPr>
            <a:spLocks noGrp="1" noChangeArrowheads="1"/>
          </p:cNvSpPr>
          <p:nvPr>
            <p:ph type="body" idx="4294967295"/>
          </p:nvPr>
        </p:nvSpPr>
        <p:spPr>
          <a:xfrm>
            <a:off x="457200" y="1143000"/>
            <a:ext cx="8458200" cy="5410200"/>
          </a:xfrm>
        </p:spPr>
        <p:txBody>
          <a:bodyPr/>
          <a:lstStyle/>
          <a:p>
            <a:pPr eaLnBrk="1" hangingPunct="1"/>
            <a:r>
              <a:rPr lang="en-US" dirty="0" smtClean="0"/>
              <a:t>Reputational damage</a:t>
            </a:r>
          </a:p>
          <a:p>
            <a:pPr lvl="1" eaLnBrk="1" hangingPunct="1"/>
            <a:r>
              <a:rPr lang="en-US" dirty="0" smtClean="0"/>
              <a:t>Institution or agency: can’t estimate </a:t>
            </a:r>
          </a:p>
          <a:p>
            <a:pPr lvl="1" eaLnBrk="1" hangingPunct="1"/>
            <a:r>
              <a:rPr lang="en-US" dirty="0" smtClean="0"/>
              <a:t>PII disclosure of patient or alumni data: priceless</a:t>
            </a:r>
          </a:p>
          <a:p>
            <a:pPr eaLnBrk="1" hangingPunct="1"/>
            <a:r>
              <a:rPr lang="en-US" dirty="0" smtClean="0"/>
              <a:t>Data integrity compromise</a:t>
            </a:r>
          </a:p>
          <a:p>
            <a:pPr lvl="1" eaLnBrk="1" hangingPunct="1"/>
            <a:r>
              <a:rPr lang="en-US" dirty="0" smtClean="0"/>
              <a:t>Would you know if a data element was changed?</a:t>
            </a:r>
          </a:p>
        </p:txBody>
      </p:sp>
      <p:sp>
        <p:nvSpPr>
          <p:cNvPr id="7" name="Text Box 4"/>
          <p:cNvSpPr txBox="1">
            <a:spLocks noChangeArrowheads="1"/>
          </p:cNvSpPr>
          <p:nvPr/>
        </p:nvSpPr>
        <p:spPr bwMode="auto">
          <a:xfrm>
            <a:off x="228600" y="5181600"/>
            <a:ext cx="8662988" cy="704850"/>
          </a:xfrm>
          <a:prstGeom prst="rect">
            <a:avLst/>
          </a:prstGeom>
          <a:noFill/>
          <a:ln w="9525">
            <a:solidFill>
              <a:schemeClr val="tx1"/>
            </a:solidFill>
            <a:miter lim="800000"/>
            <a:headEnd/>
            <a:tailEnd/>
          </a:ln>
        </p:spPr>
        <p:txBody>
          <a:bodyPr>
            <a:spAutoFit/>
          </a:bodyPr>
          <a:lstStyle/>
          <a:p>
            <a:pPr algn="ctr">
              <a:lnSpc>
                <a:spcPct val="90000"/>
              </a:lnSpc>
              <a:spcBef>
                <a:spcPct val="20000"/>
              </a:spcBef>
              <a:buClr>
                <a:schemeClr val="hlink"/>
              </a:buClr>
              <a:buFont typeface="Wingdings" pitchFamily="2" charset="2"/>
              <a:buNone/>
            </a:pPr>
            <a:r>
              <a:rPr lang="en-US" sz="2200" dirty="0"/>
              <a:t>Facilities need an awareness of security breach implications that could impact the facility, NSF or the United States of America.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404486">
                                            <p:txEl>
                                              <p:pRg st="0" end="0"/>
                                            </p:txEl>
                                          </p:spTgt>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404486">
                                            <p:txEl>
                                              <p:pRg st="1" end="1"/>
                                            </p:txEl>
                                          </p:spTgt>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4044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04486">
                                            <p:txEl>
                                              <p:pRg st="3" end="3"/>
                                            </p:txEl>
                                          </p:spTgt>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40448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2" build="p"/>
      <p:bldP spid="7" grpId="0" animBg="1"/>
    </p:bld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Slide Number Placeholder 2"/>
          <p:cNvSpPr>
            <a:spLocks noGrp="1"/>
          </p:cNvSpPr>
          <p:nvPr>
            <p:ph type="sldNum" sz="quarter" idx="11"/>
          </p:nvPr>
        </p:nvSpPr>
        <p:spPr>
          <a:xfrm>
            <a:off x="6553200" y="6243638"/>
            <a:ext cx="2133600" cy="457200"/>
          </a:xfrm>
        </p:spPr>
        <p:txBody>
          <a:bodyPr/>
          <a:lstStyle/>
          <a:p>
            <a:pPr>
              <a:defRPr/>
            </a:pPr>
            <a:fld id="{D1C6313E-EDE3-459F-82CA-B1815F3963EC}" type="slidenum">
              <a:rPr lang="en-US" b="0">
                <a:latin typeface="Arial" charset="0"/>
              </a:rPr>
              <a:pPr>
                <a:defRPr/>
              </a:pPr>
              <a:t>110</a:t>
            </a:fld>
            <a:endParaRPr lang="en-US" b="0" dirty="0">
              <a:latin typeface="Arial" charset="0"/>
            </a:endParaRPr>
          </a:p>
        </p:txBody>
      </p:sp>
      <p:grpSp>
        <p:nvGrpSpPr>
          <p:cNvPr id="2" name="Group 27"/>
          <p:cNvGrpSpPr>
            <a:grpSpLocks/>
          </p:cNvGrpSpPr>
          <p:nvPr/>
        </p:nvGrpSpPr>
        <p:grpSpPr bwMode="auto">
          <a:xfrm>
            <a:off x="1600657" y="446088"/>
            <a:ext cx="9296400" cy="6411912"/>
            <a:chOff x="1061" y="164"/>
            <a:chExt cx="5664" cy="3991"/>
          </a:xfrm>
        </p:grpSpPr>
        <p:graphicFrame>
          <p:nvGraphicFramePr>
            <p:cNvPr id="13315" name="Object 3"/>
            <p:cNvGraphicFramePr>
              <a:graphicFrameLocks noChangeAspect="1"/>
            </p:cNvGraphicFramePr>
            <p:nvPr/>
          </p:nvGraphicFramePr>
          <p:xfrm>
            <a:off x="1061" y="164"/>
            <a:ext cx="5664" cy="3991"/>
          </p:xfrm>
          <a:graphic>
            <a:graphicData uri="http://schemas.openxmlformats.org/presentationml/2006/ole">
              <p:oleObj spid="_x0000_s389123" name="Chart" r:id="rId4" imgW="7759700" imgH="5524500" progId="MSGraph.Chart.8">
                <p:embed followColorScheme="full"/>
              </p:oleObj>
            </a:graphicData>
          </a:graphic>
        </p:graphicFrame>
        <p:sp>
          <p:nvSpPr>
            <p:cNvPr id="13331" name="Text Box 4"/>
            <p:cNvSpPr txBox="1">
              <a:spLocks noChangeArrowheads="1"/>
            </p:cNvSpPr>
            <p:nvPr/>
          </p:nvSpPr>
          <p:spPr bwMode="auto">
            <a:xfrm>
              <a:off x="4082" y="803"/>
              <a:ext cx="774" cy="326"/>
            </a:xfrm>
            <a:prstGeom prst="rect">
              <a:avLst/>
            </a:prstGeom>
            <a:noFill/>
            <a:ln w="9525">
              <a:noFill/>
              <a:miter lim="800000"/>
              <a:headEnd/>
              <a:tailEnd/>
            </a:ln>
          </p:spPr>
          <p:txBody>
            <a:bodyPr wrap="none">
              <a:spAutoFit/>
            </a:bodyPr>
            <a:lstStyle/>
            <a:p>
              <a:r>
                <a:rPr lang="en-US" sz="1400" b="1"/>
                <a:t>      Risk</a:t>
              </a:r>
            </a:p>
            <a:p>
              <a:r>
                <a:rPr lang="en-US" sz="1400" b="1"/>
                <a:t>Assessment</a:t>
              </a:r>
            </a:p>
          </p:txBody>
        </p:sp>
        <p:sp>
          <p:nvSpPr>
            <p:cNvPr id="13332" name="Text Box 5"/>
            <p:cNvSpPr txBox="1">
              <a:spLocks noChangeArrowheads="1"/>
            </p:cNvSpPr>
            <p:nvPr/>
          </p:nvSpPr>
          <p:spPr bwMode="auto">
            <a:xfrm>
              <a:off x="2918" y="754"/>
              <a:ext cx="971" cy="365"/>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446470" name="Text Box 6"/>
            <p:cNvSpPr txBox="1">
              <a:spLocks noChangeArrowheads="1"/>
            </p:cNvSpPr>
            <p:nvPr/>
          </p:nvSpPr>
          <p:spPr bwMode="auto">
            <a:xfrm>
              <a:off x="4678" y="2377"/>
              <a:ext cx="724" cy="326"/>
            </a:xfrm>
            <a:prstGeom prst="rect">
              <a:avLst/>
            </a:prstGeom>
            <a:noFill/>
            <a:ln w="9525">
              <a:noFill/>
              <a:miter lim="800000"/>
              <a:headEnd/>
              <a:tailEnd/>
            </a:ln>
            <a:effectLst/>
          </p:spPr>
          <p:txBody>
            <a:bodyPr wrap="non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solidFill>
                    <a:srgbClr val="FFFFFF"/>
                  </a:solidFill>
                </a:rPr>
                <a:t>Technical </a:t>
              </a:r>
            </a:p>
            <a:p>
              <a:pPr>
                <a:defRPr/>
              </a:pPr>
              <a:r>
                <a:rPr lang="en-US" sz="1400" b="1" dirty="0">
                  <a:solidFill>
                    <a:srgbClr val="FFFFFF"/>
                  </a:solidFill>
                </a:rPr>
                <a:t>Safeguards</a:t>
              </a:r>
            </a:p>
          </p:txBody>
        </p:sp>
        <p:sp>
          <p:nvSpPr>
            <p:cNvPr id="13334" name="Text Box 7"/>
            <p:cNvSpPr txBox="1">
              <a:spLocks noChangeArrowheads="1"/>
            </p:cNvSpPr>
            <p:nvPr/>
          </p:nvSpPr>
          <p:spPr bwMode="auto">
            <a:xfrm>
              <a:off x="4628" y="1639"/>
              <a:ext cx="892" cy="326"/>
            </a:xfrm>
            <a:prstGeom prst="rect">
              <a:avLst/>
            </a:prstGeom>
            <a:noFill/>
            <a:ln w="9525">
              <a:noFill/>
              <a:miter lim="800000"/>
              <a:headEnd/>
              <a:tailEnd/>
            </a:ln>
          </p:spPr>
          <p:txBody>
            <a:bodyPr wrap="none">
              <a:spAutoFit/>
            </a:bodyPr>
            <a:lstStyle/>
            <a:p>
              <a:r>
                <a:rPr lang="en-US" sz="1400" b="1"/>
                <a:t>Administrative</a:t>
              </a:r>
            </a:p>
            <a:p>
              <a:r>
                <a:rPr lang="en-US" sz="1400" b="1"/>
                <a:t>  Safeguards</a:t>
              </a:r>
            </a:p>
          </p:txBody>
        </p:sp>
        <p:sp>
          <p:nvSpPr>
            <p:cNvPr id="13335" name="Text Box 8"/>
            <p:cNvSpPr txBox="1">
              <a:spLocks noChangeArrowheads="1"/>
            </p:cNvSpPr>
            <p:nvPr/>
          </p:nvSpPr>
          <p:spPr bwMode="auto">
            <a:xfrm>
              <a:off x="4032" y="2967"/>
              <a:ext cx="724" cy="326"/>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13336" name="Text Box 9"/>
            <p:cNvSpPr txBox="1">
              <a:spLocks noChangeArrowheads="1"/>
            </p:cNvSpPr>
            <p:nvPr/>
          </p:nvSpPr>
          <p:spPr bwMode="auto">
            <a:xfrm>
              <a:off x="3138" y="2928"/>
              <a:ext cx="731" cy="537"/>
            </a:xfrm>
            <a:prstGeom prst="rect">
              <a:avLst/>
            </a:prstGeom>
            <a:noFill/>
            <a:ln w="9525">
              <a:noFill/>
              <a:miter lim="800000"/>
              <a:headEnd/>
              <a:tailEnd/>
            </a:ln>
          </p:spPr>
          <p:txBody>
            <a:bodyPr wrap="none">
              <a:spAutoFit/>
            </a:bodyPr>
            <a:lstStyle/>
            <a:p>
              <a:r>
                <a:rPr lang="en-US" sz="800" b="1" dirty="0">
                  <a:solidFill>
                    <a:schemeClr val="bg1"/>
                  </a:solidFill>
                </a:rPr>
                <a:t>   </a:t>
              </a:r>
            </a:p>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13337" name="Text Box 10"/>
            <p:cNvSpPr txBox="1">
              <a:spLocks noChangeArrowheads="1"/>
            </p:cNvSpPr>
            <p:nvPr/>
          </p:nvSpPr>
          <p:spPr bwMode="auto">
            <a:xfrm>
              <a:off x="2591" y="2279"/>
              <a:ext cx="707" cy="460"/>
            </a:xfrm>
            <a:prstGeom prst="rect">
              <a:avLst/>
            </a:prstGeom>
            <a:noFill/>
            <a:ln w="9525">
              <a:noFill/>
              <a:miter lim="800000"/>
              <a:headEnd/>
              <a:tailEnd/>
            </a:ln>
          </p:spPr>
          <p:txBody>
            <a:bodyPr wrap="none">
              <a:spAutoFit/>
            </a:bodyPr>
            <a:lstStyle/>
            <a:p>
              <a:r>
                <a:rPr lang="en-US" sz="1400" b="1">
                  <a:solidFill>
                    <a:schemeClr val="bg1"/>
                  </a:solidFill>
                </a:rPr>
                <a:t>Awareness</a:t>
              </a:r>
            </a:p>
            <a:p>
              <a:r>
                <a:rPr lang="en-US" sz="1400" b="1">
                  <a:solidFill>
                    <a:schemeClr val="bg1"/>
                  </a:solidFill>
                </a:rPr>
                <a:t>      and</a:t>
              </a:r>
            </a:p>
            <a:p>
              <a:r>
                <a:rPr lang="en-US" sz="1400" b="1">
                  <a:solidFill>
                    <a:schemeClr val="bg1"/>
                  </a:solidFill>
                </a:rPr>
                <a:t>  Training</a:t>
              </a:r>
            </a:p>
          </p:txBody>
        </p:sp>
        <p:sp>
          <p:nvSpPr>
            <p:cNvPr id="13338" name="Text Box 11"/>
            <p:cNvSpPr txBox="1">
              <a:spLocks noChangeArrowheads="1"/>
            </p:cNvSpPr>
            <p:nvPr/>
          </p:nvSpPr>
          <p:spPr bwMode="auto">
            <a:xfrm>
              <a:off x="2541" y="1590"/>
              <a:ext cx="732" cy="326"/>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grpSp>
      <p:grpSp>
        <p:nvGrpSpPr>
          <p:cNvPr id="3" name="Group 26"/>
          <p:cNvGrpSpPr>
            <a:grpSpLocks/>
          </p:cNvGrpSpPr>
          <p:nvPr/>
        </p:nvGrpSpPr>
        <p:grpSpPr bwMode="auto">
          <a:xfrm>
            <a:off x="4953000" y="2674938"/>
            <a:ext cx="2667000" cy="1897062"/>
            <a:chOff x="3216" y="1584"/>
            <a:chExt cx="1680" cy="1195"/>
          </a:xfrm>
        </p:grpSpPr>
        <p:graphicFrame>
          <p:nvGraphicFramePr>
            <p:cNvPr id="13314" name="Object 13"/>
            <p:cNvGraphicFramePr>
              <a:graphicFrameLocks noChangeAspect="1"/>
            </p:cNvGraphicFramePr>
            <p:nvPr/>
          </p:nvGraphicFramePr>
          <p:xfrm>
            <a:off x="3216" y="1584"/>
            <a:ext cx="1680" cy="1195"/>
          </p:xfrm>
          <a:graphic>
            <a:graphicData uri="http://schemas.openxmlformats.org/presentationml/2006/ole">
              <p:oleObj spid="_x0000_s389122" name="Chart" r:id="rId5" imgW="7759700" imgH="5524500" progId="MSGraph.Chart.8">
                <p:embed followColorScheme="full"/>
              </p:oleObj>
            </a:graphicData>
          </a:graphic>
        </p:graphicFrame>
        <p:sp>
          <p:nvSpPr>
            <p:cNvPr id="13328" name="Text Box 14"/>
            <p:cNvSpPr txBox="1">
              <a:spLocks noChangeArrowheads="1"/>
            </p:cNvSpPr>
            <p:nvPr/>
          </p:nvSpPr>
          <p:spPr bwMode="auto">
            <a:xfrm rot="-3264318">
              <a:off x="3506" y="1870"/>
              <a:ext cx="623" cy="173"/>
            </a:xfrm>
            <a:prstGeom prst="rect">
              <a:avLst/>
            </a:prstGeom>
            <a:noFill/>
            <a:ln w="9525">
              <a:noFill/>
              <a:miter lim="800000"/>
              <a:headEnd/>
              <a:tailEnd/>
            </a:ln>
          </p:spPr>
          <p:txBody>
            <a:bodyPr wrap="none">
              <a:spAutoFit/>
            </a:bodyPr>
            <a:lstStyle/>
            <a:p>
              <a:r>
                <a:rPr lang="en-US" sz="1200" b="1">
                  <a:solidFill>
                    <a:srgbClr val="000000"/>
                  </a:solidFill>
                </a:rPr>
                <a:t>Operations</a:t>
              </a:r>
            </a:p>
          </p:txBody>
        </p:sp>
        <p:sp>
          <p:nvSpPr>
            <p:cNvPr id="13329" name="Text Box 15"/>
            <p:cNvSpPr txBox="1">
              <a:spLocks noChangeArrowheads="1"/>
            </p:cNvSpPr>
            <p:nvPr/>
          </p:nvSpPr>
          <p:spPr bwMode="auto">
            <a:xfrm>
              <a:off x="3744" y="2400"/>
              <a:ext cx="679" cy="173"/>
            </a:xfrm>
            <a:prstGeom prst="rect">
              <a:avLst/>
            </a:prstGeom>
            <a:noFill/>
            <a:ln w="9525">
              <a:noFill/>
              <a:miter lim="800000"/>
              <a:headEnd/>
              <a:tailEnd/>
            </a:ln>
          </p:spPr>
          <p:txBody>
            <a:bodyPr wrap="none">
              <a:spAutoFit/>
            </a:bodyPr>
            <a:lstStyle/>
            <a:p>
              <a:r>
                <a:rPr lang="en-US" sz="1200" b="1">
                  <a:solidFill>
                    <a:srgbClr val="000000"/>
                  </a:solidFill>
                </a:rPr>
                <a:t>Assessment</a:t>
              </a:r>
            </a:p>
          </p:txBody>
        </p:sp>
        <p:sp>
          <p:nvSpPr>
            <p:cNvPr id="13330" name="Text Box 16"/>
            <p:cNvSpPr txBox="1">
              <a:spLocks noChangeArrowheads="1"/>
            </p:cNvSpPr>
            <p:nvPr/>
          </p:nvSpPr>
          <p:spPr bwMode="auto">
            <a:xfrm rot="3132290">
              <a:off x="4100" y="1906"/>
              <a:ext cx="522" cy="164"/>
            </a:xfrm>
            <a:prstGeom prst="rect">
              <a:avLst/>
            </a:prstGeom>
            <a:noFill/>
            <a:ln w="9525">
              <a:noFill/>
              <a:miter lim="800000"/>
              <a:headEnd/>
              <a:tailEnd/>
            </a:ln>
          </p:spPr>
          <p:txBody>
            <a:bodyPr>
              <a:spAutoFit/>
            </a:bodyPr>
            <a:lstStyle/>
            <a:p>
              <a:r>
                <a:rPr lang="en-US" sz="1100" b="1">
                  <a:solidFill>
                    <a:srgbClr val="000000"/>
                  </a:solidFill>
                </a:rPr>
                <a:t>Planning</a:t>
              </a:r>
            </a:p>
          </p:txBody>
        </p:sp>
      </p:grpSp>
      <p:grpSp>
        <p:nvGrpSpPr>
          <p:cNvPr id="4" name="Group 17"/>
          <p:cNvGrpSpPr>
            <a:grpSpLocks/>
          </p:cNvGrpSpPr>
          <p:nvPr/>
        </p:nvGrpSpPr>
        <p:grpSpPr bwMode="auto">
          <a:xfrm>
            <a:off x="5791200" y="3200400"/>
            <a:ext cx="1219200" cy="838200"/>
            <a:chOff x="3120" y="1920"/>
            <a:chExt cx="768" cy="528"/>
          </a:xfrm>
        </p:grpSpPr>
        <p:sp>
          <p:nvSpPr>
            <p:cNvPr id="13326" name="Oval 18"/>
            <p:cNvSpPr>
              <a:spLocks noChangeArrowheads="1"/>
            </p:cNvSpPr>
            <p:nvPr/>
          </p:nvSpPr>
          <p:spPr bwMode="auto">
            <a:xfrm>
              <a:off x="3168" y="1920"/>
              <a:ext cx="528" cy="52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27" name="Text Box 19"/>
            <p:cNvSpPr txBox="1">
              <a:spLocks noChangeArrowheads="1"/>
            </p:cNvSpPr>
            <p:nvPr/>
          </p:nvSpPr>
          <p:spPr bwMode="auto">
            <a:xfrm>
              <a:off x="3120" y="2064"/>
              <a:ext cx="768" cy="183"/>
            </a:xfrm>
            <a:prstGeom prst="rect">
              <a:avLst/>
            </a:prstGeom>
            <a:noFill/>
            <a:ln w="9525">
              <a:noFill/>
              <a:miter lim="800000"/>
              <a:headEnd/>
              <a:tailEnd/>
            </a:ln>
          </p:spPr>
          <p:txBody>
            <a:bodyPr>
              <a:spAutoFit/>
            </a:bodyPr>
            <a:lstStyle/>
            <a:p>
              <a:pPr>
                <a:spcBef>
                  <a:spcPct val="50000"/>
                </a:spcBef>
              </a:pPr>
              <a:r>
                <a:rPr lang="en-US" sz="1300" b="1" dirty="0"/>
                <a:t>Oversight</a:t>
              </a:r>
            </a:p>
          </p:txBody>
        </p:sp>
      </p:grpSp>
      <p:sp>
        <p:nvSpPr>
          <p:cNvPr id="446484" name="Rectangle 2"/>
          <p:cNvSpPr>
            <a:spLocks noChangeArrowheads="1"/>
          </p:cNvSpPr>
          <p:nvPr/>
        </p:nvSpPr>
        <p:spPr bwMode="auto">
          <a:xfrm>
            <a:off x="457200" y="381000"/>
            <a:ext cx="8229600" cy="1143000"/>
          </a:xfrm>
          <a:prstGeom prst="rect">
            <a:avLst/>
          </a:prstGeom>
          <a:noFill/>
          <a:ln w="9525">
            <a:noFill/>
            <a:miter lim="800000"/>
            <a:headEnd/>
            <a:tailEnd/>
          </a:ln>
          <a:effectLst/>
        </p:spPr>
        <p:txBody>
          <a:bodyPr anchor="ctr"/>
          <a:lstStyle/>
          <a:p>
            <a:pPr>
              <a:defRPr/>
            </a:pPr>
            <a:r>
              <a:rPr lang="en-US" sz="3600" dirty="0">
                <a:solidFill>
                  <a:schemeClr val="tx2"/>
                </a:solidFill>
              </a:rPr>
              <a:t>IT Security Program…</a:t>
            </a:r>
          </a:p>
        </p:txBody>
      </p:sp>
      <p:sp>
        <p:nvSpPr>
          <p:cNvPr id="13322" name="Rectangle 3"/>
          <p:cNvSpPr>
            <a:spLocks noChangeArrowheads="1"/>
          </p:cNvSpPr>
          <p:nvPr/>
        </p:nvSpPr>
        <p:spPr bwMode="auto">
          <a:xfrm>
            <a:off x="152400" y="2362200"/>
            <a:ext cx="3276600" cy="685800"/>
          </a:xfrm>
          <a:prstGeom prst="rect">
            <a:avLst/>
          </a:prstGeom>
          <a:solidFill>
            <a:schemeClr val="hlink"/>
          </a:solidFill>
          <a:ln w="9525">
            <a:solidFill>
              <a:schemeClr val="accent2"/>
            </a:solidFill>
            <a:miter lim="800000"/>
            <a:headEnd/>
            <a:tailEnd/>
          </a:ln>
        </p:spPr>
        <p:txBody>
          <a:bodyPr/>
          <a:lstStyle/>
          <a:p>
            <a:pPr algn="ctr"/>
            <a:r>
              <a:rPr lang="en-US" b="1">
                <a:solidFill>
                  <a:schemeClr val="bg1"/>
                </a:solidFill>
              </a:rPr>
              <a:t>Elements of an </a:t>
            </a:r>
          </a:p>
          <a:p>
            <a:pPr algn="ctr"/>
            <a:r>
              <a:rPr lang="en-US" b="1">
                <a:solidFill>
                  <a:schemeClr val="bg1"/>
                </a:solidFill>
              </a:rPr>
              <a:t>IT Security Program</a:t>
            </a:r>
          </a:p>
        </p:txBody>
      </p:sp>
      <p:sp>
        <p:nvSpPr>
          <p:cNvPr id="446487" name="Rectangle 23"/>
          <p:cNvSpPr>
            <a:spLocks noChangeArrowheads="1"/>
          </p:cNvSpPr>
          <p:nvPr/>
        </p:nvSpPr>
        <p:spPr bwMode="auto">
          <a:xfrm>
            <a:off x="152400" y="3048000"/>
            <a:ext cx="3276600" cy="925513"/>
          </a:xfrm>
          <a:prstGeom prst="rect">
            <a:avLst/>
          </a:prstGeom>
          <a:solidFill>
            <a:schemeClr val="tx2"/>
          </a:solidFill>
          <a:ln w="9525">
            <a:solidFill>
              <a:schemeClr val="accent2"/>
            </a:solidFill>
            <a:miter lim="800000"/>
            <a:headEnd/>
            <a:tailEnd/>
          </a:ln>
        </p:spPr>
        <p:txBody>
          <a:bodyPr>
            <a:spAutoFit/>
          </a:bodyPr>
          <a:lstStyle/>
          <a:p>
            <a:pPr>
              <a:buFontTx/>
              <a:buChar char="•"/>
            </a:pPr>
            <a:r>
              <a:rPr lang="en-US" b="1">
                <a:solidFill>
                  <a:schemeClr val="bg1"/>
                </a:solidFill>
              </a:rPr>
              <a:t>Good planning</a:t>
            </a:r>
          </a:p>
          <a:p>
            <a:pPr>
              <a:buFontTx/>
              <a:buChar char="•"/>
            </a:pPr>
            <a:r>
              <a:rPr lang="en-US" b="1">
                <a:solidFill>
                  <a:schemeClr val="bg1"/>
                </a:solidFill>
              </a:rPr>
              <a:t>Sound operations</a:t>
            </a:r>
          </a:p>
          <a:p>
            <a:pPr>
              <a:buFontTx/>
              <a:buChar char="•"/>
            </a:pPr>
            <a:r>
              <a:rPr lang="en-US" b="1">
                <a:solidFill>
                  <a:schemeClr val="bg1"/>
                </a:solidFill>
              </a:rPr>
              <a:t>Continuous assessment</a:t>
            </a:r>
          </a:p>
        </p:txBody>
      </p:sp>
      <p:sp>
        <p:nvSpPr>
          <p:cNvPr id="446488" name="Text Box 24"/>
          <p:cNvSpPr txBox="1">
            <a:spLocks noChangeArrowheads="1"/>
          </p:cNvSpPr>
          <p:nvPr/>
        </p:nvSpPr>
        <p:spPr bwMode="auto">
          <a:xfrm>
            <a:off x="152400" y="3962400"/>
            <a:ext cx="3276600" cy="650875"/>
          </a:xfrm>
          <a:prstGeom prst="rect">
            <a:avLst/>
          </a:prstGeom>
          <a:solidFill>
            <a:schemeClr val="folHlink"/>
          </a:solidFill>
          <a:ln w="9525">
            <a:solidFill>
              <a:schemeClr val="bg1"/>
            </a:solidFill>
            <a:miter lim="800000"/>
            <a:headEnd/>
            <a:tailEnd/>
          </a:ln>
        </p:spPr>
        <p:txBody>
          <a:bodyPr>
            <a:spAutoFit/>
          </a:bodyPr>
          <a:lstStyle/>
          <a:p>
            <a:r>
              <a:rPr lang="en-US" b="1">
                <a:solidFill>
                  <a:srgbClr val="000000"/>
                </a:solidFill>
              </a:rPr>
              <a:t>Good Management or Oversight</a:t>
            </a:r>
            <a:endParaRPr lang="en-US"/>
          </a:p>
        </p:txBody>
      </p:sp>
      <p:sp>
        <p:nvSpPr>
          <p:cNvPr id="446492" name="Text Box 28"/>
          <p:cNvSpPr txBox="1">
            <a:spLocks noChangeArrowheads="1"/>
          </p:cNvSpPr>
          <p:nvPr/>
        </p:nvSpPr>
        <p:spPr bwMode="auto">
          <a:xfrm>
            <a:off x="669925" y="5029200"/>
            <a:ext cx="3130550" cy="1190625"/>
          </a:xfrm>
          <a:prstGeom prst="rect">
            <a:avLst/>
          </a:prstGeom>
          <a:noFill/>
          <a:ln w="9525">
            <a:noFill/>
            <a:miter lim="800000"/>
            <a:headEnd/>
            <a:tailEnd/>
          </a:ln>
        </p:spPr>
        <p:txBody>
          <a:bodyPr wrap="none">
            <a:spAutoFit/>
          </a:bodyPr>
          <a:lstStyle/>
          <a:p>
            <a:r>
              <a:rPr lang="en-US" sz="3600" b="1"/>
              <a:t>…becomes a </a:t>
            </a:r>
          </a:p>
          <a:p>
            <a:r>
              <a:rPr lang="en-US" sz="3600" b="1"/>
              <a:t>Security Plan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64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64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6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87" grpId="0" animBg="1"/>
      <p:bldP spid="446488" grpId="0" animBg="1"/>
      <p:bldP spid="446492" grpId="0"/>
    </p:bld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BF29AE1A-ABE0-4497-81C2-CD0E662EB7F0}" type="slidenum">
              <a:rPr lang="en-US" b="0">
                <a:latin typeface="Arial" charset="0"/>
              </a:rPr>
              <a:pPr>
                <a:defRPr/>
              </a:pPr>
              <a:t>111</a:t>
            </a:fld>
            <a:endParaRPr lang="en-US" b="0" dirty="0">
              <a:latin typeface="Arial" charset="0"/>
            </a:endParaRPr>
          </a:p>
        </p:txBody>
      </p:sp>
      <p:sp>
        <p:nvSpPr>
          <p:cNvPr id="370690" name="Rectangle 2"/>
          <p:cNvSpPr>
            <a:spLocks noGrp="1" noChangeArrowheads="1"/>
          </p:cNvSpPr>
          <p:nvPr>
            <p:ph type="title" idx="4294967295"/>
          </p:nvPr>
        </p:nvSpPr>
        <p:spPr>
          <a:xfrm>
            <a:off x="457200" y="609600"/>
            <a:ext cx="8991600" cy="1143000"/>
          </a:xfrm>
        </p:spPr>
        <p:txBody>
          <a:bodyPr/>
          <a:lstStyle/>
          <a:p>
            <a:pPr eaLnBrk="1" hangingPunct="1">
              <a:defRPr/>
            </a:pPr>
            <a:r>
              <a:rPr lang="en-US" sz="3600" dirty="0"/>
              <a:t>Access Management and </a:t>
            </a:r>
            <a:br>
              <a:rPr lang="en-US" sz="3600" dirty="0"/>
            </a:br>
            <a:r>
              <a:rPr lang="en-US" sz="3600" dirty="0"/>
              <a:t>Oversight Initiatives</a:t>
            </a:r>
          </a:p>
        </p:txBody>
      </p:sp>
      <p:sp>
        <p:nvSpPr>
          <p:cNvPr id="370691" name="Rectangle 3"/>
          <p:cNvSpPr>
            <a:spLocks noGrp="1" noChangeArrowheads="1"/>
          </p:cNvSpPr>
          <p:nvPr>
            <p:ph type="body" idx="4294967295"/>
          </p:nvPr>
        </p:nvSpPr>
        <p:spPr/>
        <p:txBody>
          <a:bodyPr/>
          <a:lstStyle/>
          <a:p>
            <a:pPr eaLnBrk="1" hangingPunct="1">
              <a:lnSpc>
                <a:spcPct val="90000"/>
              </a:lnSpc>
              <a:defRPr/>
            </a:pPr>
            <a:r>
              <a:rPr lang="fr-FR" sz="2800" dirty="0"/>
              <a:t>Internet2 Middleware Initiatives</a:t>
            </a:r>
          </a:p>
          <a:p>
            <a:pPr lvl="1" eaLnBrk="1" hangingPunct="1">
              <a:lnSpc>
                <a:spcPct val="90000"/>
              </a:lnSpc>
              <a:defRPr/>
            </a:pPr>
            <a:r>
              <a:rPr lang="fr-FR" sz="2400" dirty="0">
                <a:hlinkClick r:id="rId3"/>
              </a:rPr>
              <a:t>Shibboleth Project</a:t>
            </a:r>
            <a:endParaRPr lang="fr-FR" sz="2400" dirty="0"/>
          </a:p>
          <a:p>
            <a:pPr eaLnBrk="1" hangingPunct="1">
              <a:lnSpc>
                <a:spcPct val="90000"/>
              </a:lnSpc>
              <a:defRPr/>
            </a:pPr>
            <a:r>
              <a:rPr lang="fr-FR" sz="2800" dirty="0"/>
              <a:t>JA-SIG Central Authentication Service (</a:t>
            </a:r>
            <a:r>
              <a:rPr lang="fr-FR" sz="2800" dirty="0">
                <a:hlinkClick r:id="rId4"/>
              </a:rPr>
              <a:t>CAS</a:t>
            </a:r>
            <a:r>
              <a:rPr lang="fr-FR" sz="2800" dirty="0"/>
              <a:t>)</a:t>
            </a:r>
          </a:p>
          <a:p>
            <a:pPr eaLnBrk="1" hangingPunct="1">
              <a:lnSpc>
                <a:spcPct val="90000"/>
              </a:lnSpc>
              <a:defRPr/>
            </a:pPr>
            <a:r>
              <a:rPr lang="fr-FR" sz="2800" dirty="0">
                <a:hlinkClick r:id="rId5"/>
              </a:rPr>
              <a:t>InCommon Federation </a:t>
            </a:r>
            <a:endParaRPr lang="fr-FR" sz="2800" dirty="0"/>
          </a:p>
          <a:p>
            <a:pPr eaLnBrk="1" hangingPunct="1">
              <a:lnSpc>
                <a:spcPct val="90000"/>
              </a:lnSpc>
              <a:defRPr/>
            </a:pPr>
            <a:r>
              <a:rPr lang="fr-FR" sz="2800" dirty="0"/>
              <a:t>International</a:t>
            </a:r>
          </a:p>
          <a:p>
            <a:pPr lvl="1" eaLnBrk="1" hangingPunct="1">
              <a:lnSpc>
                <a:spcPct val="90000"/>
              </a:lnSpc>
              <a:defRPr/>
            </a:pPr>
            <a:r>
              <a:rPr lang="en-US" sz="2400" dirty="0"/>
              <a:t>UK Joint Information Systems Committee (</a:t>
            </a:r>
            <a:r>
              <a:rPr lang="en-US" sz="2400" dirty="0">
                <a:hlinkClick r:id="rId6"/>
              </a:rPr>
              <a:t>JISC</a:t>
            </a:r>
            <a:r>
              <a:rPr lang="en-US" sz="2400" dirty="0"/>
              <a:t>) </a:t>
            </a:r>
          </a:p>
          <a:p>
            <a:pPr lvl="1" eaLnBrk="1" hangingPunct="1">
              <a:lnSpc>
                <a:spcPct val="90000"/>
              </a:lnSpc>
              <a:defRPr/>
            </a:pPr>
            <a:r>
              <a:rPr lang="en-US" sz="2400" dirty="0"/>
              <a:t>Internet2 lists 18 Federations</a:t>
            </a:r>
            <a:endParaRPr lang="fr-FR" sz="2400" dirty="0"/>
          </a:p>
          <a:p>
            <a:pPr eaLnBrk="1" hangingPunct="1">
              <a:lnSpc>
                <a:spcPct val="90000"/>
              </a:lnSpc>
              <a:defRPr/>
            </a:pPr>
            <a:endParaRPr lang="en-US" sz="2800"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8DCDB9EF-2204-4536-BA26-047EF6A4B1A7}" type="slidenum">
              <a:rPr lang="en-US" b="0">
                <a:latin typeface="Arial" charset="0"/>
              </a:rPr>
              <a:pPr>
                <a:defRPr/>
              </a:pPr>
              <a:t>112</a:t>
            </a:fld>
            <a:endParaRPr lang="en-US" b="0" dirty="0">
              <a:latin typeface="Arial" charset="0"/>
            </a:endParaRPr>
          </a:p>
        </p:txBody>
      </p:sp>
      <p:sp>
        <p:nvSpPr>
          <p:cNvPr id="153603" name="Rectangle 2"/>
          <p:cNvSpPr>
            <a:spLocks noGrp="1" noChangeArrowheads="1"/>
          </p:cNvSpPr>
          <p:nvPr>
            <p:ph type="title" idx="4294967295"/>
          </p:nvPr>
        </p:nvSpPr>
        <p:spPr>
          <a:xfrm>
            <a:off x="457200" y="228600"/>
            <a:ext cx="8229600" cy="1371600"/>
          </a:xfrm>
        </p:spPr>
        <p:txBody>
          <a:bodyPr/>
          <a:lstStyle/>
          <a:p>
            <a:pPr eaLnBrk="1" hangingPunct="1">
              <a:defRPr/>
            </a:pPr>
            <a:r>
              <a:rPr lang="en-US" sz="3600" dirty="0"/>
              <a:t>References </a:t>
            </a:r>
          </a:p>
        </p:txBody>
      </p:sp>
      <p:sp>
        <p:nvSpPr>
          <p:cNvPr id="153604" name="Rectangle 3"/>
          <p:cNvSpPr>
            <a:spLocks noGrp="1" noChangeArrowheads="1"/>
          </p:cNvSpPr>
          <p:nvPr>
            <p:ph type="body" idx="4294967295"/>
          </p:nvPr>
        </p:nvSpPr>
        <p:spPr>
          <a:xfrm>
            <a:off x="381000" y="1295400"/>
            <a:ext cx="8534400" cy="5334000"/>
          </a:xfrm>
        </p:spPr>
        <p:txBody>
          <a:bodyPr/>
          <a:lstStyle/>
          <a:p>
            <a:pPr eaLnBrk="1" hangingPunct="1">
              <a:lnSpc>
                <a:spcPct val="90000"/>
              </a:lnSpc>
              <a:defRPr/>
            </a:pPr>
            <a:r>
              <a:rPr lang="en-US" sz="2800" dirty="0" smtClean="0"/>
              <a:t>EDUCAUSE</a:t>
            </a:r>
            <a:r>
              <a:rPr lang="en-US" sz="2800" dirty="0"/>
              <a:t>/Internet2 Computer and Network Security Task Force </a:t>
            </a:r>
            <a:r>
              <a:rPr lang="en-US" sz="2800" dirty="0">
                <a:hlinkClick r:id="rId3"/>
              </a:rPr>
              <a:t>Security Guide</a:t>
            </a:r>
          </a:p>
          <a:p>
            <a:pPr eaLnBrk="1" hangingPunct="1">
              <a:lnSpc>
                <a:spcPct val="90000"/>
              </a:lnSpc>
              <a:defRPr/>
            </a:pPr>
            <a:r>
              <a:rPr lang="en-US" sz="2800" dirty="0"/>
              <a:t>NIST </a:t>
            </a:r>
            <a:r>
              <a:rPr lang="en-US" sz="2800" dirty="0">
                <a:hlinkClick r:id="rId4"/>
              </a:rPr>
              <a:t>Computer Security Resource Center</a:t>
            </a:r>
            <a:r>
              <a:rPr lang="en-US" sz="2800" dirty="0"/>
              <a:t> </a:t>
            </a:r>
          </a:p>
          <a:p>
            <a:pPr eaLnBrk="1" hangingPunct="1">
              <a:lnSpc>
                <a:spcPct val="90000"/>
              </a:lnSpc>
              <a:defRPr/>
            </a:pPr>
            <a:r>
              <a:rPr lang="en-US" sz="2800" dirty="0">
                <a:hlinkClick r:id="rId5"/>
              </a:rPr>
              <a:t>The Center for Internet Security</a:t>
            </a:r>
            <a:endParaRPr lang="en-US" sz="2800" dirty="0"/>
          </a:p>
          <a:p>
            <a:pPr eaLnBrk="1" hangingPunct="1">
              <a:lnSpc>
                <a:spcPct val="90000"/>
              </a:lnSpc>
              <a:defRPr/>
            </a:pPr>
            <a:r>
              <a:rPr lang="en-US" sz="2800" dirty="0">
                <a:hlinkClick r:id="rId6"/>
              </a:rPr>
              <a:t>International Standards Organization</a:t>
            </a:r>
            <a:endParaRPr lang="en-US" sz="2800" dirty="0"/>
          </a:p>
          <a:p>
            <a:pPr eaLnBrk="1" hangingPunct="1">
              <a:lnSpc>
                <a:spcPct val="90000"/>
              </a:lnSpc>
              <a:defRPr/>
            </a:pPr>
            <a:r>
              <a:rPr lang="en-US" sz="2800" dirty="0"/>
              <a:t>SANS (SysAdmin, Audit, Network, Security) Institute </a:t>
            </a:r>
            <a:r>
              <a:rPr lang="en-US" sz="2800" dirty="0">
                <a:hlinkClick r:id="rId7"/>
              </a:rPr>
              <a:t>SANS</a:t>
            </a:r>
            <a:endParaRPr lang="en-US" sz="2800" dirty="0"/>
          </a:p>
          <a:p>
            <a:pPr eaLnBrk="1" hangingPunct="1">
              <a:lnSpc>
                <a:spcPct val="90000"/>
              </a:lnSpc>
              <a:defRPr/>
            </a:pPr>
            <a:r>
              <a:rPr lang="en-US" sz="2800" dirty="0"/>
              <a:t>Control Objectives for Information and related Technology (</a:t>
            </a:r>
            <a:r>
              <a:rPr lang="en-US" sz="2800" dirty="0">
                <a:hlinkClick r:id="rId8"/>
              </a:rPr>
              <a:t>COBIT</a:t>
            </a:r>
            <a:r>
              <a:rPr lang="en-US" sz="2800" dirty="0"/>
              <a:t>) </a:t>
            </a:r>
          </a:p>
          <a:p>
            <a:pPr eaLnBrk="1" hangingPunct="1">
              <a:lnSpc>
                <a:spcPct val="90000"/>
              </a:lnSpc>
              <a:defRPr/>
            </a:pPr>
            <a:r>
              <a:rPr lang="en-US" sz="2800" dirty="0" smtClean="0">
                <a:hlinkClick r:id="rId9"/>
              </a:rPr>
              <a:t>Wikipedia</a:t>
            </a:r>
            <a:endParaRPr lang="en-US" sz="2800"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8DCDB9EF-2204-4536-BA26-047EF6A4B1A7}" type="slidenum">
              <a:rPr lang="en-US" b="0">
                <a:latin typeface="Arial" charset="0"/>
              </a:rPr>
              <a:pPr>
                <a:defRPr/>
              </a:pPr>
              <a:t>113</a:t>
            </a:fld>
            <a:endParaRPr lang="en-US" b="0" dirty="0">
              <a:latin typeface="Arial" charset="0"/>
            </a:endParaRPr>
          </a:p>
        </p:txBody>
      </p:sp>
      <p:sp>
        <p:nvSpPr>
          <p:cNvPr id="153603" name="Rectangle 2"/>
          <p:cNvSpPr>
            <a:spLocks noGrp="1" noChangeArrowheads="1"/>
          </p:cNvSpPr>
          <p:nvPr>
            <p:ph type="title" idx="4294967295"/>
          </p:nvPr>
        </p:nvSpPr>
        <p:spPr>
          <a:xfrm>
            <a:off x="457200" y="228600"/>
            <a:ext cx="8229600" cy="1371600"/>
          </a:xfrm>
        </p:spPr>
        <p:txBody>
          <a:bodyPr/>
          <a:lstStyle/>
          <a:p>
            <a:pPr eaLnBrk="1" hangingPunct="1">
              <a:defRPr/>
            </a:pPr>
            <a:r>
              <a:rPr lang="en-US" sz="3600" dirty="0"/>
              <a:t>References </a:t>
            </a:r>
          </a:p>
        </p:txBody>
      </p:sp>
      <p:sp>
        <p:nvSpPr>
          <p:cNvPr id="153604" name="Rectangle 3"/>
          <p:cNvSpPr>
            <a:spLocks noGrp="1" noChangeArrowheads="1"/>
          </p:cNvSpPr>
          <p:nvPr>
            <p:ph type="body" idx="4294967295"/>
          </p:nvPr>
        </p:nvSpPr>
        <p:spPr>
          <a:xfrm>
            <a:off x="381000" y="1295400"/>
            <a:ext cx="8534400" cy="5334000"/>
          </a:xfrm>
        </p:spPr>
        <p:txBody>
          <a:bodyPr/>
          <a:lstStyle/>
          <a:p>
            <a:pPr eaLnBrk="1" hangingPunct="1">
              <a:lnSpc>
                <a:spcPct val="90000"/>
              </a:lnSpc>
              <a:defRPr/>
            </a:pPr>
            <a:r>
              <a:rPr lang="en-US" sz="2800" dirty="0" smtClean="0"/>
              <a:t>“Best Practices in Cybersecurity That Might be Useful for to NSF Large Facilities” </a:t>
            </a:r>
          </a:p>
          <a:p>
            <a:pPr lvl="1" eaLnBrk="1" hangingPunct="1">
              <a:lnSpc>
                <a:spcPct val="90000"/>
              </a:lnSpc>
              <a:defRPr/>
            </a:pPr>
            <a:r>
              <a:rPr lang="en-US" sz="2400" dirty="0" smtClean="0"/>
              <a:t>TeraGrid knowledge base.  See:</a:t>
            </a:r>
          </a:p>
          <a:p>
            <a:pPr lvl="2" eaLnBrk="1" hangingPunct="1">
              <a:lnSpc>
                <a:spcPct val="90000"/>
              </a:lnSpc>
              <a:defRPr/>
            </a:pPr>
            <a:r>
              <a:rPr lang="en-US" sz="2000" dirty="0" smtClean="0"/>
              <a:t> </a:t>
            </a:r>
            <a:r>
              <a:rPr lang="en-US" sz="2000" dirty="0" smtClean="0">
                <a:hlinkClick r:id="rId3"/>
              </a:rPr>
              <a:t>https://portal.teragrid.org/kb?p_p_id=knowledgebase_WAR_knowledgebaseportlet&amp;p_p_lifecycle=0&amp;p_p_state=normal&amp;p_p_mode=view&amp;p_p_col_id=column-1&amp;p_p_col_count=1&amp;_knowledgebase_WAR_knowledgebaseportlet_docid=aypt#tabletop</a:t>
            </a:r>
            <a:endParaRPr lang="en-US" sz="2000" dirty="0" smtClean="0"/>
          </a:p>
          <a:p>
            <a:pPr lvl="2" eaLnBrk="1" hangingPunct="1">
              <a:lnSpc>
                <a:spcPct val="90000"/>
              </a:lnSpc>
              <a:defRPr/>
            </a:pPr>
            <a:r>
              <a:rPr lang="en-US" sz="2000" dirty="0" smtClean="0"/>
              <a:t>http://tinyurl.com/yauxcvv </a:t>
            </a:r>
          </a:p>
          <a:p>
            <a:pPr lvl="1" eaLnBrk="1" hangingPunct="1">
              <a:lnSpc>
                <a:spcPct val="90000"/>
              </a:lnSpc>
              <a:buNone/>
              <a:defRPr/>
            </a:pPr>
            <a:endParaRPr lang="en-US" sz="2400" dirty="0" smtClean="0"/>
          </a:p>
          <a:p>
            <a:pPr lvl="1" eaLnBrk="1" hangingPunct="1">
              <a:lnSpc>
                <a:spcPct val="90000"/>
              </a:lnSpc>
              <a:defRPr/>
            </a:pPr>
            <a:r>
              <a:rPr lang="en-US" sz="2400" dirty="0" smtClean="0"/>
              <a:t>EDUCAUSE/Internet2.  See: </a:t>
            </a:r>
          </a:p>
          <a:p>
            <a:pPr lvl="2" eaLnBrk="1" hangingPunct="1">
              <a:lnSpc>
                <a:spcPct val="90000"/>
              </a:lnSpc>
              <a:defRPr/>
            </a:pPr>
            <a:r>
              <a:rPr lang="en-US" sz="2000" dirty="0" smtClean="0"/>
              <a:t>https://wiki.internet2.edu/confluence/display/itsg2/Home</a:t>
            </a:r>
          </a:p>
          <a:p>
            <a:pPr lvl="1" eaLnBrk="1" hangingPunct="1">
              <a:lnSpc>
                <a:spcPct val="90000"/>
              </a:lnSpc>
              <a:defRPr/>
            </a:pPr>
            <a:endParaRPr lang="en-US" sz="2400" dirty="0" smtClean="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9144000" cy="1371600"/>
          </a:xfrm>
        </p:spPr>
        <p:txBody>
          <a:bodyPr/>
          <a:lstStyle/>
          <a:p>
            <a:r>
              <a:rPr lang="en-US" sz="2800" b="1" dirty="0" smtClean="0"/>
              <a:t>“Cyber Espionage Efforts By Well Resourced Organizations Looking To Extract Large Amounts </a:t>
            </a:r>
            <a:br>
              <a:rPr lang="en-US" sz="2800" b="1" dirty="0" smtClean="0"/>
            </a:br>
            <a:r>
              <a:rPr lang="en-US" sz="2800" b="1" dirty="0" smtClean="0"/>
              <a:t>Of Data - Particularly Using Targeted Phishing”</a:t>
            </a:r>
            <a:br>
              <a:rPr lang="en-US" sz="2800" b="1" dirty="0" smtClean="0"/>
            </a:br>
            <a:endParaRPr lang="en-US" sz="2800" dirty="0"/>
          </a:p>
        </p:txBody>
      </p:sp>
      <p:sp>
        <p:nvSpPr>
          <p:cNvPr id="4" name="TextBox 3"/>
          <p:cNvSpPr txBox="1"/>
          <p:nvPr/>
        </p:nvSpPr>
        <p:spPr>
          <a:xfrm>
            <a:off x="228600" y="1981200"/>
            <a:ext cx="8534400" cy="4093428"/>
          </a:xfrm>
          <a:prstGeom prst="rect">
            <a:avLst/>
          </a:prstGeom>
          <a:noFill/>
        </p:spPr>
        <p:txBody>
          <a:bodyPr wrap="square" rtlCol="0">
            <a:spAutoFit/>
          </a:bodyPr>
          <a:lstStyle/>
          <a:p>
            <a:r>
              <a:rPr lang="en-US" sz="2000" dirty="0" smtClean="0"/>
              <a:t>One of the biggest security stories of 2007 was disclosure in Congressional hearings and by senior DoD officials of </a:t>
            </a:r>
            <a:r>
              <a:rPr lang="en-US" sz="2000" b="1" i="1" dirty="0" smtClean="0"/>
              <a:t>massive penetration of federal agencies and defense contractors and theft of terabytes of data by the Chinese and other nation states.</a:t>
            </a:r>
            <a:r>
              <a:rPr lang="en-US" sz="2000" dirty="0" smtClean="0"/>
              <a:t> In 2008, despite intense scrutiny, these nation-state attacks will expand; more targets and increased sophistication will mean many successes for attackers. Economic espionage will be increasingly common as nation-states use cyber theft of data to gain economic advantage in multinational deals. The attack of choice involves targeted spear phishing with attachments, using well-researched social engineering methods to make the victim believe that an attachment comes from a trusted source, and using [then] newly discovered Microsoft Office vulnerabilities and hiding techniques to circumvent virus checking.</a:t>
            </a:r>
            <a:endParaRPr lang="en-US" sz="2000" dirty="0"/>
          </a:p>
        </p:txBody>
      </p:sp>
      <p:sp>
        <p:nvSpPr>
          <p:cNvPr id="5" name="TextBox 4"/>
          <p:cNvSpPr txBox="1"/>
          <p:nvPr/>
        </p:nvSpPr>
        <p:spPr>
          <a:xfrm>
            <a:off x="457200" y="6096000"/>
            <a:ext cx="5427748" cy="646331"/>
          </a:xfrm>
          <a:prstGeom prst="rect">
            <a:avLst/>
          </a:prstGeom>
          <a:noFill/>
        </p:spPr>
        <p:txBody>
          <a:bodyPr wrap="none" rtlCol="0">
            <a:spAutoFit/>
          </a:bodyPr>
          <a:lstStyle/>
          <a:p>
            <a:r>
              <a:rPr lang="en-US" b="1" i="1" dirty="0" smtClean="0"/>
              <a:t>Top Ten Cyber Security Menaces for 2008, </a:t>
            </a:r>
          </a:p>
          <a:p>
            <a:r>
              <a:rPr lang="en-US" dirty="0" smtClean="0"/>
              <a:t>SANS Institute. http://www.sans.org/2008menaces/</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966ADBD9-0963-4D14-861F-3C799E1C0349}" type="slidenum">
              <a:rPr lang="en-US" b="0">
                <a:latin typeface="Arial" charset="0"/>
              </a:rPr>
              <a:pPr>
                <a:defRPr/>
              </a:pPr>
              <a:t>115</a:t>
            </a:fld>
            <a:endParaRPr lang="en-US" b="0" dirty="0">
              <a:latin typeface="Arial" charset="0"/>
            </a:endParaRPr>
          </a:p>
        </p:txBody>
      </p:sp>
      <p:sp>
        <p:nvSpPr>
          <p:cNvPr id="463874" name="Rectangle 2"/>
          <p:cNvSpPr>
            <a:spLocks noGrp="1" noChangeArrowheads="1"/>
          </p:cNvSpPr>
          <p:nvPr>
            <p:ph type="title" idx="4294967295"/>
          </p:nvPr>
        </p:nvSpPr>
        <p:spPr>
          <a:xfrm>
            <a:off x="533400" y="381000"/>
            <a:ext cx="8229600" cy="1131888"/>
          </a:xfrm>
        </p:spPr>
        <p:txBody>
          <a:bodyPr/>
          <a:lstStyle/>
          <a:p>
            <a:pPr eaLnBrk="1" hangingPunct="1">
              <a:defRPr/>
            </a:pPr>
            <a:r>
              <a:rPr lang="en-US" sz="3600" dirty="0"/>
              <a:t>Photos and Graphics Courtesy:</a:t>
            </a:r>
          </a:p>
        </p:txBody>
      </p:sp>
      <p:sp>
        <p:nvSpPr>
          <p:cNvPr id="463875" name="Rectangle 3"/>
          <p:cNvSpPr>
            <a:spLocks noGrp="1" noChangeArrowheads="1"/>
          </p:cNvSpPr>
          <p:nvPr>
            <p:ph type="body" idx="4294967295"/>
          </p:nvPr>
        </p:nvSpPr>
        <p:spPr/>
        <p:txBody>
          <a:bodyPr/>
          <a:lstStyle/>
          <a:p>
            <a:pPr eaLnBrk="1" hangingPunct="1"/>
            <a:r>
              <a:rPr lang="en-US" dirty="0" smtClean="0"/>
              <a:t>EDUCAUSE and Internet2</a:t>
            </a:r>
          </a:p>
          <a:p>
            <a:pPr eaLnBrk="1" hangingPunct="1"/>
            <a:r>
              <a:rPr lang="en-US" dirty="0" smtClean="0"/>
              <a:t>NSF and the Large Facilities</a:t>
            </a:r>
          </a:p>
          <a:p>
            <a:pPr eaLnBrk="1" hangingPunct="1"/>
            <a:r>
              <a:rPr lang="en-US" dirty="0" err="1" smtClean="0"/>
              <a:t>Datalossdb</a:t>
            </a:r>
            <a:r>
              <a:rPr lang="en-US" dirty="0" smtClean="0"/>
              <a:t> Open Security Foundation</a:t>
            </a:r>
          </a:p>
          <a:p>
            <a:pPr eaLnBrk="1" hangingPunct="1"/>
            <a:r>
              <a:rPr lang="en-US" dirty="0" smtClean="0"/>
              <a:t>Wikipedia </a:t>
            </a:r>
            <a:r>
              <a:rPr lang="en-US" sz="2800" dirty="0" smtClean="0"/>
              <a:t>(public domain or permission to use)</a:t>
            </a:r>
          </a:p>
          <a:p>
            <a:pPr eaLnBrk="1" hangingPunct="1"/>
            <a:r>
              <a:rPr lang="en-US" dirty="0" smtClean="0"/>
              <a:t>Oklahoma City: </a:t>
            </a:r>
            <a:r>
              <a:rPr lang="en-US" sz="2800" dirty="0" smtClean="0"/>
              <a:t>oklahomacitybombing.com</a:t>
            </a:r>
            <a:r>
              <a:rPr lang="en-US" dirty="0" smtClean="0"/>
              <a:t> </a:t>
            </a:r>
          </a:p>
          <a:p>
            <a:pPr eaLnBrk="1" hangingPunct="1"/>
            <a:r>
              <a:rPr lang="en-US" dirty="0" smtClean="0"/>
              <a:t>US Department of Commerce</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E212C2E8-A611-1344-9009-5CFEA2680445}" type="slidenum">
              <a:rPr lang="en-US"/>
              <a:pPr/>
              <a:t>116</a:t>
            </a:fld>
            <a:endParaRPr lang="en-US" dirty="0"/>
          </a:p>
        </p:txBody>
      </p:sp>
      <p:sp>
        <p:nvSpPr>
          <p:cNvPr id="7" name="Footer Placeholder 5"/>
          <p:cNvSpPr>
            <a:spLocks noGrp="1"/>
          </p:cNvSpPr>
          <p:nvPr>
            <p:ph type="ftr" sz="quarter" idx="12"/>
          </p:nvPr>
        </p:nvSpPr>
        <p:spPr/>
        <p:txBody>
          <a:bodyPr/>
          <a:lstStyle/>
          <a:p>
            <a:r>
              <a:rPr lang="en-US" dirty="0"/>
              <a:t>A Work in Progress</a:t>
            </a:r>
          </a:p>
        </p:txBody>
      </p:sp>
      <p:sp>
        <p:nvSpPr>
          <p:cNvPr id="364546" name="Rectangle 2"/>
          <p:cNvSpPr>
            <a:spLocks noGrp="1" noChangeArrowheads="1"/>
          </p:cNvSpPr>
          <p:nvPr>
            <p:ph type="title"/>
          </p:nvPr>
        </p:nvSpPr>
        <p:spPr>
          <a:xfrm>
            <a:off x="457200" y="152400"/>
            <a:ext cx="8229600" cy="1143000"/>
          </a:xfrm>
        </p:spPr>
        <p:txBody>
          <a:bodyPr/>
          <a:lstStyle/>
          <a:p>
            <a:r>
              <a:rPr lang="en-US" dirty="0"/>
              <a:t>A word about Wikipedia…</a:t>
            </a:r>
          </a:p>
        </p:txBody>
      </p:sp>
      <p:sp>
        <p:nvSpPr>
          <p:cNvPr id="364547" name="Rectangle 3"/>
          <p:cNvSpPr>
            <a:spLocks noGrp="1" noChangeArrowheads="1"/>
          </p:cNvSpPr>
          <p:nvPr>
            <p:ph type="body" idx="1"/>
          </p:nvPr>
        </p:nvSpPr>
        <p:spPr>
          <a:xfrm>
            <a:off x="457200" y="1638300"/>
            <a:ext cx="8229600" cy="4533900"/>
          </a:xfrm>
        </p:spPr>
        <p:txBody>
          <a:bodyPr/>
          <a:lstStyle/>
          <a:p>
            <a:pPr>
              <a:lnSpc>
                <a:spcPct val="80000"/>
              </a:lnSpc>
            </a:pPr>
            <a:r>
              <a:rPr lang="en-US" sz="2000" dirty="0"/>
              <a:t>“The good: Wikipedia is free and easy to access; full of arcane information; evolving constantly; multiple languages; enormous collection of articles and media; works in any browser. </a:t>
            </a:r>
          </a:p>
          <a:p>
            <a:pPr>
              <a:lnSpc>
                <a:spcPct val="80000"/>
              </a:lnSpc>
            </a:pPr>
            <a:endParaRPr lang="en-US" sz="2000" dirty="0"/>
          </a:p>
          <a:p>
            <a:pPr>
              <a:lnSpc>
                <a:spcPct val="80000"/>
              </a:lnSpc>
            </a:pPr>
            <a:r>
              <a:rPr lang="en-US" sz="2000" dirty="0"/>
              <a:t>“The bad: Vulnerable to vandalism; some Wikipedia sections still under construction; lack of kids' resources; uninspiring interface; demands Web access for most recent content. </a:t>
            </a:r>
          </a:p>
          <a:p>
            <a:pPr>
              <a:lnSpc>
                <a:spcPct val="80000"/>
              </a:lnSpc>
            </a:pPr>
            <a:endParaRPr lang="en-US" sz="2000" dirty="0"/>
          </a:p>
          <a:p>
            <a:pPr>
              <a:lnSpc>
                <a:spcPct val="80000"/>
              </a:lnSpc>
            </a:pPr>
            <a:r>
              <a:rPr lang="en-US" sz="2000" dirty="0"/>
              <a:t>“The bottom line: Wikipedia offers rich, frequently updated information online, but you might need to verify some of its facts.”</a:t>
            </a:r>
          </a:p>
          <a:p>
            <a:pPr>
              <a:lnSpc>
                <a:spcPct val="80000"/>
              </a:lnSpc>
            </a:pPr>
            <a:endParaRPr lang="en-US" sz="2000" dirty="0"/>
          </a:p>
          <a:p>
            <a:pPr>
              <a:lnSpc>
                <a:spcPct val="80000"/>
              </a:lnSpc>
            </a:pPr>
            <a:r>
              <a:rPr lang="en-US" sz="2000" dirty="0"/>
              <a:t>For IT security, definitions are consistent with other sources and their reference links are to sources IT professionals would expect to find and use.</a:t>
            </a:r>
          </a:p>
          <a:p>
            <a:pPr>
              <a:lnSpc>
                <a:spcPct val="80000"/>
              </a:lnSpc>
            </a:pPr>
            <a:endParaRPr lang="en-US" sz="2000" dirty="0"/>
          </a:p>
        </p:txBody>
      </p:sp>
      <p:sp>
        <p:nvSpPr>
          <p:cNvPr id="364548" name="Text Box 4"/>
          <p:cNvSpPr txBox="1">
            <a:spLocks noChangeArrowheads="1"/>
          </p:cNvSpPr>
          <p:nvPr/>
        </p:nvSpPr>
        <p:spPr bwMode="auto">
          <a:xfrm>
            <a:off x="228600" y="1066800"/>
            <a:ext cx="4181475" cy="457200"/>
          </a:xfrm>
          <a:prstGeom prst="rect">
            <a:avLst/>
          </a:prstGeom>
          <a:noFill/>
          <a:ln w="9525">
            <a:noFill/>
            <a:miter lim="800000"/>
            <a:headEnd/>
            <a:tailEnd/>
          </a:ln>
          <a:effectLst/>
        </p:spPr>
        <p:txBody>
          <a:bodyPr wrap="none">
            <a:prstTxWarp prst="textNoShape">
              <a:avLst/>
            </a:prstTxWarp>
            <a:spAutoFit/>
          </a:bodyPr>
          <a:lstStyle/>
          <a:p>
            <a:r>
              <a:rPr lang="en-US" sz="2400" dirty="0"/>
              <a:t>CNET says about Wikipedia*:</a:t>
            </a:r>
          </a:p>
        </p:txBody>
      </p:sp>
      <p:sp>
        <p:nvSpPr>
          <p:cNvPr id="364551" name="Text Box 7"/>
          <p:cNvSpPr txBox="1">
            <a:spLocks noChangeArrowheads="1"/>
          </p:cNvSpPr>
          <p:nvPr/>
        </p:nvSpPr>
        <p:spPr bwMode="auto">
          <a:xfrm>
            <a:off x="533400" y="5807075"/>
            <a:ext cx="8070850" cy="517525"/>
          </a:xfrm>
          <a:prstGeom prst="rect">
            <a:avLst/>
          </a:prstGeom>
          <a:noFill/>
          <a:ln w="9525">
            <a:noFill/>
            <a:miter lim="800000"/>
            <a:headEnd/>
            <a:tailEnd/>
          </a:ln>
          <a:effectLst/>
        </p:spPr>
        <p:txBody>
          <a:bodyPr wrap="none">
            <a:prstTxWarp prst="textNoShape">
              <a:avLst/>
            </a:prstTxWarp>
            <a:spAutoFit/>
          </a:bodyPr>
          <a:lstStyle/>
          <a:p>
            <a:r>
              <a:rPr lang="en-US" sz="1400" dirty="0"/>
              <a:t>* CNET Network: </a:t>
            </a:r>
            <a:r>
              <a:rPr lang="en-US" sz="1400" dirty="0">
                <a:hlinkClick r:id="rId3"/>
              </a:rPr>
              <a:t>http://reviews.cnet.com/general-reference/wikipedia/4505-3642_7-31563879.html</a:t>
            </a:r>
            <a:r>
              <a:rPr lang="en-US" sz="1400" dirty="0"/>
              <a:t>. </a:t>
            </a:r>
          </a:p>
          <a:p>
            <a:r>
              <a:rPr lang="en-US" sz="1400" dirty="0"/>
              <a:t>Site known good March 25, 2009</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6553200" y="6243638"/>
            <a:ext cx="2133600" cy="457200"/>
          </a:xfrm>
        </p:spPr>
        <p:txBody>
          <a:bodyPr/>
          <a:lstStyle/>
          <a:p>
            <a:pPr>
              <a:defRPr/>
            </a:pPr>
            <a:fld id="{545F7714-88E5-447F-9957-5E100719E621}" type="slidenum">
              <a:rPr lang="en-US">
                <a:latin typeface="Arial" charset="0"/>
              </a:rPr>
              <a:pPr>
                <a:defRPr/>
              </a:pPr>
              <a:t>117</a:t>
            </a:fld>
            <a:endParaRPr lang="en-US" dirty="0">
              <a:latin typeface="Arial" charset="0"/>
            </a:endParaRPr>
          </a:p>
        </p:txBody>
      </p:sp>
      <p:sp>
        <p:nvSpPr>
          <p:cNvPr id="399365" name="Rectangle 5"/>
          <p:cNvSpPr>
            <a:spLocks noGrp="1" noChangeArrowheads="1"/>
          </p:cNvSpPr>
          <p:nvPr>
            <p:ph type="title" idx="4294967295"/>
          </p:nvPr>
        </p:nvSpPr>
        <p:spPr>
          <a:xfrm>
            <a:off x="4800600" y="533400"/>
            <a:ext cx="4267200" cy="5791200"/>
          </a:xfrm>
        </p:spPr>
        <p:txBody>
          <a:bodyPr/>
          <a:lstStyle/>
          <a:p>
            <a:pPr eaLnBrk="1" hangingPunct="1"/>
            <a:r>
              <a:rPr lang="en-US" sz="1800" dirty="0" smtClean="0"/>
              <a:t>This is a little story about four people named Everybody, Somebody, Anybody, and Nobody. </a:t>
            </a:r>
            <a:br>
              <a:rPr lang="en-US" sz="1800" dirty="0" smtClean="0"/>
            </a:br>
            <a:r>
              <a:rPr lang="en-US" sz="1800" dirty="0" smtClean="0"/>
              <a:t/>
            </a:r>
            <a:br>
              <a:rPr lang="en-US" sz="1800" dirty="0" smtClean="0"/>
            </a:br>
            <a:r>
              <a:rPr lang="en-US" sz="1800" dirty="0" smtClean="0"/>
              <a:t>There was an important job to be done and Everybody was sure that Somebody would do it. </a:t>
            </a:r>
            <a:br>
              <a:rPr lang="en-US" sz="1800" dirty="0" smtClean="0"/>
            </a:br>
            <a:r>
              <a:rPr lang="en-US" sz="1800" dirty="0" smtClean="0"/>
              <a:t/>
            </a:r>
            <a:br>
              <a:rPr lang="en-US" sz="1800" dirty="0" smtClean="0"/>
            </a:br>
            <a:r>
              <a:rPr lang="en-US" sz="1800" dirty="0" smtClean="0"/>
              <a:t>Anybody could have done it, but Nobody did it. </a:t>
            </a:r>
            <a:br>
              <a:rPr lang="en-US" sz="1800" dirty="0" smtClean="0"/>
            </a:br>
            <a:r>
              <a:rPr lang="en-US" sz="1800" dirty="0" smtClean="0"/>
              <a:t/>
            </a:r>
            <a:br>
              <a:rPr lang="en-US" sz="1800" dirty="0" smtClean="0"/>
            </a:br>
            <a:r>
              <a:rPr lang="en-US" sz="1800" dirty="0" smtClean="0"/>
              <a:t>Somebody got angry about that because it was Everybody's job. </a:t>
            </a:r>
            <a:br>
              <a:rPr lang="en-US" sz="1800" dirty="0" smtClean="0"/>
            </a:br>
            <a:r>
              <a:rPr lang="en-US" sz="1800" dirty="0" smtClean="0"/>
              <a:t/>
            </a:r>
            <a:br>
              <a:rPr lang="en-US" sz="1800" dirty="0" smtClean="0"/>
            </a:br>
            <a:r>
              <a:rPr lang="en-US" sz="1800" dirty="0" smtClean="0"/>
              <a:t>Everybody thought that Anybody could do it, but Nobody realized that Everybody wouldn't do it. </a:t>
            </a:r>
            <a:br>
              <a:rPr lang="en-US" sz="1800" dirty="0" smtClean="0"/>
            </a:br>
            <a:r>
              <a:rPr lang="en-US" sz="1800" dirty="0" smtClean="0"/>
              <a:t/>
            </a:r>
            <a:br>
              <a:rPr lang="en-US" sz="1800" dirty="0" smtClean="0"/>
            </a:br>
            <a:r>
              <a:rPr lang="en-US" sz="1800" dirty="0" smtClean="0"/>
              <a:t>It ended up that Everybody blamed Somebody when Nobody did what Anybody could have done</a:t>
            </a:r>
            <a:r>
              <a:rPr lang="en-US" sz="1400" dirty="0" smtClean="0"/>
              <a:t> </a:t>
            </a:r>
          </a:p>
        </p:txBody>
      </p:sp>
      <p:pic>
        <p:nvPicPr>
          <p:cNvPr id="190468" name="Picture 7" descr="Sec Everyone Resp"/>
          <p:cNvPicPr>
            <a:picLocks noGrp="1" noChangeAspect="1" noChangeArrowheads="1"/>
          </p:cNvPicPr>
          <p:nvPr>
            <p:ph idx="4294967295"/>
          </p:nvPr>
        </p:nvPicPr>
        <p:blipFill>
          <a:blip r:embed="rId3" cstate="print"/>
          <a:srcRect/>
          <a:stretch>
            <a:fillRect/>
          </a:stretch>
        </p:blipFill>
        <p:spPr>
          <a:xfrm>
            <a:off x="152400" y="457200"/>
            <a:ext cx="4625975" cy="5943600"/>
          </a:xfrm>
        </p:spPr>
      </p:pic>
      <p:sp>
        <p:nvSpPr>
          <p:cNvPr id="190469" name="Text Box 8"/>
          <p:cNvSpPr txBox="1">
            <a:spLocks noChangeArrowheads="1"/>
          </p:cNvSpPr>
          <p:nvPr/>
        </p:nvSpPr>
        <p:spPr bwMode="auto">
          <a:xfrm>
            <a:off x="152400" y="6248400"/>
            <a:ext cx="2222500" cy="517525"/>
          </a:xfrm>
          <a:prstGeom prst="rect">
            <a:avLst/>
          </a:prstGeom>
          <a:noFill/>
          <a:ln w="9525">
            <a:noFill/>
            <a:miter lim="800000"/>
            <a:headEnd/>
            <a:tailEnd/>
          </a:ln>
        </p:spPr>
        <p:txBody>
          <a:bodyPr wrap="none">
            <a:spAutoFit/>
          </a:bodyPr>
          <a:lstStyle/>
          <a:p>
            <a:r>
              <a:rPr lang="en-US" sz="1400" dirty="0"/>
              <a:t>* Poster from US </a:t>
            </a:r>
          </a:p>
          <a:p>
            <a:r>
              <a:rPr lang="en-US" sz="1400" dirty="0"/>
              <a:t>Department of Commerce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r>
              <a:rPr lang="en-US" dirty="0" smtClean="0"/>
              <a:t>Data Loss Incidents by Type</a:t>
            </a:r>
            <a:endParaRPr lang="en-US" dirty="0"/>
          </a:p>
        </p:txBody>
      </p:sp>
      <p:graphicFrame>
        <p:nvGraphicFramePr>
          <p:cNvPr id="6" name="Content Placeholder 5"/>
          <p:cNvGraphicFramePr>
            <a:graphicFrameLocks noGrp="1"/>
          </p:cNvGraphicFramePr>
          <p:nvPr>
            <p:ph idx="1"/>
          </p:nvPr>
        </p:nvGraphicFramePr>
        <p:xfrm>
          <a:off x="-533400" y="1219200"/>
          <a:ext cx="99060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488668"/>
            <a:ext cx="10058400" cy="369332"/>
          </a:xfrm>
          <a:prstGeom prst="rect">
            <a:avLst/>
          </a:prstGeom>
          <a:noFill/>
        </p:spPr>
        <p:txBody>
          <a:bodyPr wrap="square" rtlCol="0">
            <a:spAutoFit/>
          </a:bodyPr>
          <a:lstStyle/>
          <a:p>
            <a:r>
              <a:rPr lang="en-US" dirty="0" smtClean="0"/>
              <a:t>http://</a:t>
            </a:r>
            <a:r>
              <a:rPr lang="en-US" dirty="0" err="1" smtClean="0"/>
              <a:t>www.datalossdb.org</a:t>
            </a:r>
            <a:r>
              <a:rPr lang="en-US" dirty="0" smtClean="0"/>
              <a:t>/statistics</a:t>
            </a:r>
            <a:endParaRPr lang="en-US" dirty="0"/>
          </a:p>
        </p:txBody>
      </p:sp>
      <p:sp>
        <p:nvSpPr>
          <p:cNvPr id="5" name="TextBox 4"/>
          <p:cNvSpPr txBox="1"/>
          <p:nvPr/>
        </p:nvSpPr>
        <p:spPr>
          <a:xfrm>
            <a:off x="6705600" y="6248400"/>
            <a:ext cx="2180918" cy="369332"/>
          </a:xfrm>
          <a:prstGeom prst="rect">
            <a:avLst/>
          </a:prstGeom>
          <a:noFill/>
        </p:spPr>
        <p:txBody>
          <a:bodyPr wrap="none" rtlCol="0">
            <a:spAutoFit/>
          </a:bodyPr>
          <a:lstStyle/>
          <a:p>
            <a:r>
              <a:rPr lang="en-US" dirty="0" smtClean="0"/>
              <a:t>Data as of 1/3/2011</a:t>
            </a:r>
            <a:endParaRPr lang="en-US" dirty="0"/>
          </a:p>
        </p:txBody>
      </p:sp>
      <p:sp>
        <p:nvSpPr>
          <p:cNvPr id="7" name="TextBox 6"/>
          <p:cNvSpPr txBox="1"/>
          <p:nvPr/>
        </p:nvSpPr>
        <p:spPr>
          <a:xfrm>
            <a:off x="8458200" y="762000"/>
            <a:ext cx="184731" cy="369332"/>
          </a:xfrm>
          <a:prstGeom prst="rect">
            <a:avLst/>
          </a:prstGeom>
          <a:noFill/>
        </p:spPr>
        <p:txBody>
          <a:bodyPr wrap="none" rtlCol="0">
            <a:spAutoFit/>
          </a:bodyPr>
          <a:lstStyle/>
          <a:p>
            <a:endParaRPr lang="en-US" dirty="0"/>
          </a:p>
        </p:txBody>
      </p:sp>
      <p:sp>
        <p:nvSpPr>
          <p:cNvPr id="9" name="TextBox 1"/>
          <p:cNvSpPr txBox="1"/>
          <p:nvPr/>
        </p:nvSpPr>
        <p:spPr>
          <a:xfrm>
            <a:off x="304800" y="1524000"/>
            <a:ext cx="2057400" cy="1077218"/>
          </a:xfrm>
          <a:prstGeom prst="rect">
            <a:avLst/>
          </a:prstGeom>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t>Note: 49% of the incidents involved something “lost” or “stolen”.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r>
              <a:rPr lang="en-US" dirty="0" smtClean="0"/>
              <a:t>Data Loss Incidents by Vector</a:t>
            </a:r>
            <a:endParaRPr lang="en-US" dirty="0"/>
          </a:p>
        </p:txBody>
      </p:sp>
      <p:graphicFrame>
        <p:nvGraphicFramePr>
          <p:cNvPr id="6" name="Content Placeholder 5"/>
          <p:cNvGraphicFramePr>
            <a:graphicFrameLocks noGrp="1"/>
          </p:cNvGraphicFramePr>
          <p:nvPr>
            <p:ph idx="1"/>
          </p:nvPr>
        </p:nvGraphicFramePr>
        <p:xfrm>
          <a:off x="-609600" y="1066800"/>
          <a:ext cx="100584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1524000"/>
            <a:ext cx="2438400" cy="609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smtClean="0"/>
              <a:t>1/3 are Inside</a:t>
            </a:r>
            <a:endParaRPr lang="en-US" sz="2800" dirty="0"/>
          </a:p>
        </p:txBody>
      </p:sp>
      <p:sp>
        <p:nvSpPr>
          <p:cNvPr id="5" name="TextBox 4"/>
          <p:cNvSpPr txBox="1"/>
          <p:nvPr/>
        </p:nvSpPr>
        <p:spPr>
          <a:xfrm>
            <a:off x="304800" y="6172200"/>
            <a:ext cx="2180918" cy="369332"/>
          </a:xfrm>
          <a:prstGeom prst="rect">
            <a:avLst/>
          </a:prstGeom>
          <a:noFill/>
        </p:spPr>
        <p:txBody>
          <a:bodyPr wrap="none" rtlCol="0">
            <a:spAutoFit/>
          </a:bodyPr>
          <a:lstStyle/>
          <a:p>
            <a:r>
              <a:rPr lang="en-US" dirty="0" smtClean="0"/>
              <a:t>Data as of 1/3/2011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r>
              <a:rPr lang="en-US" dirty="0" smtClean="0"/>
              <a:t>Data Loss by Business Type</a:t>
            </a:r>
            <a:endParaRPr lang="en-US" dirty="0"/>
          </a:p>
        </p:txBody>
      </p:sp>
      <p:sp>
        <p:nvSpPr>
          <p:cNvPr id="5" name="TextBox 4"/>
          <p:cNvSpPr txBox="1"/>
          <p:nvPr/>
        </p:nvSpPr>
        <p:spPr>
          <a:xfrm>
            <a:off x="304800" y="6248400"/>
            <a:ext cx="10058400" cy="369332"/>
          </a:xfrm>
          <a:prstGeom prst="rect">
            <a:avLst/>
          </a:prstGeom>
          <a:noFill/>
        </p:spPr>
        <p:txBody>
          <a:bodyPr wrap="square" rtlCol="0">
            <a:spAutoFit/>
          </a:bodyPr>
          <a:lstStyle/>
          <a:p>
            <a:r>
              <a:rPr lang="en-US" dirty="0" smtClean="0"/>
              <a:t>http://</a:t>
            </a:r>
            <a:r>
              <a:rPr lang="en-US" dirty="0" err="1" smtClean="0"/>
              <a:t>www.datalossdb.org</a:t>
            </a:r>
            <a:r>
              <a:rPr lang="en-US" dirty="0" smtClean="0"/>
              <a:t>/statistics</a:t>
            </a:r>
            <a:endParaRPr lang="en-US" dirty="0"/>
          </a:p>
        </p:txBody>
      </p:sp>
      <p:graphicFrame>
        <p:nvGraphicFramePr>
          <p:cNvPr id="7" name="Content Placeholder 6"/>
          <p:cNvGraphicFramePr>
            <a:graphicFrameLocks noGrp="1"/>
          </p:cNvGraphicFramePr>
          <p:nvPr>
            <p:ph idx="1"/>
          </p:nvPr>
        </p:nvGraphicFramePr>
        <p:xfrm>
          <a:off x="-228600" y="1219200"/>
          <a:ext cx="96774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REPORTED </a:t>
            </a:r>
            <a:r>
              <a:rPr lang="en-US" i="1" dirty="0" smtClean="0"/>
              <a:t>Data </a:t>
            </a:r>
            <a:r>
              <a:rPr lang="en-US" dirty="0" smtClean="0"/>
              <a:t>Loss </a:t>
            </a:r>
            <a:endParaRPr lang="en-US" dirty="0"/>
          </a:p>
        </p:txBody>
      </p:sp>
      <p:graphicFrame>
        <p:nvGraphicFramePr>
          <p:cNvPr id="4" name="Content Placeholder 3"/>
          <p:cNvGraphicFramePr>
            <a:graphicFrameLocks noGrp="1"/>
          </p:cNvGraphicFramePr>
          <p:nvPr>
            <p:ph idx="1"/>
          </p:nvPr>
        </p:nvGraphicFramePr>
        <p:xfrm>
          <a:off x="533400" y="15240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err="1" smtClean="0"/>
              <a:t>Dataloss</a:t>
            </a:r>
            <a:r>
              <a:rPr lang="en-US" dirty="0" smtClean="0"/>
              <a:t> by HQ Location</a:t>
            </a:r>
            <a:endParaRPr lang="en-US" dirty="0"/>
          </a:p>
        </p:txBody>
      </p:sp>
      <p:pic>
        <p:nvPicPr>
          <p:cNvPr id="4" name="Content Placeholder 3" descr="usa.tiff"/>
          <p:cNvPicPr>
            <a:picLocks noGrp="1" noChangeAspect="1"/>
          </p:cNvPicPr>
          <p:nvPr>
            <p:ph idx="1"/>
          </p:nvPr>
        </p:nvPicPr>
        <p:blipFill>
          <a:blip r:embed="rId3" cstate="print"/>
          <a:srcRect l="-5162" t="1961" r="-5162"/>
          <a:stretch>
            <a:fillRect/>
          </a:stretch>
        </p:blipFill>
        <p:spPr>
          <a:xfrm>
            <a:off x="-381000" y="1524000"/>
            <a:ext cx="9875520" cy="4572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2010 Threat Predictions</a:t>
            </a:r>
            <a:br>
              <a:rPr lang="en-US" dirty="0" smtClean="0"/>
            </a:br>
            <a:r>
              <a:rPr lang="en-US" sz="2400" dirty="0" smtClean="0"/>
              <a:t>By McAfee Labs</a:t>
            </a:r>
            <a:endParaRPr lang="en-US" dirty="0"/>
          </a:p>
        </p:txBody>
      </p:sp>
      <p:sp>
        <p:nvSpPr>
          <p:cNvPr id="3" name="Content Placeholder 2"/>
          <p:cNvSpPr>
            <a:spLocks noGrp="1"/>
          </p:cNvSpPr>
          <p:nvPr>
            <p:ph idx="1"/>
          </p:nvPr>
        </p:nvSpPr>
        <p:spPr>
          <a:xfrm>
            <a:off x="381000" y="1905000"/>
            <a:ext cx="8229600" cy="4191000"/>
          </a:xfrm>
        </p:spPr>
        <p:txBody>
          <a:bodyPr/>
          <a:lstStyle/>
          <a:p>
            <a:r>
              <a:rPr lang="en-US" sz="2400" dirty="0" smtClean="0"/>
              <a:t>Web evolution leads to escalating attacks</a:t>
            </a:r>
          </a:p>
          <a:p>
            <a:pPr lvl="1"/>
            <a:r>
              <a:rPr lang="en-US" sz="2000" dirty="0" smtClean="0"/>
              <a:t>Twitter, abbreviated URLs, Web 2.0, Social Networking</a:t>
            </a:r>
          </a:p>
          <a:p>
            <a:r>
              <a:rPr lang="en-US" sz="2400" dirty="0" smtClean="0"/>
              <a:t>Target Attacks</a:t>
            </a:r>
          </a:p>
          <a:p>
            <a:pPr lvl="1"/>
            <a:r>
              <a:rPr lang="en-US" sz="2000" dirty="0" smtClean="0"/>
              <a:t>Individuals, corporations, government institutions</a:t>
            </a:r>
          </a:p>
          <a:p>
            <a:r>
              <a:rPr lang="en-US" sz="2400" dirty="0" smtClean="0"/>
              <a:t>Malware writers love Adobe, Microsoft products</a:t>
            </a:r>
          </a:p>
          <a:p>
            <a:r>
              <a:rPr lang="en-US" sz="2400" dirty="0" smtClean="0"/>
              <a:t>Banking Trojans grow smarter as they follow the money</a:t>
            </a:r>
          </a:p>
          <a:p>
            <a:r>
              <a:rPr lang="en-US" sz="2400" dirty="0" err="1" smtClean="0"/>
              <a:t>Botnet</a:t>
            </a:r>
            <a:r>
              <a:rPr lang="en-US" sz="2400" dirty="0" smtClean="0"/>
              <a:t> warfare</a:t>
            </a:r>
          </a:p>
          <a:p>
            <a:pPr lvl="1"/>
            <a:r>
              <a:rPr lang="en-US" sz="2000" dirty="0" smtClean="0"/>
              <a:t>“biggest thorn in the side of cybersecurity professionals”</a:t>
            </a:r>
          </a:p>
          <a:p>
            <a:r>
              <a:rPr lang="en-US" sz="2400" dirty="0" smtClean="0"/>
              <a:t>Cybercrime: a good year for law enforcement</a:t>
            </a:r>
          </a:p>
          <a:p>
            <a:pPr lvl="1"/>
            <a:r>
              <a:rPr lang="en-US" sz="2000" dirty="0" smtClean="0"/>
              <a:t>International in scope</a:t>
            </a:r>
          </a:p>
          <a:p>
            <a:endParaRPr lang="en-US" dirty="0"/>
          </a:p>
        </p:txBody>
      </p:sp>
      <p:sp>
        <p:nvSpPr>
          <p:cNvPr id="4" name="TextBox 3"/>
          <p:cNvSpPr txBox="1"/>
          <p:nvPr/>
        </p:nvSpPr>
        <p:spPr>
          <a:xfrm>
            <a:off x="609600" y="6400800"/>
            <a:ext cx="8229600" cy="369332"/>
          </a:xfrm>
          <a:prstGeom prst="rect">
            <a:avLst/>
          </a:prstGeom>
          <a:noFill/>
        </p:spPr>
        <p:txBody>
          <a:bodyPr wrap="square" rtlCol="0">
            <a:spAutoFit/>
          </a:bodyPr>
          <a:lstStyle/>
          <a:p>
            <a:r>
              <a:rPr lang="en-US" dirty="0" smtClean="0"/>
              <a:t> http://www.mcafee.com/us/resources/reports/rp-threat-predictions-2010.pdf</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71600"/>
          </a:xfrm>
        </p:spPr>
        <p:txBody>
          <a:bodyPr/>
          <a:lstStyle/>
          <a:p>
            <a:r>
              <a:rPr lang="en-US" dirty="0" smtClean="0"/>
              <a:t>2010's biggest security SNAFUs</a:t>
            </a:r>
            <a:br>
              <a:rPr lang="en-US" dirty="0" smtClean="0"/>
            </a:br>
            <a:r>
              <a:rPr lang="en-US" sz="2000" dirty="0" smtClean="0"/>
              <a:t>By Ellen </a:t>
            </a:r>
            <a:r>
              <a:rPr lang="en-US" sz="2000" dirty="0" err="1" smtClean="0"/>
              <a:t>Messmer</a:t>
            </a:r>
            <a:r>
              <a:rPr lang="en-US" sz="2000" dirty="0" smtClean="0"/>
              <a:t> and Tim Greene, Network World December 02, 2010 </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000" dirty="0" smtClean="0"/>
              <a:t>Aurora attacks on Google. Intellectual property.</a:t>
            </a:r>
          </a:p>
          <a:p>
            <a:r>
              <a:rPr lang="en-US" sz="2000" dirty="0" smtClean="0"/>
              <a:t>China ISP takes Internet for a ride. 15% of Internet traffic rerouted through China</a:t>
            </a:r>
          </a:p>
          <a:p>
            <a:r>
              <a:rPr lang="en-US" sz="2000" dirty="0" smtClean="0"/>
              <a:t>McAfee's </a:t>
            </a:r>
            <a:r>
              <a:rPr lang="en-US" sz="2000" dirty="0" err="1" smtClean="0"/>
              <a:t>oopsie</a:t>
            </a:r>
            <a:r>
              <a:rPr lang="en-US" sz="2000" dirty="0" smtClean="0"/>
              <a:t>. Faulty antivirus update (affected NSF)</a:t>
            </a:r>
          </a:p>
          <a:p>
            <a:r>
              <a:rPr lang="en-US" sz="2000" dirty="0" smtClean="0"/>
              <a:t>Showtime for Cisco. Data breach</a:t>
            </a:r>
          </a:p>
          <a:p>
            <a:r>
              <a:rPr lang="en-US" sz="2000" dirty="0" smtClean="0"/>
              <a:t>Google (wireless) sniffing. Collecting data on individuals</a:t>
            </a:r>
          </a:p>
          <a:p>
            <a:r>
              <a:rPr lang="en-US" sz="2000" dirty="0" smtClean="0"/>
              <a:t>An iPad surprise. 100,000 customer emails exposed.</a:t>
            </a:r>
          </a:p>
          <a:p>
            <a:r>
              <a:rPr lang="en-US" sz="2000" dirty="0" smtClean="0"/>
              <a:t>Unhealthy security. South Shore Hospital (MA) 800,000 records spanning 15 years</a:t>
            </a:r>
          </a:p>
          <a:p>
            <a:r>
              <a:rPr lang="en-US" sz="2000" dirty="0" smtClean="0"/>
              <a:t>Spy drama. Anna Chapman in spy exchange; “incompetence rules”</a:t>
            </a:r>
          </a:p>
          <a:p>
            <a:r>
              <a:rPr lang="en-US" sz="2000" dirty="0" smtClean="0"/>
              <a:t>Stuck with </a:t>
            </a:r>
            <a:r>
              <a:rPr lang="en-US" sz="2000" dirty="0" err="1" smtClean="0"/>
              <a:t>Stuxnet</a:t>
            </a:r>
            <a:r>
              <a:rPr lang="en-US" sz="2000" dirty="0" smtClean="0"/>
              <a:t>. Worm impacts 30,000 systems in Iran</a:t>
            </a:r>
          </a:p>
          <a:p>
            <a:r>
              <a:rPr lang="en-US" sz="2000" dirty="0" smtClean="0"/>
              <a:t>Return of </a:t>
            </a:r>
            <a:r>
              <a:rPr lang="en-US" sz="2000" dirty="0" err="1" smtClean="0"/>
              <a:t>WikiLeaks</a:t>
            </a:r>
            <a:r>
              <a:rPr lang="en-US" sz="2000" dirty="0" smtClean="0"/>
              <a:t>. 250,000 messages of “various diplomatic correspondence”</a:t>
            </a:r>
          </a:p>
          <a:p>
            <a:pPr>
              <a:buNone/>
            </a:pPr>
            <a:endParaRPr lang="en-US" sz="2000" dirty="0" smtClean="0"/>
          </a:p>
        </p:txBody>
      </p:sp>
      <p:sp>
        <p:nvSpPr>
          <p:cNvPr id="5" name="TextBox 4"/>
          <p:cNvSpPr txBox="1"/>
          <p:nvPr/>
        </p:nvSpPr>
        <p:spPr>
          <a:xfrm>
            <a:off x="457200" y="6273225"/>
            <a:ext cx="8218981" cy="584775"/>
          </a:xfrm>
          <a:prstGeom prst="rect">
            <a:avLst/>
          </a:prstGeom>
          <a:noFill/>
        </p:spPr>
        <p:txBody>
          <a:bodyPr wrap="square" rtlCol="0">
            <a:spAutoFit/>
          </a:bodyPr>
          <a:lstStyle/>
          <a:p>
            <a:r>
              <a:rPr lang="en-US" sz="1400" dirty="0" smtClean="0"/>
              <a:t>http://www.networkworld.com/news/2010/120210-security-snafus.html?page=2</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Targets for Emerging Threats in 2011</a:t>
            </a:r>
            <a:r>
              <a:rPr lang="en-US" sz="3200" b="1" dirty="0" smtClean="0"/>
              <a:t/>
            </a:r>
            <a:br>
              <a:rPr lang="en-US" sz="3200" b="1" dirty="0" smtClean="0"/>
            </a:br>
            <a:r>
              <a:rPr lang="en-US" sz="2400" dirty="0" smtClean="0"/>
              <a:t>By McAfee Labs </a:t>
            </a:r>
            <a:r>
              <a:rPr lang="en-US" b="1" dirty="0" smtClean="0"/>
              <a:t/>
            </a:r>
            <a:br>
              <a:rPr lang="en-US" b="1" dirty="0" smtClean="0"/>
            </a:br>
            <a:endParaRPr lang="en-US" dirty="0"/>
          </a:p>
        </p:txBody>
      </p:sp>
      <p:sp>
        <p:nvSpPr>
          <p:cNvPr id="3" name="Content Placeholder 2"/>
          <p:cNvSpPr>
            <a:spLocks noGrp="1"/>
          </p:cNvSpPr>
          <p:nvPr>
            <p:ph idx="1"/>
          </p:nvPr>
        </p:nvSpPr>
        <p:spPr>
          <a:xfrm>
            <a:off x="304800" y="1371600"/>
            <a:ext cx="8610600" cy="4495800"/>
          </a:xfrm>
        </p:spPr>
        <p:txBody>
          <a:bodyPr/>
          <a:lstStyle/>
          <a:p>
            <a:r>
              <a:rPr lang="en-US" sz="2000" dirty="0" smtClean="0"/>
              <a:t>Exploiting Social Media: Short-URL service abuse; Location-service abuse </a:t>
            </a:r>
          </a:p>
          <a:p>
            <a:r>
              <a:rPr lang="en-US" sz="2000" dirty="0" smtClean="0"/>
              <a:t>Mobile: Explosion of adoption by business; a ‘hot topic’ ready to erupt</a:t>
            </a:r>
          </a:p>
          <a:p>
            <a:r>
              <a:rPr lang="en-US" sz="2000" dirty="0" smtClean="0"/>
              <a:t>Apple: More common; more sophisticated</a:t>
            </a:r>
          </a:p>
          <a:p>
            <a:r>
              <a:rPr lang="en-US" sz="2000" dirty="0" smtClean="0"/>
              <a:t>Applications: More ubiquity across platforms; spread of home-, work- and device controlling apps</a:t>
            </a:r>
          </a:p>
          <a:p>
            <a:r>
              <a:rPr lang="en-US" sz="2000" dirty="0" smtClean="0"/>
              <a:t>Sophistication Mimics Legitimacy: “Signed” malware imitating legitimate files; “smart bombs” designed to trigger under certain conditions thwarting usual “combat” techniques</a:t>
            </a:r>
          </a:p>
          <a:p>
            <a:r>
              <a:rPr lang="en-US" sz="2000" dirty="0" err="1" smtClean="0"/>
              <a:t>Botnet</a:t>
            </a:r>
            <a:r>
              <a:rPr lang="en-US" sz="2000" dirty="0" smtClean="0"/>
              <a:t> Survival : they continue to evolve</a:t>
            </a:r>
          </a:p>
          <a:p>
            <a:r>
              <a:rPr lang="en-US" sz="2000" dirty="0" err="1" smtClean="0"/>
              <a:t>Hacktivism</a:t>
            </a:r>
            <a:r>
              <a:rPr lang="en-US" sz="2000" dirty="0" smtClean="0"/>
              <a:t>: attacks motivated by politics (</a:t>
            </a:r>
            <a:r>
              <a:rPr lang="en-US" sz="2000" dirty="0" err="1" smtClean="0"/>
              <a:t>eg</a:t>
            </a:r>
            <a:r>
              <a:rPr lang="en-US" sz="2000" dirty="0" smtClean="0"/>
              <a:t>, more </a:t>
            </a:r>
            <a:r>
              <a:rPr lang="en-US" sz="2000" dirty="0" err="1" smtClean="0"/>
              <a:t>Wikileak</a:t>
            </a:r>
            <a:r>
              <a:rPr lang="en-US" sz="2000" dirty="0" smtClean="0"/>
              <a:t>-like events)</a:t>
            </a:r>
          </a:p>
          <a:p>
            <a:r>
              <a:rPr lang="en-US" sz="2000" dirty="0" smtClean="0"/>
              <a:t>Advanced Persistent Threats: targeted </a:t>
            </a:r>
            <a:r>
              <a:rPr lang="en-US" sz="2000" dirty="0" err="1" smtClean="0"/>
              <a:t>cyberespionage</a:t>
            </a:r>
            <a:r>
              <a:rPr lang="en-US" sz="2000" dirty="0" smtClean="0"/>
              <a:t> or </a:t>
            </a:r>
            <a:r>
              <a:rPr lang="en-US" sz="2000" dirty="0" err="1" smtClean="0"/>
              <a:t>cybersabotage</a:t>
            </a:r>
            <a:endParaRPr lang="en-US" sz="2000" dirty="0" smtClean="0"/>
          </a:p>
          <a:p>
            <a:pPr lvl="1"/>
            <a:endParaRPr lang="en-US" sz="2000" dirty="0" smtClean="0"/>
          </a:p>
          <a:p>
            <a:endParaRPr lang="en-US" dirty="0" smtClean="0"/>
          </a:p>
        </p:txBody>
      </p:sp>
      <p:sp>
        <p:nvSpPr>
          <p:cNvPr id="4" name="TextBox 3"/>
          <p:cNvSpPr txBox="1"/>
          <p:nvPr/>
        </p:nvSpPr>
        <p:spPr>
          <a:xfrm>
            <a:off x="304800" y="6324600"/>
            <a:ext cx="8391593" cy="276999"/>
          </a:xfrm>
          <a:prstGeom prst="rect">
            <a:avLst/>
          </a:prstGeom>
          <a:noFill/>
        </p:spPr>
        <p:txBody>
          <a:bodyPr wrap="none" rtlCol="0">
            <a:spAutoFit/>
          </a:bodyPr>
          <a:lstStyle/>
          <a:p>
            <a:r>
              <a:rPr lang="en-US" sz="1200" dirty="0" smtClean="0"/>
              <a:t>http://www.businesswire.com/news/home/20101228005009/en/McAfee-Labs-Predicts-Geolocation-Mobile-Devices-Apple</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Rectangle 2"/>
          <p:cNvSpPr txBox="1">
            <a:spLocks noGrp="1" noChangeArrowheads="1"/>
          </p:cNvSpPr>
          <p:nvPr/>
        </p:nvSpPr>
        <p:spPr bwMode="auto">
          <a:xfrm>
            <a:off x="457200" y="6245225"/>
            <a:ext cx="2133600" cy="476250"/>
          </a:xfrm>
          <a:prstGeom prst="rect">
            <a:avLst/>
          </a:prstGeom>
          <a:noFill/>
          <a:ln w="9525">
            <a:noFill/>
            <a:miter lim="800000"/>
            <a:headEnd/>
            <a:tailEnd/>
          </a:ln>
        </p:spPr>
        <p:txBody>
          <a:bodyPr/>
          <a:lstStyle/>
          <a:p>
            <a:endParaRPr lang="en-US" sz="1400" dirty="0"/>
          </a:p>
        </p:txBody>
      </p:sp>
      <p:sp>
        <p:nvSpPr>
          <p:cNvPr id="58372" name="Rectangle 2"/>
          <p:cNvSpPr>
            <a:spLocks noGrp="1" noChangeArrowheads="1"/>
          </p:cNvSpPr>
          <p:nvPr>
            <p:ph type="ctrTitle" idx="4294967295"/>
          </p:nvPr>
        </p:nvSpPr>
        <p:spPr>
          <a:xfrm>
            <a:off x="533400" y="609600"/>
            <a:ext cx="7924800" cy="2743200"/>
          </a:xfrm>
        </p:spPr>
        <p:txBody>
          <a:bodyPr/>
          <a:lstStyle/>
          <a:p>
            <a:pPr eaLnBrk="1" hangingPunct="1">
              <a:defRPr/>
            </a:pPr>
            <a:r>
              <a:rPr lang="en-US" sz="5000" dirty="0" smtClean="0"/>
              <a:t>Cybersecurity 2011… </a:t>
            </a:r>
            <a:br>
              <a:rPr lang="en-US" sz="5000" dirty="0" smtClean="0"/>
            </a:br>
            <a:r>
              <a:rPr lang="en-US" sz="5000" dirty="0" smtClean="0"/>
              <a:t>and beyond</a:t>
            </a:r>
            <a:br>
              <a:rPr lang="en-US" sz="5000" dirty="0" smtClean="0"/>
            </a:br>
            <a:r>
              <a:rPr lang="en-US" sz="3600" dirty="0" smtClean="0"/>
              <a:t>What Makes a Good Security Plan?</a:t>
            </a:r>
            <a:endParaRPr lang="en-US" sz="5700" dirty="0" smtClean="0"/>
          </a:p>
        </p:txBody>
      </p:sp>
      <p:sp>
        <p:nvSpPr>
          <p:cNvPr id="58377" name="Rectangle 9"/>
          <p:cNvSpPr>
            <a:spLocks noGrp="1" noChangeArrowheads="1"/>
          </p:cNvSpPr>
          <p:nvPr>
            <p:ph type="subTitle" idx="4294967295"/>
          </p:nvPr>
        </p:nvSpPr>
        <p:spPr>
          <a:xfrm>
            <a:off x="685800" y="4038600"/>
            <a:ext cx="7848600" cy="2209800"/>
          </a:xfrm>
        </p:spPr>
        <p:txBody>
          <a:bodyPr/>
          <a:lstStyle/>
          <a:p>
            <a:pPr marL="0" indent="0" eaLnBrk="1" hangingPunct="1">
              <a:lnSpc>
                <a:spcPct val="70000"/>
              </a:lnSpc>
              <a:buFont typeface="Wingdings" pitchFamily="2" charset="2"/>
              <a:buNone/>
              <a:defRPr/>
            </a:pPr>
            <a:r>
              <a:rPr lang="en-US" sz="2600" dirty="0"/>
              <a:t>Ardoth Hassler</a:t>
            </a:r>
          </a:p>
          <a:p>
            <a:pPr marL="0" indent="0" eaLnBrk="1" hangingPunct="1">
              <a:lnSpc>
                <a:spcPct val="70000"/>
              </a:lnSpc>
              <a:buFont typeface="Wingdings" pitchFamily="2" charset="2"/>
              <a:buNone/>
              <a:defRPr/>
            </a:pPr>
            <a:r>
              <a:rPr lang="en-US" sz="2600" dirty="0"/>
              <a:t>Senior IT Advisor</a:t>
            </a:r>
          </a:p>
          <a:p>
            <a:pPr marL="0" indent="0" eaLnBrk="1" hangingPunct="1">
              <a:lnSpc>
                <a:spcPct val="70000"/>
              </a:lnSpc>
              <a:buFont typeface="Wingdings" pitchFamily="2" charset="2"/>
              <a:buNone/>
              <a:defRPr/>
            </a:pPr>
            <a:r>
              <a:rPr lang="en-US" sz="2600" dirty="0"/>
              <a:t>National Science </a:t>
            </a:r>
            <a:r>
              <a:rPr lang="en-US" sz="2600" dirty="0" smtClean="0"/>
              <a:t>Foundation</a:t>
            </a:r>
          </a:p>
          <a:p>
            <a:pPr marL="0" indent="0" eaLnBrk="1" hangingPunct="1">
              <a:lnSpc>
                <a:spcPct val="70000"/>
              </a:lnSpc>
              <a:buFont typeface="Wingdings" pitchFamily="2" charset="2"/>
              <a:buNone/>
              <a:defRPr/>
            </a:pPr>
            <a:endParaRPr lang="en-US" sz="2600" dirty="0" smtClean="0"/>
          </a:p>
          <a:p>
            <a:pPr marL="0" indent="0" eaLnBrk="1" hangingPunct="1">
              <a:lnSpc>
                <a:spcPct val="70000"/>
              </a:lnSpc>
              <a:buFont typeface="Wingdings" pitchFamily="2" charset="2"/>
              <a:buNone/>
              <a:defRPr/>
            </a:pPr>
            <a:r>
              <a:rPr lang="en-US" sz="2600" dirty="0" smtClean="0"/>
              <a:t>Associate VP University Information Services</a:t>
            </a:r>
          </a:p>
          <a:p>
            <a:pPr marL="0" indent="0" eaLnBrk="1" hangingPunct="1">
              <a:lnSpc>
                <a:spcPct val="70000"/>
              </a:lnSpc>
              <a:buFont typeface="Wingdings" pitchFamily="2" charset="2"/>
              <a:buNone/>
              <a:defRPr/>
            </a:pPr>
            <a:r>
              <a:rPr lang="en-US" sz="2600" dirty="0" smtClean="0"/>
              <a:t>Georgetown University</a:t>
            </a:r>
          </a:p>
          <a:p>
            <a:pPr marL="0" indent="0" eaLnBrk="1" hangingPunct="1">
              <a:lnSpc>
                <a:spcPct val="70000"/>
              </a:lnSpc>
              <a:buFont typeface="Wingdings" pitchFamily="2" charset="2"/>
              <a:buNone/>
              <a:defRPr/>
            </a:pPr>
            <a:endParaRPr lang="en-US" sz="2600" dirty="0">
              <a:effectLst>
                <a:outerShdw blurRad="38100" dist="38100" dir="2700000" algn="tl">
                  <a:srgbClr val="C0C0C0"/>
                </a:outerShdw>
              </a:effectLst>
            </a:endParaRPr>
          </a:p>
          <a:p>
            <a:pPr marL="0" indent="0" eaLnBrk="1" hangingPunct="1">
              <a:lnSpc>
                <a:spcPct val="70000"/>
              </a:lnSpc>
              <a:buFont typeface="Wingdings" pitchFamily="2" charset="2"/>
              <a:buNone/>
              <a:defRPr/>
            </a:pPr>
            <a:endParaRPr lang="en-US" sz="3400" dirty="0">
              <a:effectLst>
                <a:outerShdw blurRad="38100" dist="38100" dir="2700000" algn="tl">
                  <a:srgbClr val="C0C0C0"/>
                </a:outerShdw>
              </a:effectLst>
            </a:endParaRPr>
          </a:p>
        </p:txBody>
      </p:sp>
      <p:sp>
        <p:nvSpPr>
          <p:cNvPr id="15366" name="Text Box 7"/>
          <p:cNvSpPr txBox="1">
            <a:spLocks noChangeArrowheads="1"/>
          </p:cNvSpPr>
          <p:nvPr/>
        </p:nvSpPr>
        <p:spPr bwMode="auto">
          <a:xfrm>
            <a:off x="3032125" y="6589713"/>
            <a:ext cx="184150" cy="366712"/>
          </a:xfrm>
          <a:prstGeom prst="rect">
            <a:avLst/>
          </a:prstGeom>
          <a:noFill/>
          <a:ln w="9525">
            <a:noFill/>
            <a:miter lim="800000"/>
            <a:headEnd/>
            <a:tailEnd/>
          </a:ln>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Slide Number Placeholder 1"/>
          <p:cNvSpPr>
            <a:spLocks noGrp="1"/>
          </p:cNvSpPr>
          <p:nvPr>
            <p:ph type="sldNum" sz="quarter" idx="11"/>
          </p:nvPr>
        </p:nvSpPr>
        <p:spPr>
          <a:xfrm>
            <a:off x="6553200" y="6243638"/>
            <a:ext cx="2133600" cy="457200"/>
          </a:xfrm>
        </p:spPr>
        <p:txBody>
          <a:bodyPr/>
          <a:lstStyle/>
          <a:p>
            <a:pPr>
              <a:defRPr/>
            </a:pPr>
            <a:fld id="{A68E5883-0680-41D8-AECF-E3D26D92D40B}" type="slidenum">
              <a:rPr lang="en-US" b="0">
                <a:latin typeface="Arial" charset="0"/>
              </a:rPr>
              <a:pPr>
                <a:defRPr/>
              </a:pPr>
              <a:t>20</a:t>
            </a:fld>
            <a:endParaRPr lang="en-US" b="0" dirty="0">
              <a:latin typeface="Arial" charset="0"/>
            </a:endParaRPr>
          </a:p>
        </p:txBody>
      </p:sp>
      <p:sp>
        <p:nvSpPr>
          <p:cNvPr id="25604" name="Rectangle 7"/>
          <p:cNvSpPr>
            <a:spLocks noChangeArrowheads="1"/>
          </p:cNvSpPr>
          <p:nvPr/>
        </p:nvSpPr>
        <p:spPr bwMode="auto">
          <a:xfrm>
            <a:off x="3162300" y="3238500"/>
            <a:ext cx="9144000" cy="366713"/>
          </a:xfrm>
          <a:prstGeom prst="rect">
            <a:avLst/>
          </a:prstGeom>
          <a:noFill/>
          <a:ln w="9525">
            <a:noFill/>
            <a:miter lim="800000"/>
            <a:headEnd/>
            <a:tailEnd/>
          </a:ln>
        </p:spPr>
        <p:txBody>
          <a:bodyPr>
            <a:spAutoFit/>
          </a:bodyPr>
          <a:lstStyle/>
          <a:p>
            <a:endParaRPr lang="en-US"/>
          </a:p>
        </p:txBody>
      </p:sp>
      <p:pic>
        <p:nvPicPr>
          <p:cNvPr id="25607" name="Picture 2" descr="NNUNTitle"/>
          <p:cNvPicPr>
            <a:picLocks noChangeAspect="1" noChangeArrowheads="1"/>
          </p:cNvPicPr>
          <p:nvPr/>
        </p:nvPicPr>
        <p:blipFill>
          <a:blip r:embed="rId3" cstate="print"/>
          <a:srcRect/>
          <a:stretch>
            <a:fillRect/>
          </a:stretch>
        </p:blipFill>
        <p:spPr bwMode="auto">
          <a:xfrm>
            <a:off x="2819400" y="4443412"/>
            <a:ext cx="4841875" cy="814388"/>
          </a:xfrm>
          <a:prstGeom prst="rect">
            <a:avLst/>
          </a:prstGeom>
          <a:noFill/>
          <a:ln w="9525">
            <a:noFill/>
            <a:miter lim="800000"/>
            <a:headEnd/>
            <a:tailEnd/>
          </a:ln>
        </p:spPr>
      </p:pic>
      <p:pic>
        <p:nvPicPr>
          <p:cNvPr id="25608" name="Picture 3" descr="home"/>
          <p:cNvPicPr>
            <a:picLocks noChangeAspect="1" noChangeArrowheads="1"/>
          </p:cNvPicPr>
          <p:nvPr/>
        </p:nvPicPr>
        <p:blipFill>
          <a:blip r:embed="rId4" cstate="print"/>
          <a:srcRect/>
          <a:stretch>
            <a:fillRect/>
          </a:stretch>
        </p:blipFill>
        <p:spPr bwMode="auto">
          <a:xfrm>
            <a:off x="228600" y="4622800"/>
            <a:ext cx="1828800" cy="1320800"/>
          </a:xfrm>
          <a:prstGeom prst="rect">
            <a:avLst/>
          </a:prstGeom>
          <a:noFill/>
          <a:ln w="9525">
            <a:noFill/>
            <a:miter lim="800000"/>
            <a:headEnd/>
            <a:tailEnd/>
          </a:ln>
        </p:spPr>
      </p:pic>
      <p:pic>
        <p:nvPicPr>
          <p:cNvPr id="25609" name="Picture 4" descr="index2_r2_c1_f2">
            <a:hlinkClick r:id="rId5"/>
          </p:cNvPr>
          <p:cNvPicPr>
            <a:picLocks noChangeAspect="1" noChangeArrowheads="1"/>
          </p:cNvPicPr>
          <p:nvPr/>
        </p:nvPicPr>
        <p:blipFill>
          <a:blip r:embed="rId6" cstate="print"/>
          <a:srcRect/>
          <a:stretch>
            <a:fillRect/>
          </a:stretch>
        </p:blipFill>
        <p:spPr bwMode="auto">
          <a:xfrm>
            <a:off x="4495800" y="5486400"/>
            <a:ext cx="4419600" cy="1031942"/>
          </a:xfrm>
          <a:prstGeom prst="rect">
            <a:avLst/>
          </a:prstGeom>
          <a:noFill/>
          <a:ln w="9525">
            <a:noFill/>
            <a:miter lim="800000"/>
            <a:headEnd/>
            <a:tailEnd/>
          </a:ln>
        </p:spPr>
      </p:pic>
      <p:sp>
        <p:nvSpPr>
          <p:cNvPr id="25610" name="Rectangle 6"/>
          <p:cNvSpPr>
            <a:spLocks noChangeArrowheads="1"/>
          </p:cNvSpPr>
          <p:nvPr/>
        </p:nvSpPr>
        <p:spPr bwMode="auto">
          <a:xfrm>
            <a:off x="685800" y="1987550"/>
            <a:ext cx="7772400" cy="4114800"/>
          </a:xfrm>
          <a:prstGeom prst="rect">
            <a:avLst/>
          </a:prstGeom>
          <a:noFill/>
          <a:ln w="9525">
            <a:noFill/>
            <a:miter lim="800000"/>
            <a:headEnd/>
            <a:tailEnd/>
          </a:ln>
        </p:spPr>
        <p:txBody>
          <a:bodyPr/>
          <a:lstStyle/>
          <a:p>
            <a:pPr marL="342900" indent="-342900">
              <a:spcBef>
                <a:spcPct val="20000"/>
              </a:spcBef>
            </a:pPr>
            <a:r>
              <a:rPr lang="en-US"/>
              <a:t> </a:t>
            </a:r>
          </a:p>
        </p:txBody>
      </p:sp>
      <p:pic>
        <p:nvPicPr>
          <p:cNvPr id="25612" name="Picture 9" descr="NPACI"/>
          <p:cNvPicPr>
            <a:picLocks noChangeAspect="1" noChangeArrowheads="1"/>
          </p:cNvPicPr>
          <p:nvPr/>
        </p:nvPicPr>
        <p:blipFill>
          <a:blip r:embed="rId7" cstate="print"/>
          <a:srcRect/>
          <a:stretch>
            <a:fillRect/>
          </a:stretch>
        </p:blipFill>
        <p:spPr bwMode="auto">
          <a:xfrm>
            <a:off x="5334000" y="1905000"/>
            <a:ext cx="1722438" cy="590179"/>
          </a:xfrm>
          <a:prstGeom prst="rect">
            <a:avLst/>
          </a:prstGeom>
          <a:noFill/>
          <a:ln w="9525">
            <a:noFill/>
            <a:miter lim="800000"/>
            <a:headEnd/>
            <a:tailEnd/>
          </a:ln>
        </p:spPr>
      </p:pic>
      <p:pic>
        <p:nvPicPr>
          <p:cNvPr id="25613" name="Picture 10" descr="NCSA Homepage">
            <a:hlinkClick r:id="rId8"/>
          </p:cNvPr>
          <p:cNvPicPr>
            <a:picLocks noChangeAspect="1" noChangeArrowheads="1"/>
          </p:cNvPicPr>
          <p:nvPr/>
        </p:nvPicPr>
        <p:blipFill>
          <a:blip r:embed="rId9" cstate="print"/>
          <a:srcRect/>
          <a:stretch>
            <a:fillRect/>
          </a:stretch>
        </p:blipFill>
        <p:spPr bwMode="auto">
          <a:xfrm>
            <a:off x="3048000" y="5505450"/>
            <a:ext cx="2057400" cy="514350"/>
          </a:xfrm>
          <a:prstGeom prst="rect">
            <a:avLst/>
          </a:prstGeom>
          <a:noFill/>
          <a:ln w="9525">
            <a:noFill/>
            <a:miter lim="800000"/>
            <a:headEnd/>
            <a:tailEnd/>
          </a:ln>
        </p:spPr>
      </p:pic>
      <p:grpSp>
        <p:nvGrpSpPr>
          <p:cNvPr id="2" name="Group 12"/>
          <p:cNvGrpSpPr>
            <a:grpSpLocks/>
          </p:cNvGrpSpPr>
          <p:nvPr/>
        </p:nvGrpSpPr>
        <p:grpSpPr bwMode="auto">
          <a:xfrm>
            <a:off x="2058988" y="2847975"/>
            <a:ext cx="4643438" cy="366713"/>
            <a:chOff x="0" y="-29"/>
            <a:chExt cx="2925" cy="231"/>
          </a:xfrm>
        </p:grpSpPr>
        <p:sp>
          <p:nvSpPr>
            <p:cNvPr id="25629" name="Rectangle 13"/>
            <p:cNvSpPr>
              <a:spLocks noChangeArrowheads="1"/>
            </p:cNvSpPr>
            <p:nvPr/>
          </p:nvSpPr>
          <p:spPr bwMode="auto">
            <a:xfrm>
              <a:off x="0" y="-29"/>
              <a:ext cx="2925" cy="231"/>
            </a:xfrm>
            <a:prstGeom prst="rect">
              <a:avLst/>
            </a:prstGeom>
            <a:noFill/>
            <a:ln w="9525">
              <a:noFill/>
              <a:miter lim="800000"/>
              <a:headEnd/>
              <a:tailEnd/>
            </a:ln>
          </p:spPr>
          <p:txBody>
            <a:bodyPr>
              <a:spAutoFit/>
            </a:bodyPr>
            <a:lstStyle/>
            <a:p>
              <a:endParaRPr lang="en-US"/>
            </a:p>
          </p:txBody>
        </p:sp>
        <p:sp>
          <p:nvSpPr>
            <p:cNvPr id="25630" name="Rectangle 14"/>
            <p:cNvSpPr>
              <a:spLocks noChangeArrowheads="1"/>
            </p:cNvSpPr>
            <p:nvPr/>
          </p:nvSpPr>
          <p:spPr bwMode="auto">
            <a:xfrm>
              <a:off x="0" y="-29"/>
              <a:ext cx="2925" cy="231"/>
            </a:xfrm>
            <a:prstGeom prst="rect">
              <a:avLst/>
            </a:prstGeom>
            <a:noFill/>
            <a:ln w="9525">
              <a:noFill/>
              <a:miter lim="800000"/>
              <a:headEnd/>
              <a:tailEnd/>
            </a:ln>
          </p:spPr>
          <p:txBody>
            <a:bodyPr>
              <a:spAutoFit/>
            </a:bodyPr>
            <a:lstStyle/>
            <a:p>
              <a:endParaRPr lang="en-US"/>
            </a:p>
          </p:txBody>
        </p:sp>
      </p:grpSp>
      <p:sp>
        <p:nvSpPr>
          <p:cNvPr id="25615" name="Rectangle 16"/>
          <p:cNvSpPr>
            <a:spLocks noChangeArrowheads="1"/>
          </p:cNvSpPr>
          <p:nvPr/>
        </p:nvSpPr>
        <p:spPr bwMode="auto">
          <a:xfrm>
            <a:off x="381000" y="2901950"/>
            <a:ext cx="7038975" cy="366713"/>
          </a:xfrm>
          <a:prstGeom prst="rect">
            <a:avLst/>
          </a:prstGeom>
          <a:noFill/>
          <a:ln w="9525">
            <a:noFill/>
            <a:miter lim="800000"/>
            <a:headEnd/>
            <a:tailEnd/>
          </a:ln>
        </p:spPr>
        <p:txBody>
          <a:bodyPr>
            <a:spAutoFit/>
          </a:bodyPr>
          <a:lstStyle/>
          <a:p>
            <a:endParaRPr lang="en-US"/>
          </a:p>
        </p:txBody>
      </p:sp>
      <p:pic>
        <p:nvPicPr>
          <p:cNvPr id="25616" name="Picture 17" descr="logo"/>
          <p:cNvPicPr>
            <a:picLocks noChangeAspect="1" noChangeArrowheads="1"/>
          </p:cNvPicPr>
          <p:nvPr/>
        </p:nvPicPr>
        <p:blipFill>
          <a:blip r:embed="rId10" cstate="print"/>
          <a:srcRect/>
          <a:stretch>
            <a:fillRect/>
          </a:stretch>
        </p:blipFill>
        <p:spPr bwMode="auto">
          <a:xfrm>
            <a:off x="7315200" y="1752600"/>
            <a:ext cx="1828800" cy="1200150"/>
          </a:xfrm>
          <a:prstGeom prst="rect">
            <a:avLst/>
          </a:prstGeom>
          <a:noFill/>
          <a:ln w="9525">
            <a:noFill/>
            <a:miter lim="800000"/>
            <a:headEnd/>
            <a:tailEnd/>
          </a:ln>
        </p:spPr>
      </p:pic>
      <p:pic>
        <p:nvPicPr>
          <p:cNvPr id="25617" name="Picture 18" descr="Logo: NNIN">
            <a:hlinkClick r:id="rId11"/>
          </p:cNvPr>
          <p:cNvPicPr>
            <a:picLocks noChangeAspect="1" noChangeArrowheads="1"/>
          </p:cNvPicPr>
          <p:nvPr/>
        </p:nvPicPr>
        <p:blipFill>
          <a:blip r:embed="rId12" cstate="print"/>
          <a:srcRect/>
          <a:stretch>
            <a:fillRect/>
          </a:stretch>
        </p:blipFill>
        <p:spPr bwMode="auto">
          <a:xfrm>
            <a:off x="7391400" y="3124200"/>
            <a:ext cx="1589088" cy="617538"/>
          </a:xfrm>
          <a:prstGeom prst="rect">
            <a:avLst/>
          </a:prstGeom>
          <a:noFill/>
          <a:ln w="9525">
            <a:noFill/>
            <a:miter lim="800000"/>
            <a:headEnd/>
            <a:tailEnd/>
          </a:ln>
        </p:spPr>
      </p:pic>
      <p:pic>
        <p:nvPicPr>
          <p:cNvPr id="25618" name="Picture 19" descr="Header"/>
          <p:cNvPicPr>
            <a:picLocks noChangeAspect="1" noChangeArrowheads="1"/>
          </p:cNvPicPr>
          <p:nvPr/>
        </p:nvPicPr>
        <p:blipFill>
          <a:blip r:embed="rId13" cstate="print"/>
          <a:srcRect/>
          <a:stretch>
            <a:fillRect/>
          </a:stretch>
        </p:blipFill>
        <p:spPr bwMode="auto">
          <a:xfrm>
            <a:off x="3006725" y="914400"/>
            <a:ext cx="6137275" cy="731838"/>
          </a:xfrm>
          <a:prstGeom prst="rect">
            <a:avLst/>
          </a:prstGeom>
          <a:noFill/>
          <a:ln w="9525">
            <a:noFill/>
            <a:miter lim="800000"/>
            <a:headEnd/>
            <a:tailEnd/>
          </a:ln>
        </p:spPr>
      </p:pic>
      <p:pic>
        <p:nvPicPr>
          <p:cNvPr id="25620" name="Picture 21" descr="ao_slices3_r2_c1"/>
          <p:cNvPicPr>
            <a:picLocks noChangeAspect="1" noChangeArrowheads="1"/>
          </p:cNvPicPr>
          <p:nvPr/>
        </p:nvPicPr>
        <p:blipFill>
          <a:blip r:embed="rId14" cstate="print"/>
          <a:srcRect/>
          <a:stretch>
            <a:fillRect/>
          </a:stretch>
        </p:blipFill>
        <p:spPr bwMode="auto">
          <a:xfrm>
            <a:off x="152400" y="990600"/>
            <a:ext cx="1298575" cy="1905000"/>
          </a:xfrm>
          <a:prstGeom prst="rect">
            <a:avLst/>
          </a:prstGeom>
          <a:noFill/>
          <a:ln w="9525">
            <a:noFill/>
            <a:miter lim="800000"/>
            <a:headEnd/>
            <a:tailEnd/>
          </a:ln>
        </p:spPr>
      </p:pic>
      <p:pic>
        <p:nvPicPr>
          <p:cNvPr id="25621" name="Picture 22" descr="NRAO">
            <a:hlinkClick r:id="rId15"/>
          </p:cNvPr>
          <p:cNvPicPr>
            <a:picLocks noChangeAspect="1" noChangeArrowheads="1"/>
          </p:cNvPicPr>
          <p:nvPr/>
        </p:nvPicPr>
        <p:blipFill>
          <a:blip r:embed="rId16" cstate="print"/>
          <a:srcRect/>
          <a:stretch>
            <a:fillRect/>
          </a:stretch>
        </p:blipFill>
        <p:spPr bwMode="auto">
          <a:xfrm>
            <a:off x="7772400" y="3914775"/>
            <a:ext cx="1295400" cy="1295400"/>
          </a:xfrm>
          <a:prstGeom prst="rect">
            <a:avLst/>
          </a:prstGeom>
          <a:noFill/>
          <a:ln w="9525">
            <a:noFill/>
            <a:miter lim="800000"/>
            <a:headEnd/>
            <a:tailEnd/>
          </a:ln>
        </p:spPr>
      </p:pic>
      <p:pic>
        <p:nvPicPr>
          <p:cNvPr id="25622" name="Picture 23" descr="VLA Expansion Project">
            <a:hlinkClick r:id="rId17"/>
          </p:cNvPr>
          <p:cNvPicPr>
            <a:picLocks noChangeAspect="1" noChangeArrowheads="1"/>
          </p:cNvPicPr>
          <p:nvPr/>
        </p:nvPicPr>
        <p:blipFill>
          <a:blip r:embed="rId18" cstate="print"/>
          <a:srcRect/>
          <a:stretch>
            <a:fillRect/>
          </a:stretch>
        </p:blipFill>
        <p:spPr bwMode="auto">
          <a:xfrm>
            <a:off x="1524000" y="762000"/>
            <a:ext cx="1208088" cy="1219200"/>
          </a:xfrm>
          <a:prstGeom prst="rect">
            <a:avLst/>
          </a:prstGeom>
          <a:noFill/>
          <a:ln w="9525">
            <a:noFill/>
            <a:miter lim="800000"/>
            <a:headEnd/>
            <a:tailEnd/>
          </a:ln>
        </p:spPr>
      </p:pic>
      <p:pic>
        <p:nvPicPr>
          <p:cNvPr id="25623" name="Picture 25" descr="NEESinc">
            <a:hlinkClick r:id="rId19"/>
          </p:cNvPr>
          <p:cNvPicPr>
            <a:picLocks noChangeAspect="1" noChangeArrowheads="1"/>
          </p:cNvPicPr>
          <p:nvPr/>
        </p:nvPicPr>
        <p:blipFill>
          <a:blip r:embed="rId20" cstate="print"/>
          <a:srcRect/>
          <a:stretch>
            <a:fillRect/>
          </a:stretch>
        </p:blipFill>
        <p:spPr bwMode="auto">
          <a:xfrm>
            <a:off x="152400" y="3435350"/>
            <a:ext cx="2133600" cy="900113"/>
          </a:xfrm>
          <a:prstGeom prst="rect">
            <a:avLst/>
          </a:prstGeom>
          <a:noFill/>
          <a:ln w="9525">
            <a:noFill/>
            <a:miter lim="800000"/>
            <a:headEnd/>
            <a:tailEnd/>
          </a:ln>
        </p:spPr>
      </p:pic>
      <p:pic>
        <p:nvPicPr>
          <p:cNvPr id="25625" name="Picture 26" descr="WatersLogo-3"/>
          <p:cNvPicPr>
            <a:picLocks noChangeAspect="1" noChangeArrowheads="1"/>
          </p:cNvPicPr>
          <p:nvPr/>
        </p:nvPicPr>
        <p:blipFill>
          <a:blip r:embed="rId21" cstate="print"/>
          <a:srcRect/>
          <a:stretch>
            <a:fillRect/>
          </a:stretch>
        </p:blipFill>
        <p:spPr bwMode="auto">
          <a:xfrm>
            <a:off x="5181600" y="3663950"/>
            <a:ext cx="2133600" cy="639763"/>
          </a:xfrm>
          <a:prstGeom prst="rect">
            <a:avLst/>
          </a:prstGeom>
          <a:noFill/>
          <a:ln w="9525">
            <a:noFill/>
            <a:miter lim="800000"/>
            <a:headEnd/>
            <a:tailEnd/>
          </a:ln>
        </p:spPr>
      </p:pic>
      <p:pic>
        <p:nvPicPr>
          <p:cNvPr id="25626" name="Picture 27" descr="LIGO logo small"/>
          <p:cNvPicPr>
            <a:picLocks noChangeAspect="1" noChangeArrowheads="1"/>
          </p:cNvPicPr>
          <p:nvPr/>
        </p:nvPicPr>
        <p:blipFill>
          <a:blip r:embed="rId22" cstate="print"/>
          <a:srcRect/>
          <a:stretch>
            <a:fillRect/>
          </a:stretch>
        </p:blipFill>
        <p:spPr bwMode="auto">
          <a:xfrm>
            <a:off x="1524000" y="2286000"/>
            <a:ext cx="1371600" cy="914400"/>
          </a:xfrm>
          <a:prstGeom prst="rect">
            <a:avLst/>
          </a:prstGeom>
          <a:noFill/>
          <a:ln w="9525">
            <a:noFill/>
            <a:miter lim="800000"/>
            <a:headEnd/>
            <a:tailEnd/>
          </a:ln>
        </p:spPr>
      </p:pic>
      <p:pic>
        <p:nvPicPr>
          <p:cNvPr id="25627" name="Picture 28" descr="TG logo"/>
          <p:cNvPicPr>
            <a:picLocks noChangeAspect="1" noChangeArrowheads="1"/>
          </p:cNvPicPr>
          <p:nvPr/>
        </p:nvPicPr>
        <p:blipFill>
          <a:blip r:embed="rId23" cstate="print"/>
          <a:srcRect/>
          <a:stretch>
            <a:fillRect/>
          </a:stretch>
        </p:blipFill>
        <p:spPr bwMode="auto">
          <a:xfrm>
            <a:off x="5029200" y="2590800"/>
            <a:ext cx="2016369" cy="887413"/>
          </a:xfrm>
          <a:prstGeom prst="rect">
            <a:avLst/>
          </a:prstGeom>
          <a:noFill/>
          <a:ln w="9525">
            <a:noFill/>
            <a:miter lim="800000"/>
            <a:headEnd/>
            <a:tailEnd/>
          </a:ln>
        </p:spPr>
      </p:pic>
      <p:pic>
        <p:nvPicPr>
          <p:cNvPr id="25628" name="Picture 29" descr="Open Sci Grid"/>
          <p:cNvPicPr>
            <a:picLocks noChangeAspect="1" noChangeArrowheads="1"/>
          </p:cNvPicPr>
          <p:nvPr/>
        </p:nvPicPr>
        <p:blipFill>
          <a:blip r:embed="rId24" cstate="print"/>
          <a:srcRect r="17241"/>
          <a:stretch>
            <a:fillRect/>
          </a:stretch>
        </p:blipFill>
        <p:spPr bwMode="auto">
          <a:xfrm>
            <a:off x="2286000" y="4724400"/>
            <a:ext cx="1371600" cy="771525"/>
          </a:xfrm>
          <a:prstGeom prst="rect">
            <a:avLst/>
          </a:prstGeom>
          <a:noFill/>
          <a:ln w="9525">
            <a:noFill/>
            <a:miter lim="800000"/>
            <a:headEnd/>
            <a:tailEnd/>
          </a:ln>
        </p:spPr>
      </p:pic>
      <p:pic>
        <p:nvPicPr>
          <p:cNvPr id="31" name="Picture 26" descr="neon-banner"/>
          <p:cNvPicPr>
            <a:picLocks noChangeAspect="1" noChangeArrowheads="1"/>
          </p:cNvPicPr>
          <p:nvPr/>
        </p:nvPicPr>
        <p:blipFill>
          <a:blip r:embed="rId25" cstate="print"/>
          <a:srcRect/>
          <a:stretch>
            <a:fillRect/>
          </a:stretch>
        </p:blipFill>
        <p:spPr bwMode="auto">
          <a:xfrm>
            <a:off x="290512" y="6026150"/>
            <a:ext cx="3290888" cy="603250"/>
          </a:xfrm>
          <a:prstGeom prst="rect">
            <a:avLst/>
          </a:prstGeom>
          <a:noFill/>
          <a:ln w="9525">
            <a:noFill/>
            <a:miter lim="800000"/>
            <a:headEnd/>
            <a:tailEnd/>
          </a:ln>
        </p:spPr>
      </p:pic>
      <p:pic>
        <p:nvPicPr>
          <p:cNvPr id="32" name="Picture 31" descr="GeminiLogo_1235.jpg"/>
          <p:cNvPicPr>
            <a:picLocks noChangeAspect="1"/>
          </p:cNvPicPr>
          <p:nvPr/>
        </p:nvPicPr>
        <p:blipFill>
          <a:blip r:embed="rId26" cstate="print"/>
          <a:stretch>
            <a:fillRect/>
          </a:stretch>
        </p:blipFill>
        <p:spPr>
          <a:xfrm>
            <a:off x="2590800" y="3657600"/>
            <a:ext cx="2017712" cy="546463"/>
          </a:xfrm>
          <a:prstGeom prst="rect">
            <a:avLst/>
          </a:prstGeom>
        </p:spPr>
      </p:pic>
      <p:pic>
        <p:nvPicPr>
          <p:cNvPr id="25611" name="Picture 8" descr="NCAR"/>
          <p:cNvPicPr>
            <a:picLocks noChangeAspect="1" noChangeArrowheads="1"/>
          </p:cNvPicPr>
          <p:nvPr/>
        </p:nvPicPr>
        <p:blipFill>
          <a:blip r:embed="rId27" cstate="print"/>
          <a:srcRect/>
          <a:stretch>
            <a:fillRect/>
          </a:stretch>
        </p:blipFill>
        <p:spPr bwMode="auto">
          <a:xfrm>
            <a:off x="2935988" y="1828800"/>
            <a:ext cx="1939226" cy="1319213"/>
          </a:xfrm>
          <a:prstGeom prst="rect">
            <a:avLst/>
          </a:prstGeom>
          <a:noFill/>
          <a:ln w="9525">
            <a:noFill/>
            <a:miter lim="800000"/>
            <a:headEnd/>
            <a:tailEnd/>
          </a:ln>
        </p:spPr>
      </p:pic>
      <p:pic>
        <p:nvPicPr>
          <p:cNvPr id="25619" name="Picture 20" descr="IODP Integrated Ocean Drilling Program"/>
          <p:cNvPicPr>
            <a:picLocks noChangeAspect="1" noChangeArrowheads="1"/>
          </p:cNvPicPr>
          <p:nvPr/>
        </p:nvPicPr>
        <p:blipFill>
          <a:blip r:embed="rId28" cstate="print"/>
          <a:srcRect/>
          <a:stretch>
            <a:fillRect/>
          </a:stretch>
        </p:blipFill>
        <p:spPr bwMode="auto">
          <a:xfrm>
            <a:off x="2743200" y="3048000"/>
            <a:ext cx="1187770" cy="515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lide Number Placeholder 2"/>
          <p:cNvSpPr>
            <a:spLocks noGrp="1"/>
          </p:cNvSpPr>
          <p:nvPr>
            <p:ph type="sldNum" sz="quarter" idx="11"/>
          </p:nvPr>
        </p:nvSpPr>
        <p:spPr>
          <a:xfrm>
            <a:off x="6553200" y="6243638"/>
            <a:ext cx="2133600" cy="457200"/>
          </a:xfrm>
        </p:spPr>
        <p:txBody>
          <a:bodyPr/>
          <a:lstStyle/>
          <a:p>
            <a:pPr>
              <a:defRPr/>
            </a:pPr>
            <a:fld id="{EC108254-6561-4279-9F87-F94B483E855E}" type="slidenum">
              <a:rPr lang="en-US" b="0">
                <a:latin typeface="Arial" charset="0"/>
              </a:rPr>
              <a:pPr>
                <a:defRPr/>
              </a:pPr>
              <a:t>21</a:t>
            </a:fld>
            <a:endParaRPr lang="en-US" b="0" dirty="0">
              <a:latin typeface="Arial" charset="0"/>
            </a:endParaRPr>
          </a:p>
        </p:txBody>
      </p:sp>
      <p:sp>
        <p:nvSpPr>
          <p:cNvPr id="16"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377860" name="Rectangle 4"/>
          <p:cNvSpPr>
            <a:spLocks noGrp="1" noChangeArrowheads="1"/>
          </p:cNvSpPr>
          <p:nvPr>
            <p:ph type="title" idx="4294967295"/>
          </p:nvPr>
        </p:nvSpPr>
        <p:spPr>
          <a:xfrm>
            <a:off x="457200" y="533400"/>
            <a:ext cx="4191000" cy="1981200"/>
          </a:xfrm>
        </p:spPr>
        <p:txBody>
          <a:bodyPr/>
          <a:lstStyle/>
          <a:p>
            <a:pPr eaLnBrk="1" hangingPunct="1">
              <a:defRPr/>
            </a:pPr>
            <a:r>
              <a:rPr lang="en-US" sz="4000" dirty="0" smtClean="0"/>
              <a:t>Facilities Vary: one size plan</a:t>
            </a:r>
            <a:br>
              <a:rPr lang="en-US" sz="4000" dirty="0" smtClean="0"/>
            </a:br>
            <a:r>
              <a:rPr lang="en-US" sz="4000" dirty="0" smtClean="0"/>
              <a:t>can’t fit all</a:t>
            </a:r>
            <a:endParaRPr lang="en-US" sz="4000" dirty="0"/>
          </a:p>
        </p:txBody>
      </p:sp>
      <p:pic>
        <p:nvPicPr>
          <p:cNvPr id="138244" name="Picture 6" descr="NEON NSF"/>
          <p:cNvPicPr>
            <a:picLocks noChangeAspect="1" noChangeArrowheads="1"/>
          </p:cNvPicPr>
          <p:nvPr/>
        </p:nvPicPr>
        <p:blipFill>
          <a:blip r:embed="rId3" cstate="print"/>
          <a:srcRect l="8571" r="7428"/>
          <a:stretch>
            <a:fillRect/>
          </a:stretch>
        </p:blipFill>
        <p:spPr bwMode="auto">
          <a:xfrm>
            <a:off x="76200" y="3149600"/>
            <a:ext cx="3733800" cy="2794000"/>
          </a:xfrm>
          <a:prstGeom prst="rect">
            <a:avLst/>
          </a:prstGeom>
          <a:noFill/>
          <a:ln w="9525">
            <a:noFill/>
            <a:miter lim="800000"/>
            <a:headEnd/>
            <a:tailEnd/>
          </a:ln>
        </p:spPr>
      </p:pic>
      <p:pic>
        <p:nvPicPr>
          <p:cNvPr id="138245" name="Picture 9" descr="teragrid_f"/>
          <p:cNvPicPr>
            <a:picLocks noChangeAspect="1" noChangeArrowheads="1"/>
          </p:cNvPicPr>
          <p:nvPr/>
        </p:nvPicPr>
        <p:blipFill>
          <a:blip r:embed="rId4" cstate="print"/>
          <a:srcRect/>
          <a:stretch>
            <a:fillRect/>
          </a:stretch>
        </p:blipFill>
        <p:spPr bwMode="auto">
          <a:xfrm>
            <a:off x="4648200" y="457200"/>
            <a:ext cx="4038600" cy="2538413"/>
          </a:xfrm>
          <a:prstGeom prst="rect">
            <a:avLst/>
          </a:prstGeom>
          <a:noFill/>
          <a:ln w="9525">
            <a:noFill/>
            <a:miter lim="800000"/>
            <a:headEnd/>
            <a:tailEnd/>
          </a:ln>
        </p:spPr>
      </p:pic>
      <p:pic>
        <p:nvPicPr>
          <p:cNvPr id="138246" name="Picture 11" descr="Cliff DI01650"/>
          <p:cNvPicPr>
            <a:picLocks noChangeAspect="1" noChangeArrowheads="1"/>
          </p:cNvPicPr>
          <p:nvPr/>
        </p:nvPicPr>
        <p:blipFill>
          <a:blip r:embed="rId5" cstate="print"/>
          <a:srcRect r="27419"/>
          <a:stretch>
            <a:fillRect/>
          </a:stretch>
        </p:blipFill>
        <p:spPr bwMode="auto">
          <a:xfrm>
            <a:off x="3962400" y="3124200"/>
            <a:ext cx="3124200" cy="2870200"/>
          </a:xfrm>
          <a:prstGeom prst="rect">
            <a:avLst/>
          </a:prstGeom>
          <a:noFill/>
          <a:ln w="9525">
            <a:noFill/>
            <a:miter lim="800000"/>
            <a:headEnd/>
            <a:tailEnd/>
          </a:ln>
        </p:spPr>
      </p:pic>
      <p:sp>
        <p:nvSpPr>
          <p:cNvPr id="138247" name="Text Box 14"/>
          <p:cNvSpPr txBox="1">
            <a:spLocks noChangeArrowheads="1"/>
          </p:cNvSpPr>
          <p:nvPr/>
        </p:nvSpPr>
        <p:spPr bwMode="auto">
          <a:xfrm>
            <a:off x="4191000" y="3260725"/>
            <a:ext cx="1295400" cy="244475"/>
          </a:xfrm>
          <a:prstGeom prst="rect">
            <a:avLst/>
          </a:prstGeom>
          <a:noFill/>
          <a:ln w="9525">
            <a:noFill/>
            <a:miter lim="800000"/>
            <a:headEnd/>
            <a:tailEnd/>
          </a:ln>
        </p:spPr>
        <p:txBody>
          <a:bodyPr>
            <a:spAutoFit/>
          </a:bodyPr>
          <a:lstStyle/>
          <a:p>
            <a:r>
              <a:rPr lang="en-US" sz="1000" dirty="0"/>
              <a:t>Courtesy UCAR</a:t>
            </a:r>
          </a:p>
        </p:txBody>
      </p:sp>
      <p:pic>
        <p:nvPicPr>
          <p:cNvPr id="138248" name="Picture 15" descr="200px-Atacama_Large_Millimeter_Array_logo"/>
          <p:cNvPicPr>
            <a:picLocks noChangeAspect="1" noChangeArrowheads="1"/>
          </p:cNvPicPr>
          <p:nvPr/>
        </p:nvPicPr>
        <p:blipFill>
          <a:blip r:embed="rId6" cstate="print"/>
          <a:srcRect/>
          <a:stretch>
            <a:fillRect/>
          </a:stretch>
        </p:blipFill>
        <p:spPr bwMode="auto">
          <a:xfrm>
            <a:off x="7239000" y="3219450"/>
            <a:ext cx="1803400" cy="2724150"/>
          </a:xfrm>
          <a:prstGeom prst="rect">
            <a:avLst/>
          </a:prstGeom>
          <a:noFill/>
          <a:ln w="9525">
            <a:noFill/>
            <a:miter lim="800000"/>
            <a:headEnd/>
            <a:tailEnd/>
          </a:ln>
        </p:spPr>
      </p:pic>
      <p:grpSp>
        <p:nvGrpSpPr>
          <p:cNvPr id="2" name="Group 16"/>
          <p:cNvGrpSpPr>
            <a:grpSpLocks/>
          </p:cNvGrpSpPr>
          <p:nvPr/>
        </p:nvGrpSpPr>
        <p:grpSpPr bwMode="auto">
          <a:xfrm>
            <a:off x="304800" y="5080000"/>
            <a:ext cx="1944688" cy="1778000"/>
            <a:chOff x="604" y="512"/>
            <a:chExt cx="2377" cy="1899"/>
          </a:xfrm>
        </p:grpSpPr>
        <p:pic>
          <p:nvPicPr>
            <p:cNvPr id="18" name="Picture 17" descr="Slide11b_cdc"/>
            <p:cNvPicPr>
              <a:picLocks noChangeAspect="1" noChangeArrowheads="1"/>
            </p:cNvPicPr>
            <p:nvPr/>
          </p:nvPicPr>
          <p:blipFill>
            <a:blip r:embed="rId7" cstate="print"/>
            <a:srcRect l="3600" t="7381" r="40320" b="22141"/>
            <a:stretch>
              <a:fillRect/>
            </a:stretch>
          </p:blipFill>
          <p:spPr bwMode="auto">
            <a:xfrm>
              <a:off x="604" y="544"/>
              <a:ext cx="1132" cy="949"/>
            </a:xfrm>
            <a:prstGeom prst="rect">
              <a:avLst/>
            </a:prstGeom>
            <a:noFill/>
            <a:ln w="3175">
              <a:solidFill>
                <a:schemeClr val="tx1"/>
              </a:solidFill>
              <a:miter lim="800000"/>
              <a:headEnd/>
              <a:tailEnd/>
            </a:ln>
            <a:effectLst>
              <a:outerShdw blurRad="63500" dist="38099" dir="2700000" algn="ctr" rotWithShape="0">
                <a:srgbClr val="000000">
                  <a:alpha val="74998"/>
                </a:srgbClr>
              </a:outerShdw>
            </a:effectLst>
          </p:spPr>
        </p:pic>
        <p:pic>
          <p:nvPicPr>
            <p:cNvPr id="19" name="Picture 18" descr="HR_transmitter"/>
            <p:cNvPicPr>
              <a:picLocks noChangeAspect="1" noChangeArrowheads="1"/>
            </p:cNvPicPr>
            <p:nvPr/>
          </p:nvPicPr>
          <p:blipFill>
            <a:blip r:embed="rId8" cstate="print"/>
            <a:srcRect/>
            <a:stretch>
              <a:fillRect/>
            </a:stretch>
          </p:blipFill>
          <p:spPr bwMode="auto">
            <a:xfrm>
              <a:off x="968" y="1479"/>
              <a:ext cx="720" cy="666"/>
            </a:xfrm>
            <a:prstGeom prst="rect">
              <a:avLst/>
            </a:prstGeom>
            <a:noFill/>
            <a:ln w="9525">
              <a:noFill/>
              <a:miter lim="800000"/>
              <a:headEnd/>
              <a:tailEnd/>
            </a:ln>
          </p:spPr>
        </p:pic>
        <p:pic>
          <p:nvPicPr>
            <p:cNvPr id="20" name="Picture 19" descr="arts tower"/>
            <p:cNvPicPr>
              <a:picLocks noChangeAspect="1" noChangeArrowheads="1"/>
            </p:cNvPicPr>
            <p:nvPr/>
          </p:nvPicPr>
          <p:blipFill>
            <a:blip r:embed="rId9" cstate="print"/>
            <a:srcRect/>
            <a:stretch>
              <a:fillRect/>
            </a:stretch>
          </p:blipFill>
          <p:spPr bwMode="auto">
            <a:xfrm>
              <a:off x="1664" y="512"/>
              <a:ext cx="823" cy="1728"/>
            </a:xfrm>
            <a:prstGeom prst="rect">
              <a:avLst/>
            </a:prstGeom>
            <a:noFill/>
          </p:spPr>
        </p:pic>
        <p:grpSp>
          <p:nvGrpSpPr>
            <p:cNvPr id="3" name="Group 20"/>
            <p:cNvGrpSpPr>
              <a:grpSpLocks noChangeAspect="1"/>
            </p:cNvGrpSpPr>
            <p:nvPr/>
          </p:nvGrpSpPr>
          <p:grpSpPr bwMode="auto">
            <a:xfrm>
              <a:off x="2067" y="1479"/>
              <a:ext cx="914" cy="932"/>
              <a:chOff x="2992" y="2286"/>
              <a:chExt cx="2504" cy="2551"/>
            </a:xfrm>
          </p:grpSpPr>
          <p:pic>
            <p:nvPicPr>
              <p:cNvPr id="22" name="Picture 21" descr="tracking_wdfw"/>
              <p:cNvPicPr>
                <a:picLocks noChangeAspect="1" noChangeArrowheads="1"/>
              </p:cNvPicPr>
              <p:nvPr/>
            </p:nvPicPr>
            <p:blipFill>
              <a:blip r:embed="rId10" cstate="print"/>
              <a:srcRect/>
              <a:stretch>
                <a:fillRect/>
              </a:stretch>
            </p:blipFill>
            <p:spPr bwMode="auto">
              <a:xfrm>
                <a:off x="3264" y="2286"/>
                <a:ext cx="2232" cy="1618"/>
              </a:xfrm>
              <a:prstGeom prst="rect">
                <a:avLst/>
              </a:prstGeom>
              <a:noFill/>
              <a:ln w="3175">
                <a:solidFill>
                  <a:schemeClr val="tx1"/>
                </a:solidFill>
                <a:miter lim="800000"/>
                <a:headEnd/>
                <a:tailEnd/>
              </a:ln>
              <a:effectLst>
                <a:outerShdw blurRad="63500" dist="38099" dir="2700000" algn="ctr" rotWithShape="0">
                  <a:srgbClr val="000000">
                    <a:alpha val="74998"/>
                  </a:srgbClr>
                </a:outerShdw>
              </a:effectLst>
            </p:spPr>
          </p:pic>
          <p:sp>
            <p:nvSpPr>
              <p:cNvPr id="23" name="Rectangle 22"/>
              <p:cNvSpPr>
                <a:spLocks noChangeAspect="1" noChangeArrowheads="1"/>
              </p:cNvSpPr>
              <p:nvPr/>
            </p:nvSpPr>
            <p:spPr bwMode="auto">
              <a:xfrm>
                <a:off x="2992" y="3677"/>
                <a:ext cx="617" cy="1160"/>
              </a:xfrm>
              <a:prstGeom prst="rect">
                <a:avLst/>
              </a:prstGeom>
              <a:noFill/>
              <a:ln w="9525">
                <a:noFill/>
                <a:miter lim="800000"/>
                <a:headEnd/>
                <a:tailEnd/>
              </a:ln>
              <a:effectLst/>
            </p:spPr>
            <p:txBody>
              <a:bodyPr wrap="none">
                <a:prstTxWarp prst="textNoShape">
                  <a:avLst/>
                </a:prstTxWarp>
                <a:spAutoFit/>
              </a:bodyPr>
              <a:lstStyle/>
              <a:p>
                <a:endParaRPr lang="en-US" sz="2000" dirty="0">
                  <a:solidFill>
                    <a:schemeClr val="bg1"/>
                  </a:solidFill>
                  <a:latin typeface="Verdana" charset="0"/>
                </a:endParaRPr>
              </a:p>
            </p:txBody>
          </p:sp>
        </p:gr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a:xfrm>
            <a:off x="6553200" y="6243638"/>
            <a:ext cx="2133600" cy="457200"/>
          </a:xfrm>
        </p:spPr>
        <p:txBody>
          <a:bodyPr/>
          <a:lstStyle/>
          <a:p>
            <a:pPr>
              <a:defRPr/>
            </a:pPr>
            <a:fld id="{9C47205D-6D91-4F03-97E6-FAC9B80C2571}" type="slidenum">
              <a:rPr lang="en-US">
                <a:latin typeface="Arial" charset="0"/>
              </a:rPr>
              <a:pPr>
                <a:defRPr/>
              </a:pPr>
              <a:t>22</a:t>
            </a:fld>
            <a:endParaRPr lang="en-US">
              <a:latin typeface="Arial" charset="0"/>
            </a:endParaRPr>
          </a:p>
        </p:txBody>
      </p:sp>
      <p:sp>
        <p:nvSpPr>
          <p:cNvPr id="478210" name="Rectangle 2"/>
          <p:cNvSpPr>
            <a:spLocks noGrp="1" noChangeArrowheads="1"/>
          </p:cNvSpPr>
          <p:nvPr>
            <p:ph type="title" idx="4294967295"/>
          </p:nvPr>
        </p:nvSpPr>
        <p:spPr>
          <a:xfrm>
            <a:off x="457200" y="304800"/>
            <a:ext cx="8229600" cy="1143000"/>
          </a:xfrm>
        </p:spPr>
        <p:txBody>
          <a:bodyPr/>
          <a:lstStyle/>
          <a:p>
            <a:pPr eaLnBrk="1" hangingPunct="1">
              <a:defRPr/>
            </a:pPr>
            <a:r>
              <a:rPr lang="en-US" sz="3600"/>
              <a:t>Security Fundamentals</a:t>
            </a:r>
          </a:p>
        </p:txBody>
      </p:sp>
      <p:sp>
        <p:nvSpPr>
          <p:cNvPr id="478211" name="Rectangle 3"/>
          <p:cNvSpPr>
            <a:spLocks noGrp="1" noChangeArrowheads="1"/>
          </p:cNvSpPr>
          <p:nvPr>
            <p:ph type="body" idx="4294967295"/>
          </p:nvPr>
        </p:nvSpPr>
        <p:spPr>
          <a:xfrm>
            <a:off x="457200" y="1371600"/>
            <a:ext cx="8229600" cy="4533900"/>
          </a:xfrm>
        </p:spPr>
        <p:txBody>
          <a:bodyPr/>
          <a:lstStyle/>
          <a:p>
            <a:pPr eaLnBrk="1" hangingPunct="1">
              <a:lnSpc>
                <a:spcPct val="80000"/>
              </a:lnSpc>
              <a:defRPr/>
            </a:pPr>
            <a:r>
              <a:rPr lang="en-US" sz="2400"/>
              <a:t>Goal: Ensure access to services </a:t>
            </a:r>
          </a:p>
          <a:p>
            <a:pPr eaLnBrk="1" hangingPunct="1">
              <a:lnSpc>
                <a:spcPct val="80000"/>
              </a:lnSpc>
              <a:buFont typeface="Wingdings" pitchFamily="2" charset="2"/>
              <a:buNone/>
              <a:defRPr/>
            </a:pPr>
            <a:r>
              <a:rPr lang="en-US" sz="2400"/>
              <a:t>    and information </a:t>
            </a:r>
          </a:p>
          <a:p>
            <a:pPr eaLnBrk="1" hangingPunct="1">
              <a:lnSpc>
                <a:spcPct val="80000"/>
              </a:lnSpc>
              <a:buFont typeface="Wingdings" pitchFamily="2" charset="2"/>
              <a:buNone/>
              <a:defRPr/>
            </a:pPr>
            <a:endParaRPr lang="en-US" sz="2400"/>
          </a:p>
          <a:p>
            <a:pPr eaLnBrk="1" hangingPunct="1">
              <a:lnSpc>
                <a:spcPct val="80000"/>
              </a:lnSpc>
              <a:defRPr/>
            </a:pPr>
            <a:r>
              <a:rPr lang="en-US" sz="2400"/>
              <a:t>Three principles of a </a:t>
            </a:r>
            <a:br>
              <a:rPr lang="en-US" sz="2400"/>
            </a:br>
            <a:r>
              <a:rPr lang="en-US" sz="2400"/>
              <a:t>Security Program:</a:t>
            </a:r>
          </a:p>
          <a:p>
            <a:pPr lvl="1" eaLnBrk="1" hangingPunct="1">
              <a:lnSpc>
                <a:spcPct val="80000"/>
              </a:lnSpc>
              <a:defRPr/>
            </a:pPr>
            <a:r>
              <a:rPr lang="en-US" sz="2200"/>
              <a:t>Confidentiality</a:t>
            </a:r>
          </a:p>
          <a:p>
            <a:pPr lvl="1" eaLnBrk="1" hangingPunct="1">
              <a:lnSpc>
                <a:spcPct val="80000"/>
              </a:lnSpc>
              <a:defRPr/>
            </a:pPr>
            <a:r>
              <a:rPr lang="en-US" sz="2200"/>
              <a:t>Integrity</a:t>
            </a:r>
          </a:p>
          <a:p>
            <a:pPr lvl="1" eaLnBrk="1" hangingPunct="1">
              <a:lnSpc>
                <a:spcPct val="80000"/>
              </a:lnSpc>
              <a:defRPr/>
            </a:pPr>
            <a:r>
              <a:rPr lang="en-US" sz="2200"/>
              <a:t>Availability</a:t>
            </a:r>
          </a:p>
          <a:p>
            <a:pPr lvl="1" eaLnBrk="1" hangingPunct="1">
              <a:lnSpc>
                <a:spcPct val="80000"/>
              </a:lnSpc>
              <a:buFont typeface="Wingdings" pitchFamily="2" charset="2"/>
              <a:buNone/>
              <a:defRPr/>
            </a:pPr>
            <a:r>
              <a:rPr lang="en-US" sz="2200"/>
              <a:t> </a:t>
            </a:r>
          </a:p>
          <a:p>
            <a:pPr eaLnBrk="1" hangingPunct="1">
              <a:lnSpc>
                <a:spcPct val="80000"/>
              </a:lnSpc>
              <a:defRPr/>
            </a:pPr>
            <a:r>
              <a:rPr lang="en-US" sz="2400"/>
              <a:t>Levels of security will vary as </a:t>
            </a:r>
            <a:br>
              <a:rPr lang="en-US" sz="2400"/>
            </a:br>
            <a:r>
              <a:rPr lang="en-US" sz="2400"/>
              <a:t>security goals and </a:t>
            </a:r>
            <a:br>
              <a:rPr lang="en-US" sz="2400"/>
            </a:br>
            <a:r>
              <a:rPr lang="en-US" sz="2400"/>
              <a:t>requirements differ from </a:t>
            </a:r>
            <a:br>
              <a:rPr lang="en-US" sz="2400"/>
            </a:br>
            <a:r>
              <a:rPr lang="en-US" sz="2400"/>
              <a:t>facility to facility</a:t>
            </a:r>
            <a:endParaRPr lang="en-US" sz="2000"/>
          </a:p>
        </p:txBody>
      </p:sp>
      <p:pic>
        <p:nvPicPr>
          <p:cNvPr id="55301" name="Picture 7" descr="CIA_triad"/>
          <p:cNvPicPr>
            <a:picLocks noChangeAspect="1" noChangeArrowheads="1"/>
          </p:cNvPicPr>
          <p:nvPr/>
        </p:nvPicPr>
        <p:blipFill>
          <a:blip r:embed="rId3" cstate="print"/>
          <a:srcRect/>
          <a:stretch>
            <a:fillRect/>
          </a:stretch>
        </p:blipFill>
        <p:spPr bwMode="auto">
          <a:xfrm>
            <a:off x="5105400" y="1828800"/>
            <a:ext cx="3505200" cy="3043238"/>
          </a:xfrm>
          <a:prstGeom prst="rect">
            <a:avLst/>
          </a:prstGeom>
          <a:noFill/>
          <a:ln w="9525">
            <a:noFill/>
            <a:miter lim="800000"/>
            <a:headEnd/>
            <a:tailEnd/>
          </a:ln>
        </p:spPr>
      </p:pic>
      <p:sp>
        <p:nvSpPr>
          <p:cNvPr id="55302" name="Text Box 9"/>
          <p:cNvSpPr txBox="1">
            <a:spLocks noChangeArrowheads="1"/>
          </p:cNvSpPr>
          <p:nvPr/>
        </p:nvSpPr>
        <p:spPr bwMode="auto">
          <a:xfrm>
            <a:off x="228600" y="5562600"/>
            <a:ext cx="8915400" cy="1155700"/>
          </a:xfrm>
          <a:prstGeom prst="rect">
            <a:avLst/>
          </a:prstGeom>
          <a:noFill/>
          <a:ln w="9525">
            <a:noFill/>
            <a:miter lim="800000"/>
            <a:headEnd/>
            <a:tailEnd/>
          </a:ln>
        </p:spPr>
        <p:txBody>
          <a:bodyPr>
            <a:spAutoFit/>
          </a:bodyPr>
          <a:lstStyle/>
          <a:p>
            <a:r>
              <a:rPr lang="en-US" sz="1400"/>
              <a:t/>
            </a:r>
            <a:br>
              <a:rPr lang="en-US" sz="1400"/>
            </a:br>
            <a:r>
              <a:rPr lang="en-US" sz="1400"/>
              <a:t>* Confidentiality, Integrity and Availability definitions taken from Wikipedia. </a:t>
            </a:r>
          </a:p>
          <a:p>
            <a:r>
              <a:rPr lang="en-US" sz="1400"/>
              <a:t>See: </a:t>
            </a:r>
            <a:r>
              <a:rPr lang="en-US" sz="1400">
                <a:hlinkClick r:id="rId4"/>
              </a:rPr>
              <a:t>http://en.wikipedia.org/wiki/Information_security#Confidentiality.2C_integrity.2C_availability</a:t>
            </a:r>
            <a:r>
              <a:rPr lang="en-US" sz="1400"/>
              <a:t>. </a:t>
            </a:r>
          </a:p>
          <a:p>
            <a:r>
              <a:rPr lang="en-US" sz="1400" i="1"/>
              <a:t>Site known good April 2010. Diagram is in the public domain. </a:t>
            </a:r>
          </a:p>
          <a:p>
            <a:endParaRPr lang="en-US" sz="1400" i="1"/>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125EFF5A-34F8-4528-8FF2-E8E789EAFF1C}" type="slidenum">
              <a:rPr lang="en-US">
                <a:latin typeface="Arial" charset="0"/>
              </a:rPr>
              <a:pPr>
                <a:defRPr/>
              </a:pPr>
              <a:t>23</a:t>
            </a:fld>
            <a:endParaRPr lang="en-US">
              <a:latin typeface="Arial" charset="0"/>
            </a:endParaRPr>
          </a:p>
        </p:txBody>
      </p:sp>
      <p:sp>
        <p:nvSpPr>
          <p:cNvPr id="62467" name="Rectangle 2"/>
          <p:cNvSpPr>
            <a:spLocks noGrp="1" noChangeArrowheads="1"/>
          </p:cNvSpPr>
          <p:nvPr>
            <p:ph type="title" idx="4294967295"/>
          </p:nvPr>
        </p:nvSpPr>
        <p:spPr>
          <a:xfrm>
            <a:off x="457200" y="228600"/>
            <a:ext cx="8686800" cy="1371600"/>
          </a:xfrm>
        </p:spPr>
        <p:txBody>
          <a:bodyPr/>
          <a:lstStyle/>
          <a:p>
            <a:pPr eaLnBrk="1" hangingPunct="1">
              <a:defRPr/>
            </a:pPr>
            <a:r>
              <a:rPr lang="en-US" sz="4000" dirty="0" smtClean="0"/>
              <a:t>Information Security: First </a:t>
            </a:r>
            <a:r>
              <a:rPr lang="en-US" sz="4000" dirty="0"/>
              <a:t>Principles</a:t>
            </a:r>
          </a:p>
        </p:txBody>
      </p:sp>
      <p:sp>
        <p:nvSpPr>
          <p:cNvPr id="62468" name="Rectangle 3"/>
          <p:cNvSpPr>
            <a:spLocks noGrp="1" noChangeArrowheads="1"/>
          </p:cNvSpPr>
          <p:nvPr>
            <p:ph type="body" idx="4294967295"/>
          </p:nvPr>
        </p:nvSpPr>
        <p:spPr>
          <a:xfrm>
            <a:off x="533400" y="1371600"/>
            <a:ext cx="8001000" cy="4953000"/>
          </a:xfrm>
        </p:spPr>
        <p:txBody>
          <a:bodyPr/>
          <a:lstStyle/>
          <a:p>
            <a:pPr eaLnBrk="1" hangingPunct="1">
              <a:lnSpc>
                <a:spcPct val="80000"/>
              </a:lnSpc>
            </a:pPr>
            <a:r>
              <a:rPr lang="en-US" sz="2400" dirty="0" smtClean="0"/>
              <a:t>Information security is a journey not a destination.</a:t>
            </a:r>
          </a:p>
          <a:p>
            <a:pPr lvl="1" eaLnBrk="1" hangingPunct="1">
              <a:lnSpc>
                <a:spcPct val="90000"/>
              </a:lnSpc>
            </a:pPr>
            <a:r>
              <a:rPr lang="en-US" sz="2000" dirty="0" smtClean="0"/>
              <a:t>The challenges keep coming. Security programs evolve and improve. </a:t>
            </a:r>
          </a:p>
          <a:p>
            <a:pPr lvl="1" eaLnBrk="1" hangingPunct="1">
              <a:lnSpc>
                <a:spcPct val="80000"/>
              </a:lnSpc>
              <a:buFont typeface="Wingdings" pitchFamily="2" charset="2"/>
              <a:buNone/>
            </a:pPr>
            <a:endParaRPr lang="en-US" sz="2000" dirty="0" smtClean="0"/>
          </a:p>
          <a:p>
            <a:pPr eaLnBrk="1" hangingPunct="1">
              <a:lnSpc>
                <a:spcPct val="80000"/>
              </a:lnSpc>
            </a:pPr>
            <a:r>
              <a:rPr lang="en-US" sz="2400" dirty="0" smtClean="0"/>
              <a:t>Security budgets are limited</a:t>
            </a:r>
          </a:p>
          <a:p>
            <a:pPr lvl="1" eaLnBrk="1" hangingPunct="1">
              <a:lnSpc>
                <a:spcPct val="80000"/>
              </a:lnSpc>
            </a:pPr>
            <a:r>
              <a:rPr lang="en-US" sz="2000" dirty="0" smtClean="0"/>
              <a:t>Priorities must be established; tradeoffs must be made. </a:t>
            </a:r>
          </a:p>
          <a:p>
            <a:pPr lvl="1" eaLnBrk="1" hangingPunct="1">
              <a:lnSpc>
                <a:spcPct val="80000"/>
              </a:lnSpc>
              <a:buFont typeface="Wingdings" pitchFamily="2" charset="2"/>
              <a:buNone/>
            </a:pPr>
            <a:endParaRPr lang="en-US" sz="2000" dirty="0" smtClean="0"/>
          </a:p>
          <a:p>
            <a:pPr eaLnBrk="1" hangingPunct="1">
              <a:lnSpc>
                <a:spcPct val="80000"/>
              </a:lnSpc>
            </a:pPr>
            <a:r>
              <a:rPr lang="en-US" sz="2400" dirty="0" smtClean="0"/>
              <a:t>Good IT practices foster good security</a:t>
            </a:r>
          </a:p>
          <a:p>
            <a:pPr lvl="1" eaLnBrk="1" hangingPunct="1">
              <a:lnSpc>
                <a:spcPct val="80000"/>
              </a:lnSpc>
            </a:pPr>
            <a:r>
              <a:rPr lang="en-US" sz="2000" dirty="0" smtClean="0"/>
              <a:t>Good IT security reflects good IT practices. </a:t>
            </a:r>
          </a:p>
          <a:p>
            <a:pPr lvl="1" eaLnBrk="1" hangingPunct="1">
              <a:lnSpc>
                <a:spcPct val="80000"/>
              </a:lnSpc>
              <a:buFont typeface="Wingdings" pitchFamily="2" charset="2"/>
              <a:buNone/>
            </a:pPr>
            <a:endParaRPr lang="en-US" sz="2000" dirty="0" smtClean="0"/>
          </a:p>
          <a:p>
            <a:pPr eaLnBrk="1" hangingPunct="1">
              <a:lnSpc>
                <a:spcPct val="90000"/>
              </a:lnSpc>
            </a:pPr>
            <a:r>
              <a:rPr lang="en-US" sz="2400" dirty="0" smtClean="0"/>
              <a:t>Information security is more than an “IT issue.” </a:t>
            </a:r>
          </a:p>
          <a:p>
            <a:pPr lvl="1" eaLnBrk="1" hangingPunct="1">
              <a:lnSpc>
                <a:spcPct val="90000"/>
              </a:lnSpc>
            </a:pPr>
            <a:r>
              <a:rPr lang="en-US" sz="2000" dirty="0" smtClean="0"/>
              <a:t>It is an issue for everyone. </a:t>
            </a:r>
          </a:p>
          <a:p>
            <a:pPr lvl="1" eaLnBrk="1" hangingPunct="1">
              <a:lnSpc>
                <a:spcPct val="90000"/>
              </a:lnSpc>
              <a:buFont typeface="Wingdings" pitchFamily="2" charset="2"/>
              <a:buNone/>
            </a:pPr>
            <a:endParaRPr lang="en-US" sz="2000" dirty="0" smtClean="0"/>
          </a:p>
          <a:p>
            <a:pPr eaLnBrk="1" hangingPunct="1">
              <a:lnSpc>
                <a:spcPct val="80000"/>
              </a:lnSpc>
            </a:pPr>
            <a:r>
              <a:rPr lang="en-US" sz="2400" dirty="0" smtClean="0"/>
              <a:t>For managers, Information Security starts with policy. </a:t>
            </a:r>
          </a:p>
          <a:p>
            <a:pPr lvl="1" eaLnBrk="1" hangingPunct="1">
              <a:lnSpc>
                <a:spcPct val="90000"/>
              </a:lnSpc>
            </a:pPr>
            <a:endParaRPr lang="en-US" sz="1400" dirty="0" smtClean="0"/>
          </a:p>
          <a:p>
            <a:pPr eaLnBrk="1" hangingPunct="1">
              <a:lnSpc>
                <a:spcPct val="80000"/>
              </a:lnSpc>
            </a:pPr>
            <a:endParaRPr lang="en-US" sz="1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6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468">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46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46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B72AF96C-89EC-4BD9-89DE-A095A844538D}" type="slidenum">
              <a:rPr lang="en-US" b="0">
                <a:latin typeface="Arial" charset="0"/>
              </a:rPr>
              <a:pPr>
                <a:defRPr/>
              </a:pPr>
              <a:t>24</a:t>
            </a:fld>
            <a:endParaRPr lang="en-US" b="0" dirty="0">
              <a:latin typeface="Arial" charset="0"/>
            </a:endParaRPr>
          </a:p>
        </p:txBody>
      </p:sp>
      <p:sp>
        <p:nvSpPr>
          <p:cNvPr id="64515" name="Rectangle 2"/>
          <p:cNvSpPr>
            <a:spLocks noGrp="1" noChangeArrowheads="1"/>
          </p:cNvSpPr>
          <p:nvPr>
            <p:ph type="title" idx="4294967295"/>
          </p:nvPr>
        </p:nvSpPr>
        <p:spPr>
          <a:xfrm>
            <a:off x="457200" y="304800"/>
            <a:ext cx="8229600" cy="1143000"/>
          </a:xfrm>
        </p:spPr>
        <p:txBody>
          <a:bodyPr/>
          <a:lstStyle/>
          <a:p>
            <a:pPr eaLnBrk="1" hangingPunct="1">
              <a:defRPr/>
            </a:pPr>
            <a:r>
              <a:rPr lang="en-US" dirty="0"/>
              <a:t>Starting with Policies</a:t>
            </a:r>
          </a:p>
        </p:txBody>
      </p:sp>
      <p:sp>
        <p:nvSpPr>
          <p:cNvPr id="64516" name="Rectangle 3"/>
          <p:cNvSpPr>
            <a:spLocks noGrp="1" noChangeArrowheads="1"/>
          </p:cNvSpPr>
          <p:nvPr>
            <p:ph type="body" idx="4294967295"/>
          </p:nvPr>
        </p:nvSpPr>
        <p:spPr>
          <a:xfrm>
            <a:off x="457200" y="1524000"/>
            <a:ext cx="8229600" cy="4876800"/>
          </a:xfrm>
        </p:spPr>
        <p:txBody>
          <a:bodyPr/>
          <a:lstStyle/>
          <a:p>
            <a:pPr eaLnBrk="1" hangingPunct="1">
              <a:lnSpc>
                <a:spcPct val="80000"/>
              </a:lnSpc>
              <a:buFont typeface="Wingdings" pitchFamily="2" charset="2"/>
              <a:buNone/>
            </a:pPr>
            <a:r>
              <a:rPr lang="en-US" sz="2800" dirty="0" smtClean="0"/>
              <a:t>If the facility is:</a:t>
            </a:r>
          </a:p>
          <a:p>
            <a:pPr eaLnBrk="1" hangingPunct="1">
              <a:lnSpc>
                <a:spcPct val="80000"/>
              </a:lnSpc>
              <a:buFont typeface="Wingdings" pitchFamily="2" charset="2"/>
              <a:buNone/>
            </a:pPr>
            <a:endParaRPr lang="en-US" sz="2800" dirty="0" smtClean="0"/>
          </a:p>
          <a:p>
            <a:pPr eaLnBrk="1" hangingPunct="1">
              <a:lnSpc>
                <a:spcPct val="80000"/>
              </a:lnSpc>
            </a:pPr>
            <a:r>
              <a:rPr lang="en-US" sz="2400" dirty="0" smtClean="0"/>
              <a:t>…part of a larger organization, the facility should defer to the policies of its parent organization. This could be a “floor” with the facility needing to augment the policies to address specific regulations, issues or needs. It might also be a “ceiling” with the facility needing to tailor policies to its needs.</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…a Consortium, the Consortium needs to have a policy that all of the members will have policies. </a:t>
            </a:r>
          </a:p>
          <a:p>
            <a:pPr eaLnBrk="1" hangingPunct="1">
              <a:lnSpc>
                <a:spcPct val="80000"/>
              </a:lnSpc>
            </a:pPr>
            <a:endParaRPr lang="en-US" sz="2400" dirty="0" smtClean="0"/>
          </a:p>
          <a:p>
            <a:pPr eaLnBrk="1" hangingPunct="1">
              <a:lnSpc>
                <a:spcPct val="80000"/>
              </a:lnSpc>
            </a:pPr>
            <a:r>
              <a:rPr lang="en-US" sz="2400" dirty="0" smtClean="0"/>
              <a:t>…not part of a Consortium and doesn’t have a parent organization, it needs to develop its own policies.</a:t>
            </a:r>
          </a:p>
          <a:p>
            <a:pPr eaLnBrk="1" hangingPunct="1">
              <a:lnSpc>
                <a:spcPct val="80000"/>
              </a:lnSpc>
            </a:pPr>
            <a:endParaRPr lang="en-US" sz="1800" dirty="0" smtClean="0"/>
          </a:p>
          <a:p>
            <a:pPr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endParaRPr lang="en-US" sz="1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1"/>
          <p:cNvSpPr>
            <a:spLocks noGrp="1"/>
          </p:cNvSpPr>
          <p:nvPr>
            <p:ph type="sldNum" sz="quarter" idx="11"/>
          </p:nvPr>
        </p:nvSpPr>
        <p:spPr>
          <a:xfrm>
            <a:off x="6553200" y="6243638"/>
            <a:ext cx="2133600" cy="457200"/>
          </a:xfrm>
        </p:spPr>
        <p:txBody>
          <a:bodyPr/>
          <a:lstStyle/>
          <a:p>
            <a:pPr>
              <a:defRPr/>
            </a:pPr>
            <a:fld id="{94D33FDC-1C1A-421A-BE44-573ED05EBA71}" type="slidenum">
              <a:rPr lang="en-US" b="0">
                <a:latin typeface="Arial" charset="0"/>
              </a:rPr>
              <a:pPr>
                <a:defRPr/>
              </a:pPr>
              <a:t>25</a:t>
            </a:fld>
            <a:endParaRPr lang="en-US" b="0" dirty="0">
              <a:latin typeface="Arial" charset="0"/>
            </a:endParaRPr>
          </a:p>
        </p:txBody>
      </p:sp>
      <p:pic>
        <p:nvPicPr>
          <p:cNvPr id="36867" name="Picture 2" descr="BS00717_"/>
          <p:cNvPicPr>
            <a:picLocks noChangeAspect="1" noChangeArrowheads="1"/>
          </p:cNvPicPr>
          <p:nvPr/>
        </p:nvPicPr>
        <p:blipFill>
          <a:blip r:embed="rId3" cstate="print"/>
          <a:srcRect/>
          <a:stretch>
            <a:fillRect/>
          </a:stretch>
        </p:blipFill>
        <p:spPr bwMode="auto">
          <a:xfrm>
            <a:off x="2641600" y="1600200"/>
            <a:ext cx="3911600" cy="3468688"/>
          </a:xfrm>
          <a:prstGeom prst="rect">
            <a:avLst/>
          </a:prstGeom>
          <a:noFill/>
          <a:ln w="9525">
            <a:noFill/>
            <a:miter lim="800000"/>
            <a:headEnd/>
            <a:tailEnd/>
          </a:ln>
        </p:spPr>
      </p:pic>
      <p:sp>
        <p:nvSpPr>
          <p:cNvPr id="36868" name="Rectangle 3"/>
          <p:cNvSpPr>
            <a:spLocks noChangeArrowheads="1"/>
          </p:cNvSpPr>
          <p:nvPr/>
        </p:nvSpPr>
        <p:spPr bwMode="auto">
          <a:xfrm>
            <a:off x="6553200" y="2514600"/>
            <a:ext cx="2278063" cy="1465263"/>
          </a:xfrm>
          <a:prstGeom prst="rect">
            <a:avLst/>
          </a:prstGeom>
          <a:noFill/>
          <a:ln w="9525">
            <a:noFill/>
            <a:miter lim="800000"/>
            <a:headEnd/>
            <a:tailEnd/>
          </a:ln>
        </p:spPr>
        <p:txBody>
          <a:bodyPr>
            <a:spAutoFit/>
          </a:bodyPr>
          <a:lstStyle/>
          <a:p>
            <a:pPr algn="ctr"/>
            <a:r>
              <a:rPr lang="en-US"/>
              <a:t>Confidentiality Integrity Availability</a:t>
            </a:r>
          </a:p>
          <a:p>
            <a:pPr algn="ctr"/>
            <a:r>
              <a:rPr lang="en-US"/>
              <a:t>Security</a:t>
            </a:r>
          </a:p>
          <a:p>
            <a:pPr algn="ctr"/>
            <a:r>
              <a:rPr lang="en-US"/>
              <a:t>Privacy</a:t>
            </a:r>
          </a:p>
          <a:p>
            <a:pPr algn="ctr"/>
            <a:endParaRPr lang="en-US"/>
          </a:p>
        </p:txBody>
      </p:sp>
      <p:sp>
        <p:nvSpPr>
          <p:cNvPr id="36869" name="Rectangle 4"/>
          <p:cNvSpPr>
            <a:spLocks noChangeArrowheads="1"/>
          </p:cNvSpPr>
          <p:nvPr/>
        </p:nvSpPr>
        <p:spPr bwMode="auto">
          <a:xfrm>
            <a:off x="0" y="2514600"/>
            <a:ext cx="2538413" cy="1190625"/>
          </a:xfrm>
          <a:prstGeom prst="rect">
            <a:avLst/>
          </a:prstGeom>
          <a:noFill/>
          <a:ln w="9525">
            <a:noFill/>
            <a:miter lim="800000"/>
            <a:headEnd/>
            <a:tailEnd/>
          </a:ln>
        </p:spPr>
        <p:txBody>
          <a:bodyPr>
            <a:spAutoFit/>
          </a:bodyPr>
          <a:lstStyle/>
          <a:p>
            <a:pPr algn="ctr"/>
            <a:r>
              <a:rPr lang="en-US" dirty="0"/>
              <a:t>Open, Collaborative Environment for Research and Discovery</a:t>
            </a:r>
          </a:p>
        </p:txBody>
      </p:sp>
      <p:sp>
        <p:nvSpPr>
          <p:cNvPr id="178183" name="Rectangle 6"/>
          <p:cNvSpPr>
            <a:spLocks noGrp="1" noChangeArrowheads="1"/>
          </p:cNvSpPr>
          <p:nvPr>
            <p:ph type="title" idx="4294967295"/>
          </p:nvPr>
        </p:nvSpPr>
        <p:spPr>
          <a:xfrm>
            <a:off x="457200" y="503238"/>
            <a:ext cx="8991600" cy="792162"/>
          </a:xfrm>
        </p:spPr>
        <p:txBody>
          <a:bodyPr/>
          <a:lstStyle/>
          <a:p>
            <a:pPr eaLnBrk="1" hangingPunct="1">
              <a:defRPr/>
            </a:pPr>
            <a:r>
              <a:rPr lang="en-US" sz="3600" dirty="0"/>
              <a:t>Cybersecurity is a Balance</a:t>
            </a:r>
          </a:p>
        </p:txBody>
      </p:sp>
      <p:sp>
        <p:nvSpPr>
          <p:cNvPr id="36871" name="Text Box 8"/>
          <p:cNvSpPr txBox="1">
            <a:spLocks noChangeArrowheads="1"/>
          </p:cNvSpPr>
          <p:nvPr/>
        </p:nvSpPr>
        <p:spPr bwMode="auto">
          <a:xfrm>
            <a:off x="430213" y="5562600"/>
            <a:ext cx="8256587" cy="396875"/>
          </a:xfrm>
          <a:prstGeom prst="rect">
            <a:avLst/>
          </a:prstGeom>
          <a:noFill/>
          <a:ln w="9525">
            <a:noFill/>
            <a:miter lim="800000"/>
            <a:headEnd/>
            <a:tailEnd/>
          </a:ln>
        </p:spPr>
        <p:txBody>
          <a:bodyPr wrap="none">
            <a:spAutoFit/>
          </a:bodyPr>
          <a:lstStyle/>
          <a:p>
            <a:r>
              <a:rPr lang="en-US" sz="2000" b="1"/>
              <a:t>Facilities must weigh the cost of impact vs the cost of remediation.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A57BE4A5-22A6-4321-99F0-7C54908F54E4}" type="slidenum">
              <a:rPr lang="en-US" b="0">
                <a:latin typeface="Arial" charset="0"/>
              </a:rPr>
              <a:pPr>
                <a:defRPr/>
              </a:pPr>
              <a:t>26</a:t>
            </a:fld>
            <a:endParaRPr lang="en-US" b="0">
              <a:latin typeface="Arial" charset="0"/>
            </a:endParaRPr>
          </a:p>
        </p:txBody>
      </p:sp>
      <p:sp>
        <p:nvSpPr>
          <p:cNvPr id="243714" name="Rectangle 2"/>
          <p:cNvSpPr>
            <a:spLocks noGrp="1" noChangeArrowheads="1"/>
          </p:cNvSpPr>
          <p:nvPr>
            <p:ph type="title" idx="4294967295"/>
          </p:nvPr>
        </p:nvSpPr>
        <p:spPr/>
        <p:txBody>
          <a:bodyPr/>
          <a:lstStyle/>
          <a:p>
            <a:pPr eaLnBrk="1" hangingPunct="1">
              <a:defRPr/>
            </a:pPr>
            <a:r>
              <a:rPr lang="en-US" sz="4000" dirty="0"/>
              <a:t>Security Fundamentals</a:t>
            </a:r>
          </a:p>
        </p:txBody>
      </p:sp>
      <p:sp>
        <p:nvSpPr>
          <p:cNvPr id="243715" name="Rectangle 3"/>
          <p:cNvSpPr>
            <a:spLocks noGrp="1" noChangeArrowheads="1"/>
          </p:cNvSpPr>
          <p:nvPr>
            <p:ph type="body" idx="4294967295"/>
          </p:nvPr>
        </p:nvSpPr>
        <p:spPr>
          <a:xfrm>
            <a:off x="457200" y="1752600"/>
            <a:ext cx="8229600" cy="4419600"/>
          </a:xfrm>
        </p:spPr>
        <p:txBody>
          <a:bodyPr/>
          <a:lstStyle/>
          <a:p>
            <a:pPr lvl="1" eaLnBrk="1" hangingPunct="1">
              <a:lnSpc>
                <a:spcPct val="80000"/>
              </a:lnSpc>
              <a:buFont typeface="Wingdings" pitchFamily="2" charset="2"/>
              <a:buNone/>
              <a:defRPr/>
            </a:pPr>
            <a:endParaRPr lang="en-US" sz="2000" dirty="0" smtClean="0"/>
          </a:p>
          <a:p>
            <a:pPr eaLnBrk="1" hangingPunct="1">
              <a:lnSpc>
                <a:spcPct val="80000"/>
              </a:lnSpc>
              <a:defRPr/>
            </a:pPr>
            <a:r>
              <a:rPr lang="en-US" sz="2800" dirty="0"/>
              <a:t>Security controls must be deployed commensurate with assessed risk. </a:t>
            </a:r>
          </a:p>
          <a:p>
            <a:pPr lvl="1" eaLnBrk="1" hangingPunct="1">
              <a:lnSpc>
                <a:spcPct val="80000"/>
              </a:lnSpc>
              <a:defRPr/>
            </a:pPr>
            <a:r>
              <a:rPr lang="en-US" sz="2400" dirty="0"/>
              <a:t>They are a balance between regulations and common sense.</a:t>
            </a:r>
          </a:p>
          <a:p>
            <a:pPr lvl="1" eaLnBrk="1" hangingPunct="1">
              <a:lnSpc>
                <a:spcPct val="80000"/>
              </a:lnSpc>
              <a:defRPr/>
            </a:pPr>
            <a:r>
              <a:rPr lang="en-US" sz="2400" dirty="0"/>
              <a:t>“Security Controls” are usually thought of as “administrative, technical (or logical) and physical”</a:t>
            </a:r>
          </a:p>
          <a:p>
            <a:pPr lvl="1" eaLnBrk="1" hangingPunct="1">
              <a:lnSpc>
                <a:spcPct val="80000"/>
              </a:lnSpc>
              <a:defRPr/>
            </a:pPr>
            <a:endParaRPr lang="en-US" sz="2400" dirty="0"/>
          </a:p>
          <a:p>
            <a:pPr eaLnBrk="1" hangingPunct="1">
              <a:lnSpc>
                <a:spcPct val="80000"/>
              </a:lnSpc>
              <a:defRPr/>
            </a:pPr>
            <a:r>
              <a:rPr lang="en-US" sz="2800" dirty="0"/>
              <a:t>Security and Privacy must be considered together.</a:t>
            </a:r>
          </a:p>
          <a:p>
            <a:pPr lvl="1" eaLnBrk="1" hangingPunct="1">
              <a:lnSpc>
                <a:spcPct val="80000"/>
              </a:lnSpc>
              <a:defRPr/>
            </a:pPr>
            <a:r>
              <a:rPr lang="en-US" sz="2400" dirty="0"/>
              <a:t>Security and </a:t>
            </a:r>
            <a:r>
              <a:rPr lang="en-US" sz="2400" dirty="0" smtClean="0"/>
              <a:t>Privacy</a:t>
            </a:r>
          </a:p>
          <a:p>
            <a:pPr lvl="1" eaLnBrk="1" hangingPunct="1">
              <a:lnSpc>
                <a:spcPct val="80000"/>
              </a:lnSpc>
              <a:defRPr/>
            </a:pPr>
            <a:r>
              <a:rPr lang="en-US" sz="2400" dirty="0" smtClean="0"/>
              <a:t>Privacy </a:t>
            </a:r>
            <a:r>
              <a:rPr lang="en-US" sz="2400" dirty="0"/>
              <a:t>and Security</a:t>
            </a:r>
            <a:endParaRPr lang="en-US" sz="2000" dirty="0"/>
          </a:p>
          <a:p>
            <a:pPr eaLnBrk="1" hangingPunct="1">
              <a:lnSpc>
                <a:spcPct val="80000"/>
              </a:lnSpc>
              <a:defRPr/>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7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37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37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37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bldLvl="2"/>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a:xfrm>
            <a:off x="6553200" y="6243638"/>
            <a:ext cx="2133600" cy="457200"/>
          </a:xfrm>
        </p:spPr>
        <p:txBody>
          <a:bodyPr/>
          <a:lstStyle/>
          <a:p>
            <a:pPr>
              <a:defRPr/>
            </a:pPr>
            <a:fld id="{35127C60-E639-4BC5-B5CD-404A7BE82D4E}" type="slidenum">
              <a:rPr lang="en-US" b="0">
                <a:latin typeface="Arial" charset="0"/>
              </a:rPr>
              <a:pPr>
                <a:defRPr/>
              </a:pPr>
              <a:t>27</a:t>
            </a:fld>
            <a:endParaRPr lang="en-US" b="0" dirty="0">
              <a:latin typeface="Arial" charset="0"/>
            </a:endParaRPr>
          </a:p>
        </p:txBody>
      </p:sp>
      <p:graphicFrame>
        <p:nvGraphicFramePr>
          <p:cNvPr id="1026" name="Diagram 2"/>
          <p:cNvGraphicFramePr>
            <a:graphicFrameLocks/>
          </p:cNvGraphicFramePr>
          <p:nvPr>
            <p:ph idx="4294967295"/>
          </p:nvPr>
        </p:nvGraphicFramePr>
        <p:xfrm>
          <a:off x="990600" y="1800225"/>
          <a:ext cx="7207250" cy="5210175"/>
        </p:xfrm>
        <a:graphic>
          <a:graphicData uri="http://schemas.openxmlformats.org/drawingml/2006/compatibility">
            <com:legacyDrawing xmlns:com="http://schemas.openxmlformats.org/drawingml/2006/compatibility" spid="_x0000_s1026"/>
          </a:graphicData>
        </a:graphic>
      </p:graphicFrame>
      <p:sp>
        <p:nvSpPr>
          <p:cNvPr id="1039" name="Text Box 8"/>
          <p:cNvSpPr txBox="1">
            <a:spLocks noChangeArrowheads="1"/>
          </p:cNvSpPr>
          <p:nvPr/>
        </p:nvSpPr>
        <p:spPr bwMode="auto">
          <a:xfrm>
            <a:off x="3892550" y="3857625"/>
            <a:ext cx="1746250" cy="915988"/>
          </a:xfrm>
          <a:prstGeom prst="rect">
            <a:avLst/>
          </a:prstGeom>
          <a:noFill/>
          <a:ln w="9525">
            <a:noFill/>
            <a:miter lim="800000"/>
            <a:headEnd/>
            <a:tailEnd/>
          </a:ln>
        </p:spPr>
        <p:txBody>
          <a:bodyPr wrap="none">
            <a:spAutoFit/>
          </a:bodyPr>
          <a:lstStyle/>
          <a:p>
            <a:pPr algn="ctr"/>
            <a:r>
              <a:rPr lang="en-US" b="1" dirty="0"/>
              <a:t>Appropriate </a:t>
            </a:r>
          </a:p>
          <a:p>
            <a:pPr algn="ctr"/>
            <a:r>
              <a:rPr lang="en-US" b="1" dirty="0" err="1"/>
              <a:t>PPPs</a:t>
            </a:r>
            <a:endParaRPr lang="en-US" b="1" dirty="0"/>
          </a:p>
          <a:p>
            <a:pPr algn="ctr"/>
            <a:r>
              <a:rPr lang="en-US" b="1" dirty="0"/>
              <a:t>for the Facility</a:t>
            </a:r>
          </a:p>
        </p:txBody>
      </p:sp>
      <p:sp>
        <p:nvSpPr>
          <p:cNvPr id="174089" name="Rectangle 9"/>
          <p:cNvSpPr>
            <a:spLocks noGrp="1" noChangeArrowheads="1"/>
          </p:cNvSpPr>
          <p:nvPr>
            <p:ph type="title" idx="4294967295"/>
          </p:nvPr>
        </p:nvSpPr>
        <p:spPr>
          <a:xfrm>
            <a:off x="457200" y="609600"/>
            <a:ext cx="8915400" cy="838200"/>
          </a:xfrm>
        </p:spPr>
        <p:txBody>
          <a:bodyPr/>
          <a:lstStyle/>
          <a:p>
            <a:pPr eaLnBrk="1" hangingPunct="1">
              <a:spcAft>
                <a:spcPts val="600"/>
              </a:spcAft>
              <a:defRPr/>
            </a:pPr>
            <a:r>
              <a:rPr lang="en-US" sz="4000" dirty="0"/>
              <a:t>Facility Cybersecurity: </a:t>
            </a:r>
            <a:r>
              <a:rPr lang="en-US" sz="4000" dirty="0" smtClean="0"/>
              <a:t/>
            </a:r>
            <a:br>
              <a:rPr lang="en-US" sz="4000" dirty="0" smtClean="0"/>
            </a:br>
            <a:endParaRPr lang="en-US" sz="4000" dirty="0"/>
          </a:p>
        </p:txBody>
      </p:sp>
      <p:sp>
        <p:nvSpPr>
          <p:cNvPr id="8" name="TextBox 7"/>
          <p:cNvSpPr txBox="1"/>
          <p:nvPr/>
        </p:nvSpPr>
        <p:spPr>
          <a:xfrm>
            <a:off x="533400" y="1066800"/>
            <a:ext cx="8153400" cy="1077218"/>
          </a:xfrm>
          <a:prstGeom prst="rect">
            <a:avLst/>
          </a:prstGeom>
          <a:noFill/>
        </p:spPr>
        <p:txBody>
          <a:bodyPr wrap="square" rtlCol="0">
            <a:spAutoFit/>
          </a:bodyPr>
          <a:lstStyle/>
          <a:p>
            <a:r>
              <a:rPr lang="en-US" sz="2800" dirty="0" smtClean="0"/>
              <a:t>Do What Makes Sense and is Appropriate </a:t>
            </a:r>
            <a:br>
              <a:rPr lang="en-US" sz="2800" dirty="0" smtClean="0"/>
            </a:br>
            <a:r>
              <a:rPr lang="en-US" sz="2800" dirty="0" smtClean="0"/>
              <a:t>for Identified Risks</a:t>
            </a:r>
            <a:r>
              <a:rPr lang="en-US" sz="3600" dirty="0" smtClean="0"/>
              <a:t> </a:t>
            </a:r>
            <a:endParaRPr lang="en-US"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lide Number Placeholder 1"/>
          <p:cNvSpPr>
            <a:spLocks noGrp="1"/>
          </p:cNvSpPr>
          <p:nvPr>
            <p:ph type="sldNum" sz="quarter" idx="11"/>
          </p:nvPr>
        </p:nvSpPr>
        <p:spPr>
          <a:xfrm>
            <a:off x="6553200" y="6243638"/>
            <a:ext cx="2133600" cy="457200"/>
          </a:xfrm>
        </p:spPr>
        <p:txBody>
          <a:bodyPr/>
          <a:lstStyle/>
          <a:p>
            <a:pPr>
              <a:defRPr/>
            </a:pPr>
            <a:fld id="{73F83B65-DE22-442B-B19B-DBA35CD4199F}" type="slidenum">
              <a:rPr lang="en-US" b="0">
                <a:latin typeface="Arial" charset="0"/>
              </a:rPr>
              <a:pPr>
                <a:defRPr/>
              </a:pPr>
              <a:t>28</a:t>
            </a:fld>
            <a:endParaRPr lang="en-US" b="0">
              <a:latin typeface="Arial" charset="0"/>
            </a:endParaRPr>
          </a:p>
        </p:txBody>
      </p:sp>
      <p:sp>
        <p:nvSpPr>
          <p:cNvPr id="53251" name="Rectangle 2"/>
          <p:cNvSpPr>
            <a:spLocks noChangeArrowheads="1"/>
          </p:cNvSpPr>
          <p:nvPr/>
        </p:nvSpPr>
        <p:spPr bwMode="auto">
          <a:xfrm>
            <a:off x="533400" y="762000"/>
            <a:ext cx="7315200" cy="685800"/>
          </a:xfrm>
          <a:prstGeom prst="rect">
            <a:avLst/>
          </a:prstGeom>
          <a:noFill/>
          <a:ln w="9525" algn="ctr">
            <a:noFill/>
            <a:miter lim="800000"/>
            <a:headEnd type="none" w="sm" len="sm"/>
            <a:tailEnd type="none" w="sm" len="sm"/>
          </a:ln>
        </p:spPr>
        <p:txBody>
          <a:bodyPr anchor="ctr"/>
          <a:lstStyle/>
          <a:p>
            <a:r>
              <a:rPr lang="en-US" sz="3600" dirty="0">
                <a:solidFill>
                  <a:schemeClr val="tx2"/>
                </a:solidFill>
              </a:rPr>
              <a:t>Information Security is a Continuous Process</a:t>
            </a:r>
          </a:p>
        </p:txBody>
      </p:sp>
      <p:sp>
        <p:nvSpPr>
          <p:cNvPr id="53252" name="Text Box 3"/>
          <p:cNvSpPr txBox="1">
            <a:spLocks noChangeArrowheads="1"/>
          </p:cNvSpPr>
          <p:nvPr/>
        </p:nvSpPr>
        <p:spPr bwMode="auto">
          <a:xfrm>
            <a:off x="3429000" y="5584825"/>
            <a:ext cx="2819400" cy="815975"/>
          </a:xfrm>
          <a:prstGeom prst="rect">
            <a:avLst/>
          </a:prstGeom>
          <a:noFill/>
          <a:ln w="12700" cap="sq" algn="ctr">
            <a:noFill/>
            <a:miter lim="800000"/>
            <a:headEnd type="none" w="sm" len="sm"/>
            <a:tailEnd type="none" w="sm" len="sm"/>
          </a:ln>
        </p:spPr>
        <p:txBody>
          <a:bodyPr>
            <a:spAutoFit/>
          </a:bodyPr>
          <a:lstStyle/>
          <a:p>
            <a:pPr marL="228600" indent="-228600" eaLnBrk="0" hangingPunct="0">
              <a:lnSpc>
                <a:spcPct val="85000"/>
              </a:lnSpc>
              <a:buFontTx/>
              <a:buChar char="•"/>
            </a:pPr>
            <a:r>
              <a:rPr lang="en-US" sz="1400"/>
              <a:t> Policy</a:t>
            </a:r>
          </a:p>
          <a:p>
            <a:pPr marL="228600" indent="-228600" eaLnBrk="0" hangingPunct="0">
              <a:lnSpc>
                <a:spcPct val="85000"/>
              </a:lnSpc>
              <a:buFontTx/>
              <a:buChar char="•"/>
            </a:pPr>
            <a:r>
              <a:rPr lang="en-US" sz="1400"/>
              <a:t> Standards </a:t>
            </a:r>
          </a:p>
          <a:p>
            <a:pPr marL="228600" indent="-228600" eaLnBrk="0" hangingPunct="0">
              <a:lnSpc>
                <a:spcPct val="85000"/>
              </a:lnSpc>
              <a:buFontTx/>
              <a:buChar char="•"/>
            </a:pPr>
            <a:r>
              <a:rPr lang="en-US" sz="1400"/>
              <a:t> Enterprise Architecture</a:t>
            </a:r>
          </a:p>
          <a:p>
            <a:pPr marL="228600" indent="-228600" eaLnBrk="0" hangingPunct="0">
              <a:lnSpc>
                <a:spcPct val="85000"/>
              </a:lnSpc>
              <a:buFontTx/>
              <a:buChar char="•"/>
            </a:pPr>
            <a:r>
              <a:rPr lang="en-US" sz="1400"/>
              <a:t> Configuration Standards</a:t>
            </a:r>
          </a:p>
        </p:txBody>
      </p:sp>
      <p:sp>
        <p:nvSpPr>
          <p:cNvPr id="53253" name="Text Box 4"/>
          <p:cNvSpPr txBox="1">
            <a:spLocks noChangeArrowheads="1"/>
          </p:cNvSpPr>
          <p:nvPr/>
        </p:nvSpPr>
        <p:spPr bwMode="auto">
          <a:xfrm>
            <a:off x="3886200" y="2844800"/>
            <a:ext cx="1847850" cy="1739900"/>
          </a:xfrm>
          <a:prstGeom prst="rect">
            <a:avLst/>
          </a:prstGeom>
          <a:noFill/>
          <a:ln w="12700" cap="sq">
            <a:noFill/>
            <a:miter lim="800000"/>
            <a:headEnd type="none" w="sm" len="sm"/>
            <a:tailEnd type="none" w="sm" len="sm"/>
          </a:ln>
        </p:spPr>
        <p:txBody>
          <a:bodyPr>
            <a:spAutoFit/>
          </a:bodyPr>
          <a:lstStyle/>
          <a:p>
            <a:pPr eaLnBrk="0" hangingPunct="0"/>
            <a:r>
              <a:rPr lang="en-US" b="1">
                <a:latin typeface="Tahoma" pitchFamily="34" charset="0"/>
              </a:rPr>
              <a:t>Security is a continuous process of evaluation     </a:t>
            </a:r>
          </a:p>
          <a:p>
            <a:pPr eaLnBrk="0" hangingPunct="0"/>
            <a:r>
              <a:rPr lang="en-US" b="1">
                <a:latin typeface="Tahoma" pitchFamily="34" charset="0"/>
              </a:rPr>
              <a:t>     and monitoring</a:t>
            </a:r>
          </a:p>
        </p:txBody>
      </p:sp>
      <p:sp>
        <p:nvSpPr>
          <p:cNvPr id="53254" name="Text Box 5"/>
          <p:cNvSpPr txBox="1">
            <a:spLocks noChangeArrowheads="1"/>
          </p:cNvSpPr>
          <p:nvPr/>
        </p:nvSpPr>
        <p:spPr bwMode="auto">
          <a:xfrm>
            <a:off x="304800" y="1981200"/>
            <a:ext cx="2819400" cy="1177925"/>
          </a:xfrm>
          <a:prstGeom prst="rect">
            <a:avLst/>
          </a:prstGeom>
          <a:noFill/>
          <a:ln w="12700" cap="sq">
            <a:noFill/>
            <a:miter lim="800000"/>
            <a:headEnd type="none" w="sm" len="sm"/>
            <a:tailEnd type="none" w="sm" len="sm"/>
          </a:ln>
        </p:spPr>
        <p:txBody>
          <a:bodyPr>
            <a:spAutoFit/>
          </a:bodyPr>
          <a:lstStyle/>
          <a:p>
            <a:pPr marL="228600" indent="-228600" eaLnBrk="0" hangingPunct="0">
              <a:lnSpc>
                <a:spcPct val="85000"/>
              </a:lnSpc>
              <a:buFontTx/>
              <a:buChar char="•"/>
            </a:pPr>
            <a:r>
              <a:rPr lang="en-US" sz="1400" dirty="0"/>
              <a:t>Managed Security Services</a:t>
            </a:r>
          </a:p>
          <a:p>
            <a:pPr marL="228600" indent="-228600" eaLnBrk="0" hangingPunct="0">
              <a:lnSpc>
                <a:spcPct val="85000"/>
              </a:lnSpc>
              <a:buFontTx/>
              <a:buChar char="•"/>
            </a:pPr>
            <a:r>
              <a:rPr lang="en-US" sz="1400" dirty="0"/>
              <a:t>Intrusion Detection</a:t>
            </a:r>
          </a:p>
          <a:p>
            <a:pPr marL="228600" indent="-228600" eaLnBrk="0" hangingPunct="0">
              <a:lnSpc>
                <a:spcPct val="85000"/>
              </a:lnSpc>
              <a:buFontTx/>
              <a:buChar char="•"/>
            </a:pPr>
            <a:r>
              <a:rPr lang="en-US" sz="1400" dirty="0"/>
              <a:t>Firewall Management</a:t>
            </a:r>
          </a:p>
          <a:p>
            <a:pPr marL="228600" indent="-228600" eaLnBrk="0" hangingPunct="0">
              <a:lnSpc>
                <a:spcPct val="85000"/>
              </a:lnSpc>
              <a:buFontTx/>
              <a:buChar char="•"/>
            </a:pPr>
            <a:r>
              <a:rPr lang="en-US" sz="1400" dirty="0"/>
              <a:t>Incident Reporting </a:t>
            </a:r>
          </a:p>
          <a:p>
            <a:pPr marL="228600" indent="-228600" eaLnBrk="0" hangingPunct="0">
              <a:lnSpc>
                <a:spcPct val="85000"/>
              </a:lnSpc>
              <a:buFontTx/>
              <a:buChar char="•"/>
            </a:pPr>
            <a:r>
              <a:rPr lang="en-US" sz="1400" dirty="0"/>
              <a:t>Vulnerability Management</a:t>
            </a:r>
          </a:p>
          <a:p>
            <a:pPr marL="228600" indent="-228600" eaLnBrk="0" hangingPunct="0">
              <a:lnSpc>
                <a:spcPct val="85000"/>
              </a:lnSpc>
              <a:buFontTx/>
              <a:buChar char="•"/>
            </a:pPr>
            <a:r>
              <a:rPr lang="en-US" sz="1400" dirty="0"/>
              <a:t>Penetration Testing</a:t>
            </a:r>
          </a:p>
        </p:txBody>
      </p:sp>
      <p:sp>
        <p:nvSpPr>
          <p:cNvPr id="53255" name="Text Box 6"/>
          <p:cNvSpPr txBox="1">
            <a:spLocks noChangeArrowheads="1"/>
          </p:cNvSpPr>
          <p:nvPr/>
        </p:nvSpPr>
        <p:spPr bwMode="auto">
          <a:xfrm>
            <a:off x="6553200" y="1927225"/>
            <a:ext cx="2514600" cy="996950"/>
          </a:xfrm>
          <a:prstGeom prst="rect">
            <a:avLst/>
          </a:prstGeom>
          <a:noFill/>
          <a:ln w="12700" cap="sq" algn="ctr">
            <a:noFill/>
            <a:miter lim="800000"/>
            <a:headEnd type="none" w="sm" len="sm"/>
            <a:tailEnd type="none" w="sm" len="sm"/>
          </a:ln>
        </p:spPr>
        <p:txBody>
          <a:bodyPr>
            <a:spAutoFit/>
          </a:bodyPr>
          <a:lstStyle/>
          <a:p>
            <a:pPr marL="228600" indent="-228600" eaLnBrk="0" hangingPunct="0">
              <a:lnSpc>
                <a:spcPct val="85000"/>
              </a:lnSpc>
              <a:buFontTx/>
              <a:buChar char="•"/>
            </a:pPr>
            <a:r>
              <a:rPr lang="en-US" sz="1400" dirty="0"/>
              <a:t>Security Assessments</a:t>
            </a:r>
          </a:p>
          <a:p>
            <a:pPr marL="228600" indent="-228600" eaLnBrk="0" hangingPunct="0">
              <a:lnSpc>
                <a:spcPct val="85000"/>
              </a:lnSpc>
              <a:buFontTx/>
              <a:buChar char="•"/>
            </a:pPr>
            <a:r>
              <a:rPr lang="en-US" sz="1400" dirty="0"/>
              <a:t>Risk – Threats</a:t>
            </a:r>
          </a:p>
          <a:p>
            <a:pPr marL="228600" indent="-228600" eaLnBrk="0" hangingPunct="0">
              <a:lnSpc>
                <a:spcPct val="85000"/>
              </a:lnSpc>
              <a:buFontTx/>
              <a:buChar char="•"/>
            </a:pPr>
            <a:r>
              <a:rPr lang="en-US" sz="1400" dirty="0"/>
              <a:t>Privacy</a:t>
            </a:r>
          </a:p>
          <a:p>
            <a:pPr marL="228600" indent="-228600" eaLnBrk="0" hangingPunct="0">
              <a:lnSpc>
                <a:spcPct val="85000"/>
              </a:lnSpc>
              <a:buFontTx/>
              <a:buChar char="•"/>
            </a:pPr>
            <a:r>
              <a:rPr lang="en-US" sz="1400" dirty="0"/>
              <a:t>Security Test &amp; Evaluation</a:t>
            </a:r>
          </a:p>
          <a:p>
            <a:pPr marL="228600" indent="-228600" eaLnBrk="0" hangingPunct="0">
              <a:lnSpc>
                <a:spcPct val="85000"/>
              </a:lnSpc>
              <a:buFontTx/>
              <a:buChar char="•"/>
            </a:pPr>
            <a:r>
              <a:rPr lang="en-US" sz="1400" dirty="0"/>
              <a:t>Compliance</a:t>
            </a:r>
          </a:p>
        </p:txBody>
      </p:sp>
      <p:sp>
        <p:nvSpPr>
          <p:cNvPr id="53256" name="Text Box 7"/>
          <p:cNvSpPr txBox="1">
            <a:spLocks noChangeArrowheads="1"/>
          </p:cNvSpPr>
          <p:nvPr/>
        </p:nvSpPr>
        <p:spPr bwMode="auto">
          <a:xfrm>
            <a:off x="381000" y="4137025"/>
            <a:ext cx="2422525" cy="815975"/>
          </a:xfrm>
          <a:prstGeom prst="rect">
            <a:avLst/>
          </a:prstGeom>
          <a:noFill/>
          <a:ln w="12700" cap="sq" algn="ctr">
            <a:noFill/>
            <a:miter lim="800000"/>
            <a:headEnd type="none" w="sm" len="sm"/>
            <a:tailEnd type="none" w="sm" len="sm"/>
          </a:ln>
        </p:spPr>
        <p:txBody>
          <a:bodyPr>
            <a:spAutoFit/>
          </a:bodyPr>
          <a:lstStyle/>
          <a:p>
            <a:pPr marL="228600" indent="-228600" eaLnBrk="0" hangingPunct="0">
              <a:lnSpc>
                <a:spcPct val="85000"/>
              </a:lnSpc>
              <a:buFontTx/>
              <a:buChar char="•"/>
            </a:pPr>
            <a:r>
              <a:rPr lang="en-US" sz="1400"/>
              <a:t>Product Selection</a:t>
            </a:r>
          </a:p>
          <a:p>
            <a:pPr marL="228600" indent="-228600" eaLnBrk="0" hangingPunct="0">
              <a:lnSpc>
                <a:spcPct val="85000"/>
              </a:lnSpc>
              <a:buFontTx/>
              <a:buChar char="•"/>
            </a:pPr>
            <a:r>
              <a:rPr lang="en-US" sz="1400"/>
              <a:t>Product Implementation</a:t>
            </a:r>
          </a:p>
          <a:p>
            <a:pPr marL="228600" indent="-228600" eaLnBrk="0" hangingPunct="0">
              <a:lnSpc>
                <a:spcPct val="85000"/>
              </a:lnSpc>
              <a:buFontTx/>
              <a:buChar char="•"/>
            </a:pPr>
            <a:r>
              <a:rPr lang="en-US" sz="1400"/>
              <a:t>Top-down Security </a:t>
            </a:r>
          </a:p>
          <a:p>
            <a:pPr marL="228600" indent="-228600" eaLnBrk="0" hangingPunct="0">
              <a:lnSpc>
                <a:spcPct val="85000"/>
              </a:lnSpc>
              <a:buFontTx/>
              <a:buChar char="•"/>
            </a:pPr>
            <a:r>
              <a:rPr lang="en-US" sz="1400"/>
              <a:t>Management </a:t>
            </a:r>
          </a:p>
        </p:txBody>
      </p:sp>
      <p:sp>
        <p:nvSpPr>
          <p:cNvPr id="53257" name="Text Box 8"/>
          <p:cNvSpPr txBox="1">
            <a:spLocks noChangeArrowheads="1"/>
          </p:cNvSpPr>
          <p:nvPr/>
        </p:nvSpPr>
        <p:spPr bwMode="auto">
          <a:xfrm>
            <a:off x="6686550" y="4213225"/>
            <a:ext cx="2457450" cy="815975"/>
          </a:xfrm>
          <a:prstGeom prst="rect">
            <a:avLst/>
          </a:prstGeom>
          <a:noFill/>
          <a:ln w="12700" cap="sq" algn="ctr">
            <a:noFill/>
            <a:miter lim="800000"/>
            <a:headEnd type="none" w="sm" len="sm"/>
            <a:tailEnd type="none" w="sm" len="sm"/>
          </a:ln>
        </p:spPr>
        <p:txBody>
          <a:bodyPr>
            <a:spAutoFit/>
          </a:bodyPr>
          <a:lstStyle/>
          <a:p>
            <a:pPr marL="228600" indent="-228600" eaLnBrk="0" hangingPunct="0">
              <a:lnSpc>
                <a:spcPct val="85000"/>
              </a:lnSpc>
              <a:buFontTx/>
              <a:buChar char="•"/>
            </a:pPr>
            <a:r>
              <a:rPr lang="en-US" sz="1400" dirty="0"/>
              <a:t>Risk-based Strategy</a:t>
            </a:r>
          </a:p>
          <a:p>
            <a:pPr marL="228600" indent="-228600" eaLnBrk="0" hangingPunct="0">
              <a:lnSpc>
                <a:spcPct val="85000"/>
              </a:lnSpc>
              <a:buFontTx/>
              <a:buChar char="•"/>
            </a:pPr>
            <a:r>
              <a:rPr lang="en-US" sz="1400" dirty="0"/>
              <a:t>Business Continuity</a:t>
            </a:r>
          </a:p>
          <a:p>
            <a:pPr marL="228600" indent="-228600" eaLnBrk="0" hangingPunct="0">
              <a:lnSpc>
                <a:spcPct val="85000"/>
              </a:lnSpc>
              <a:buFontTx/>
              <a:buChar char="•"/>
            </a:pPr>
            <a:r>
              <a:rPr lang="en-US" sz="1400" dirty="0"/>
              <a:t>Solution Planning</a:t>
            </a:r>
          </a:p>
          <a:p>
            <a:pPr marL="228600" indent="-228600" eaLnBrk="0" hangingPunct="0">
              <a:lnSpc>
                <a:spcPct val="85000"/>
              </a:lnSpc>
              <a:buFontTx/>
              <a:buChar char="•"/>
            </a:pPr>
            <a:r>
              <a:rPr lang="en-US" sz="1400" dirty="0"/>
              <a:t>Resource Allocation</a:t>
            </a:r>
          </a:p>
        </p:txBody>
      </p:sp>
      <p:sp>
        <p:nvSpPr>
          <p:cNvPr id="53258" name="Text Box 9"/>
          <p:cNvSpPr txBox="1">
            <a:spLocks noChangeArrowheads="1"/>
          </p:cNvSpPr>
          <p:nvPr/>
        </p:nvSpPr>
        <p:spPr bwMode="auto">
          <a:xfrm>
            <a:off x="3048000" y="1828800"/>
            <a:ext cx="1400175" cy="457200"/>
          </a:xfrm>
          <a:prstGeom prst="rect">
            <a:avLst/>
          </a:prstGeom>
          <a:noFill/>
          <a:ln w="12700" cap="sq">
            <a:noFill/>
            <a:miter lim="800000"/>
            <a:headEnd type="none" w="sm" len="sm"/>
            <a:tailEnd type="none" w="sm" len="sm"/>
          </a:ln>
        </p:spPr>
        <p:txBody>
          <a:bodyPr wrap="none">
            <a:spAutoFit/>
          </a:bodyPr>
          <a:lstStyle/>
          <a:p>
            <a:pPr eaLnBrk="0" hangingPunct="0"/>
            <a:r>
              <a:rPr lang="en-US" sz="2400" b="1" dirty="0">
                <a:latin typeface="Tahoma" pitchFamily="34" charset="0"/>
              </a:rPr>
              <a:t>Execute</a:t>
            </a:r>
          </a:p>
        </p:txBody>
      </p:sp>
      <p:sp>
        <p:nvSpPr>
          <p:cNvPr id="53259" name="Text Box 10"/>
          <p:cNvSpPr txBox="1">
            <a:spLocks noChangeArrowheads="1"/>
          </p:cNvSpPr>
          <p:nvPr/>
        </p:nvSpPr>
        <p:spPr bwMode="auto">
          <a:xfrm>
            <a:off x="5275263" y="2533650"/>
            <a:ext cx="1201737" cy="457200"/>
          </a:xfrm>
          <a:prstGeom prst="rect">
            <a:avLst/>
          </a:prstGeom>
          <a:noFill/>
          <a:ln w="12700" cap="sq">
            <a:noFill/>
            <a:miter lim="800000"/>
            <a:headEnd type="none" w="sm" len="sm"/>
            <a:tailEnd type="none" w="sm" len="sm"/>
          </a:ln>
        </p:spPr>
        <p:txBody>
          <a:bodyPr wrap="none">
            <a:spAutoFit/>
          </a:bodyPr>
          <a:lstStyle/>
          <a:p>
            <a:pPr eaLnBrk="0" hangingPunct="0"/>
            <a:r>
              <a:rPr lang="en-US" sz="2400" b="1" dirty="0">
                <a:latin typeface="Tahoma" pitchFamily="34" charset="0"/>
              </a:rPr>
              <a:t>Assess</a:t>
            </a:r>
          </a:p>
        </p:txBody>
      </p:sp>
      <p:sp>
        <p:nvSpPr>
          <p:cNvPr id="53260" name="Text Box 11"/>
          <p:cNvSpPr txBox="1">
            <a:spLocks noChangeArrowheads="1"/>
          </p:cNvSpPr>
          <p:nvPr/>
        </p:nvSpPr>
        <p:spPr bwMode="auto">
          <a:xfrm>
            <a:off x="5775325" y="4267200"/>
            <a:ext cx="854075" cy="457200"/>
          </a:xfrm>
          <a:prstGeom prst="rect">
            <a:avLst/>
          </a:prstGeom>
          <a:noFill/>
          <a:ln w="12700" cap="sq">
            <a:noFill/>
            <a:miter lim="800000"/>
            <a:headEnd type="none" w="sm" len="sm"/>
            <a:tailEnd type="none" w="sm" len="sm"/>
          </a:ln>
        </p:spPr>
        <p:txBody>
          <a:bodyPr wrap="none">
            <a:spAutoFit/>
          </a:bodyPr>
          <a:lstStyle/>
          <a:p>
            <a:pPr eaLnBrk="0" hangingPunct="0"/>
            <a:r>
              <a:rPr lang="en-US" sz="2400" b="1">
                <a:latin typeface="Tahoma" pitchFamily="34" charset="0"/>
              </a:rPr>
              <a:t>Plan</a:t>
            </a:r>
          </a:p>
        </p:txBody>
      </p:sp>
      <p:sp>
        <p:nvSpPr>
          <p:cNvPr id="53261" name="Text Box 12"/>
          <p:cNvSpPr txBox="1">
            <a:spLocks noChangeArrowheads="1"/>
          </p:cNvSpPr>
          <p:nvPr/>
        </p:nvSpPr>
        <p:spPr bwMode="auto">
          <a:xfrm>
            <a:off x="3554413" y="5048250"/>
            <a:ext cx="1231900" cy="457200"/>
          </a:xfrm>
          <a:prstGeom prst="rect">
            <a:avLst/>
          </a:prstGeom>
          <a:noFill/>
          <a:ln w="12700" cap="sq">
            <a:noFill/>
            <a:miter lim="800000"/>
            <a:headEnd type="none" w="sm" len="sm"/>
            <a:tailEnd type="none" w="sm" len="sm"/>
          </a:ln>
        </p:spPr>
        <p:txBody>
          <a:bodyPr wrap="none">
            <a:spAutoFit/>
          </a:bodyPr>
          <a:lstStyle/>
          <a:p>
            <a:pPr eaLnBrk="0" hangingPunct="0"/>
            <a:r>
              <a:rPr lang="en-US" sz="2400" b="1">
                <a:latin typeface="Tahoma" pitchFamily="34" charset="0"/>
              </a:rPr>
              <a:t>Design</a:t>
            </a:r>
          </a:p>
        </p:txBody>
      </p:sp>
      <p:sp>
        <p:nvSpPr>
          <p:cNvPr id="53262" name="Text Box 13"/>
          <p:cNvSpPr txBox="1">
            <a:spLocks noChangeArrowheads="1"/>
          </p:cNvSpPr>
          <p:nvPr/>
        </p:nvSpPr>
        <p:spPr bwMode="auto">
          <a:xfrm>
            <a:off x="1524000" y="3524250"/>
            <a:ext cx="1881188" cy="457200"/>
          </a:xfrm>
          <a:prstGeom prst="rect">
            <a:avLst/>
          </a:prstGeom>
          <a:noFill/>
          <a:ln w="12700" cap="sq">
            <a:noFill/>
            <a:miter lim="800000"/>
            <a:headEnd type="none" w="sm" len="sm"/>
            <a:tailEnd type="none" w="sm" len="sm"/>
          </a:ln>
        </p:spPr>
        <p:txBody>
          <a:bodyPr wrap="none">
            <a:spAutoFit/>
          </a:bodyPr>
          <a:lstStyle/>
          <a:p>
            <a:pPr eaLnBrk="0" hangingPunct="0"/>
            <a:r>
              <a:rPr lang="en-US" sz="2400" b="1">
                <a:latin typeface="Tahoma" pitchFamily="34" charset="0"/>
              </a:rPr>
              <a:t>Implement</a:t>
            </a:r>
          </a:p>
        </p:txBody>
      </p:sp>
      <p:grpSp>
        <p:nvGrpSpPr>
          <p:cNvPr id="53263" name="Group 14"/>
          <p:cNvGrpSpPr>
            <a:grpSpLocks/>
          </p:cNvGrpSpPr>
          <p:nvPr/>
        </p:nvGrpSpPr>
        <p:grpSpPr bwMode="auto">
          <a:xfrm>
            <a:off x="2928938" y="1778000"/>
            <a:ext cx="3605212" cy="3767138"/>
            <a:chOff x="1920" y="1200"/>
            <a:chExt cx="2271" cy="2373"/>
          </a:xfrm>
        </p:grpSpPr>
        <p:sp>
          <p:nvSpPr>
            <p:cNvPr id="53264" name="Freeform 15"/>
            <p:cNvSpPr>
              <a:spLocks/>
            </p:cNvSpPr>
            <p:nvPr/>
          </p:nvSpPr>
          <p:spPr bwMode="auto">
            <a:xfrm flipV="1">
              <a:off x="2016" y="2688"/>
              <a:ext cx="693" cy="639"/>
            </a:xfrm>
            <a:custGeom>
              <a:avLst/>
              <a:gdLst>
                <a:gd name="T0" fmla="*/ 8 w 2770"/>
                <a:gd name="T1" fmla="*/ 0 h 2555"/>
                <a:gd name="T2" fmla="*/ 6 w 2770"/>
                <a:gd name="T3" fmla="*/ 2 h 2555"/>
                <a:gd name="T4" fmla="*/ 4 w 2770"/>
                <a:gd name="T5" fmla="*/ 4 h 2555"/>
                <a:gd name="T6" fmla="*/ 3 w 2770"/>
                <a:gd name="T7" fmla="*/ 7 h 2555"/>
                <a:gd name="T8" fmla="*/ 2 w 2770"/>
                <a:gd name="T9" fmla="*/ 8 h 2555"/>
                <a:gd name="T10" fmla="*/ 3 w 2770"/>
                <a:gd name="T11" fmla="*/ 7 h 2555"/>
                <a:gd name="T12" fmla="*/ 5 w 2770"/>
                <a:gd name="T13" fmla="*/ 5 h 2555"/>
                <a:gd name="T14" fmla="*/ 8 w 2770"/>
                <a:gd name="T15" fmla="*/ 4 h 2555"/>
                <a:gd name="T16" fmla="*/ 10 w 2770"/>
                <a:gd name="T17" fmla="*/ 3 h 2555"/>
                <a:gd name="T18" fmla="*/ 11 w 2770"/>
                <a:gd name="T19" fmla="*/ 3 h 2555"/>
                <a:gd name="T20" fmla="*/ 10 w 2770"/>
                <a:gd name="T21" fmla="*/ 4 h 2555"/>
                <a:gd name="T22" fmla="*/ 8 w 2770"/>
                <a:gd name="T23" fmla="*/ 5 h 2555"/>
                <a:gd name="T24" fmla="*/ 6 w 2770"/>
                <a:gd name="T25" fmla="*/ 6 h 2555"/>
                <a:gd name="T26" fmla="*/ 6 w 2770"/>
                <a:gd name="T27" fmla="*/ 7 h 2555"/>
                <a:gd name="T28" fmla="*/ 8 w 2770"/>
                <a:gd name="T29" fmla="*/ 9 h 2555"/>
                <a:gd name="T30" fmla="*/ 5 w 2770"/>
                <a:gd name="T31" fmla="*/ 9 h 2555"/>
                <a:gd name="T32" fmla="*/ 2 w 2770"/>
                <a:gd name="T33" fmla="*/ 10 h 2555"/>
                <a:gd name="T34" fmla="*/ 1 w 2770"/>
                <a:gd name="T35" fmla="*/ 10 h 2555"/>
                <a:gd name="T36" fmla="*/ 1 w 2770"/>
                <a:gd name="T37" fmla="*/ 9 h 2555"/>
                <a:gd name="T38" fmla="*/ 0 w 2770"/>
                <a:gd name="T39" fmla="*/ 6 h 2555"/>
                <a:gd name="T40" fmla="*/ 0 w 2770"/>
                <a:gd name="T41" fmla="*/ 4 h 2555"/>
                <a:gd name="T42" fmla="*/ 2 w 2770"/>
                <a:gd name="T43" fmla="*/ 5 h 2555"/>
                <a:gd name="T44" fmla="*/ 3 w 2770"/>
                <a:gd name="T45" fmla="*/ 4 h 2555"/>
                <a:gd name="T46" fmla="*/ 5 w 2770"/>
                <a:gd name="T47" fmla="*/ 2 h 2555"/>
                <a:gd name="T48" fmla="*/ 7 w 2770"/>
                <a:gd name="T49" fmla="*/ 1 h 2555"/>
                <a:gd name="T50" fmla="*/ 8 w 2770"/>
                <a:gd name="T51" fmla="*/ 0 h 2555"/>
                <a:gd name="T52" fmla="*/ 8 w 2770"/>
                <a:gd name="T53" fmla="*/ 0 h 2555"/>
                <a:gd name="T54" fmla="*/ 8 w 2770"/>
                <a:gd name="T55" fmla="*/ 0 h 25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70"/>
                <a:gd name="T85" fmla="*/ 0 h 2555"/>
                <a:gd name="T86" fmla="*/ 2770 w 2770"/>
                <a:gd name="T87" fmla="*/ 2555 h 25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70" h="2555">
                  <a:moveTo>
                    <a:pt x="2128" y="0"/>
                  </a:moveTo>
                  <a:lnTo>
                    <a:pt x="1562" y="447"/>
                  </a:lnTo>
                  <a:lnTo>
                    <a:pt x="1032" y="1028"/>
                  </a:lnTo>
                  <a:lnTo>
                    <a:pt x="671" y="1689"/>
                  </a:lnTo>
                  <a:lnTo>
                    <a:pt x="564" y="2008"/>
                  </a:lnTo>
                  <a:lnTo>
                    <a:pt x="769" y="1752"/>
                  </a:lnTo>
                  <a:lnTo>
                    <a:pt x="1335" y="1298"/>
                  </a:lnTo>
                  <a:lnTo>
                    <a:pt x="1957" y="964"/>
                  </a:lnTo>
                  <a:lnTo>
                    <a:pt x="2466" y="758"/>
                  </a:lnTo>
                  <a:lnTo>
                    <a:pt x="2770" y="709"/>
                  </a:lnTo>
                  <a:lnTo>
                    <a:pt x="2424" y="886"/>
                  </a:lnTo>
                  <a:lnTo>
                    <a:pt x="2007" y="1163"/>
                  </a:lnTo>
                  <a:lnTo>
                    <a:pt x="1590" y="1510"/>
                  </a:lnTo>
                  <a:lnTo>
                    <a:pt x="1371" y="1823"/>
                  </a:lnTo>
                  <a:lnTo>
                    <a:pt x="2063" y="2150"/>
                  </a:lnTo>
                  <a:lnTo>
                    <a:pt x="1313" y="2199"/>
                  </a:lnTo>
                  <a:lnTo>
                    <a:pt x="585" y="2413"/>
                  </a:lnTo>
                  <a:lnTo>
                    <a:pt x="297" y="2555"/>
                  </a:lnTo>
                  <a:lnTo>
                    <a:pt x="118" y="2157"/>
                  </a:lnTo>
                  <a:lnTo>
                    <a:pt x="20" y="1503"/>
                  </a:lnTo>
                  <a:lnTo>
                    <a:pt x="0" y="866"/>
                  </a:lnTo>
                  <a:lnTo>
                    <a:pt x="381" y="1254"/>
                  </a:lnTo>
                  <a:lnTo>
                    <a:pt x="727" y="859"/>
                  </a:lnTo>
                  <a:lnTo>
                    <a:pt x="1279" y="384"/>
                  </a:lnTo>
                  <a:lnTo>
                    <a:pt x="1780" y="90"/>
                  </a:lnTo>
                  <a:lnTo>
                    <a:pt x="2128" y="0"/>
                  </a:lnTo>
                  <a:close/>
                </a:path>
              </a:pathLst>
            </a:custGeom>
            <a:solidFill>
              <a:srgbClr val="3399FF"/>
            </a:solidFill>
            <a:ln w="9525">
              <a:noFill/>
              <a:round/>
              <a:headEnd/>
              <a:tailEnd/>
            </a:ln>
          </p:spPr>
          <p:txBody>
            <a:bodyPr rot="10800000"/>
            <a:lstStyle/>
            <a:p>
              <a:endParaRPr lang="en-US"/>
            </a:p>
          </p:txBody>
        </p:sp>
        <p:sp>
          <p:nvSpPr>
            <p:cNvPr id="53265" name="Freeform 16"/>
            <p:cNvSpPr>
              <a:spLocks/>
            </p:cNvSpPr>
            <p:nvPr/>
          </p:nvSpPr>
          <p:spPr bwMode="auto">
            <a:xfrm rot="4505354" flipV="1">
              <a:off x="1893" y="1611"/>
              <a:ext cx="693" cy="639"/>
            </a:xfrm>
            <a:custGeom>
              <a:avLst/>
              <a:gdLst>
                <a:gd name="T0" fmla="*/ 8 w 2770"/>
                <a:gd name="T1" fmla="*/ 0 h 2555"/>
                <a:gd name="T2" fmla="*/ 6 w 2770"/>
                <a:gd name="T3" fmla="*/ 2 h 2555"/>
                <a:gd name="T4" fmla="*/ 4 w 2770"/>
                <a:gd name="T5" fmla="*/ 4 h 2555"/>
                <a:gd name="T6" fmla="*/ 3 w 2770"/>
                <a:gd name="T7" fmla="*/ 7 h 2555"/>
                <a:gd name="T8" fmla="*/ 2 w 2770"/>
                <a:gd name="T9" fmla="*/ 8 h 2555"/>
                <a:gd name="T10" fmla="*/ 3 w 2770"/>
                <a:gd name="T11" fmla="*/ 7 h 2555"/>
                <a:gd name="T12" fmla="*/ 5 w 2770"/>
                <a:gd name="T13" fmla="*/ 5 h 2555"/>
                <a:gd name="T14" fmla="*/ 8 w 2770"/>
                <a:gd name="T15" fmla="*/ 4 h 2555"/>
                <a:gd name="T16" fmla="*/ 10 w 2770"/>
                <a:gd name="T17" fmla="*/ 3 h 2555"/>
                <a:gd name="T18" fmla="*/ 11 w 2770"/>
                <a:gd name="T19" fmla="*/ 3 h 2555"/>
                <a:gd name="T20" fmla="*/ 10 w 2770"/>
                <a:gd name="T21" fmla="*/ 4 h 2555"/>
                <a:gd name="T22" fmla="*/ 8 w 2770"/>
                <a:gd name="T23" fmla="*/ 5 h 2555"/>
                <a:gd name="T24" fmla="*/ 6 w 2770"/>
                <a:gd name="T25" fmla="*/ 6 h 2555"/>
                <a:gd name="T26" fmla="*/ 6 w 2770"/>
                <a:gd name="T27" fmla="*/ 7 h 2555"/>
                <a:gd name="T28" fmla="*/ 8 w 2770"/>
                <a:gd name="T29" fmla="*/ 9 h 2555"/>
                <a:gd name="T30" fmla="*/ 5 w 2770"/>
                <a:gd name="T31" fmla="*/ 9 h 2555"/>
                <a:gd name="T32" fmla="*/ 2 w 2770"/>
                <a:gd name="T33" fmla="*/ 10 h 2555"/>
                <a:gd name="T34" fmla="*/ 1 w 2770"/>
                <a:gd name="T35" fmla="*/ 10 h 2555"/>
                <a:gd name="T36" fmla="*/ 1 w 2770"/>
                <a:gd name="T37" fmla="*/ 9 h 2555"/>
                <a:gd name="T38" fmla="*/ 0 w 2770"/>
                <a:gd name="T39" fmla="*/ 6 h 2555"/>
                <a:gd name="T40" fmla="*/ 0 w 2770"/>
                <a:gd name="T41" fmla="*/ 4 h 2555"/>
                <a:gd name="T42" fmla="*/ 2 w 2770"/>
                <a:gd name="T43" fmla="*/ 5 h 2555"/>
                <a:gd name="T44" fmla="*/ 3 w 2770"/>
                <a:gd name="T45" fmla="*/ 4 h 2555"/>
                <a:gd name="T46" fmla="*/ 5 w 2770"/>
                <a:gd name="T47" fmla="*/ 2 h 2555"/>
                <a:gd name="T48" fmla="*/ 7 w 2770"/>
                <a:gd name="T49" fmla="*/ 1 h 2555"/>
                <a:gd name="T50" fmla="*/ 8 w 2770"/>
                <a:gd name="T51" fmla="*/ 0 h 2555"/>
                <a:gd name="T52" fmla="*/ 8 w 2770"/>
                <a:gd name="T53" fmla="*/ 0 h 2555"/>
                <a:gd name="T54" fmla="*/ 8 w 2770"/>
                <a:gd name="T55" fmla="*/ 0 h 25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70"/>
                <a:gd name="T85" fmla="*/ 0 h 2555"/>
                <a:gd name="T86" fmla="*/ 2770 w 2770"/>
                <a:gd name="T87" fmla="*/ 2555 h 25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70" h="2555">
                  <a:moveTo>
                    <a:pt x="2128" y="0"/>
                  </a:moveTo>
                  <a:lnTo>
                    <a:pt x="1562" y="447"/>
                  </a:lnTo>
                  <a:lnTo>
                    <a:pt x="1032" y="1028"/>
                  </a:lnTo>
                  <a:lnTo>
                    <a:pt x="671" y="1689"/>
                  </a:lnTo>
                  <a:lnTo>
                    <a:pt x="564" y="2008"/>
                  </a:lnTo>
                  <a:lnTo>
                    <a:pt x="769" y="1752"/>
                  </a:lnTo>
                  <a:lnTo>
                    <a:pt x="1335" y="1298"/>
                  </a:lnTo>
                  <a:lnTo>
                    <a:pt x="1957" y="964"/>
                  </a:lnTo>
                  <a:lnTo>
                    <a:pt x="2466" y="758"/>
                  </a:lnTo>
                  <a:lnTo>
                    <a:pt x="2770" y="709"/>
                  </a:lnTo>
                  <a:lnTo>
                    <a:pt x="2424" y="886"/>
                  </a:lnTo>
                  <a:lnTo>
                    <a:pt x="2007" y="1163"/>
                  </a:lnTo>
                  <a:lnTo>
                    <a:pt x="1590" y="1510"/>
                  </a:lnTo>
                  <a:lnTo>
                    <a:pt x="1371" y="1823"/>
                  </a:lnTo>
                  <a:lnTo>
                    <a:pt x="2063" y="2150"/>
                  </a:lnTo>
                  <a:lnTo>
                    <a:pt x="1313" y="2199"/>
                  </a:lnTo>
                  <a:lnTo>
                    <a:pt x="585" y="2413"/>
                  </a:lnTo>
                  <a:lnTo>
                    <a:pt x="297" y="2555"/>
                  </a:lnTo>
                  <a:lnTo>
                    <a:pt x="118" y="2157"/>
                  </a:lnTo>
                  <a:lnTo>
                    <a:pt x="20" y="1503"/>
                  </a:lnTo>
                  <a:lnTo>
                    <a:pt x="0" y="866"/>
                  </a:lnTo>
                  <a:lnTo>
                    <a:pt x="381" y="1254"/>
                  </a:lnTo>
                  <a:lnTo>
                    <a:pt x="727" y="859"/>
                  </a:lnTo>
                  <a:lnTo>
                    <a:pt x="1279" y="384"/>
                  </a:lnTo>
                  <a:lnTo>
                    <a:pt x="1780" y="90"/>
                  </a:lnTo>
                  <a:lnTo>
                    <a:pt x="2128" y="0"/>
                  </a:lnTo>
                  <a:close/>
                </a:path>
              </a:pathLst>
            </a:custGeom>
            <a:solidFill>
              <a:srgbClr val="3399FF"/>
            </a:solidFill>
            <a:ln w="9525">
              <a:noFill/>
              <a:round/>
              <a:headEnd/>
              <a:tailEnd/>
            </a:ln>
          </p:spPr>
          <p:txBody>
            <a:bodyPr rot="10800000"/>
            <a:lstStyle/>
            <a:p>
              <a:endParaRPr lang="en-US"/>
            </a:p>
          </p:txBody>
        </p:sp>
        <p:sp>
          <p:nvSpPr>
            <p:cNvPr id="53266" name="Freeform 17"/>
            <p:cNvSpPr>
              <a:spLocks/>
            </p:cNvSpPr>
            <p:nvPr/>
          </p:nvSpPr>
          <p:spPr bwMode="auto">
            <a:xfrm rot="14190324" flipV="1">
              <a:off x="3525" y="2043"/>
              <a:ext cx="693" cy="639"/>
            </a:xfrm>
            <a:custGeom>
              <a:avLst/>
              <a:gdLst>
                <a:gd name="T0" fmla="*/ 8 w 2770"/>
                <a:gd name="T1" fmla="*/ 0 h 2555"/>
                <a:gd name="T2" fmla="*/ 6 w 2770"/>
                <a:gd name="T3" fmla="*/ 2 h 2555"/>
                <a:gd name="T4" fmla="*/ 4 w 2770"/>
                <a:gd name="T5" fmla="*/ 4 h 2555"/>
                <a:gd name="T6" fmla="*/ 3 w 2770"/>
                <a:gd name="T7" fmla="*/ 7 h 2555"/>
                <a:gd name="T8" fmla="*/ 2 w 2770"/>
                <a:gd name="T9" fmla="*/ 8 h 2555"/>
                <a:gd name="T10" fmla="*/ 3 w 2770"/>
                <a:gd name="T11" fmla="*/ 7 h 2555"/>
                <a:gd name="T12" fmla="*/ 5 w 2770"/>
                <a:gd name="T13" fmla="*/ 5 h 2555"/>
                <a:gd name="T14" fmla="*/ 8 w 2770"/>
                <a:gd name="T15" fmla="*/ 4 h 2555"/>
                <a:gd name="T16" fmla="*/ 10 w 2770"/>
                <a:gd name="T17" fmla="*/ 3 h 2555"/>
                <a:gd name="T18" fmla="*/ 11 w 2770"/>
                <a:gd name="T19" fmla="*/ 3 h 2555"/>
                <a:gd name="T20" fmla="*/ 10 w 2770"/>
                <a:gd name="T21" fmla="*/ 4 h 2555"/>
                <a:gd name="T22" fmla="*/ 8 w 2770"/>
                <a:gd name="T23" fmla="*/ 5 h 2555"/>
                <a:gd name="T24" fmla="*/ 6 w 2770"/>
                <a:gd name="T25" fmla="*/ 6 h 2555"/>
                <a:gd name="T26" fmla="*/ 6 w 2770"/>
                <a:gd name="T27" fmla="*/ 7 h 2555"/>
                <a:gd name="T28" fmla="*/ 8 w 2770"/>
                <a:gd name="T29" fmla="*/ 9 h 2555"/>
                <a:gd name="T30" fmla="*/ 5 w 2770"/>
                <a:gd name="T31" fmla="*/ 9 h 2555"/>
                <a:gd name="T32" fmla="*/ 2 w 2770"/>
                <a:gd name="T33" fmla="*/ 10 h 2555"/>
                <a:gd name="T34" fmla="*/ 1 w 2770"/>
                <a:gd name="T35" fmla="*/ 10 h 2555"/>
                <a:gd name="T36" fmla="*/ 1 w 2770"/>
                <a:gd name="T37" fmla="*/ 9 h 2555"/>
                <a:gd name="T38" fmla="*/ 0 w 2770"/>
                <a:gd name="T39" fmla="*/ 6 h 2555"/>
                <a:gd name="T40" fmla="*/ 0 w 2770"/>
                <a:gd name="T41" fmla="*/ 4 h 2555"/>
                <a:gd name="T42" fmla="*/ 2 w 2770"/>
                <a:gd name="T43" fmla="*/ 5 h 2555"/>
                <a:gd name="T44" fmla="*/ 3 w 2770"/>
                <a:gd name="T45" fmla="*/ 4 h 2555"/>
                <a:gd name="T46" fmla="*/ 5 w 2770"/>
                <a:gd name="T47" fmla="*/ 2 h 2555"/>
                <a:gd name="T48" fmla="*/ 7 w 2770"/>
                <a:gd name="T49" fmla="*/ 1 h 2555"/>
                <a:gd name="T50" fmla="*/ 8 w 2770"/>
                <a:gd name="T51" fmla="*/ 0 h 2555"/>
                <a:gd name="T52" fmla="*/ 8 w 2770"/>
                <a:gd name="T53" fmla="*/ 0 h 2555"/>
                <a:gd name="T54" fmla="*/ 8 w 2770"/>
                <a:gd name="T55" fmla="*/ 0 h 25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70"/>
                <a:gd name="T85" fmla="*/ 0 h 2555"/>
                <a:gd name="T86" fmla="*/ 2770 w 2770"/>
                <a:gd name="T87" fmla="*/ 2555 h 25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70" h="2555">
                  <a:moveTo>
                    <a:pt x="2128" y="0"/>
                  </a:moveTo>
                  <a:lnTo>
                    <a:pt x="1562" y="447"/>
                  </a:lnTo>
                  <a:lnTo>
                    <a:pt x="1032" y="1028"/>
                  </a:lnTo>
                  <a:lnTo>
                    <a:pt x="671" y="1689"/>
                  </a:lnTo>
                  <a:lnTo>
                    <a:pt x="564" y="2008"/>
                  </a:lnTo>
                  <a:lnTo>
                    <a:pt x="769" y="1752"/>
                  </a:lnTo>
                  <a:lnTo>
                    <a:pt x="1335" y="1298"/>
                  </a:lnTo>
                  <a:lnTo>
                    <a:pt x="1957" y="964"/>
                  </a:lnTo>
                  <a:lnTo>
                    <a:pt x="2466" y="758"/>
                  </a:lnTo>
                  <a:lnTo>
                    <a:pt x="2770" y="709"/>
                  </a:lnTo>
                  <a:lnTo>
                    <a:pt x="2424" y="886"/>
                  </a:lnTo>
                  <a:lnTo>
                    <a:pt x="2007" y="1163"/>
                  </a:lnTo>
                  <a:lnTo>
                    <a:pt x="1590" y="1510"/>
                  </a:lnTo>
                  <a:lnTo>
                    <a:pt x="1371" y="1823"/>
                  </a:lnTo>
                  <a:lnTo>
                    <a:pt x="2063" y="2150"/>
                  </a:lnTo>
                  <a:lnTo>
                    <a:pt x="1313" y="2199"/>
                  </a:lnTo>
                  <a:lnTo>
                    <a:pt x="585" y="2413"/>
                  </a:lnTo>
                  <a:lnTo>
                    <a:pt x="297" y="2555"/>
                  </a:lnTo>
                  <a:lnTo>
                    <a:pt x="118" y="2157"/>
                  </a:lnTo>
                  <a:lnTo>
                    <a:pt x="20" y="1503"/>
                  </a:lnTo>
                  <a:lnTo>
                    <a:pt x="0" y="866"/>
                  </a:lnTo>
                  <a:lnTo>
                    <a:pt x="381" y="1254"/>
                  </a:lnTo>
                  <a:lnTo>
                    <a:pt x="727" y="859"/>
                  </a:lnTo>
                  <a:lnTo>
                    <a:pt x="1279" y="384"/>
                  </a:lnTo>
                  <a:lnTo>
                    <a:pt x="1780" y="90"/>
                  </a:lnTo>
                  <a:lnTo>
                    <a:pt x="2128" y="0"/>
                  </a:lnTo>
                  <a:close/>
                </a:path>
              </a:pathLst>
            </a:custGeom>
            <a:solidFill>
              <a:srgbClr val="3399FF"/>
            </a:solidFill>
            <a:ln w="9525">
              <a:noFill/>
              <a:round/>
              <a:headEnd/>
              <a:tailEnd/>
            </a:ln>
          </p:spPr>
          <p:txBody>
            <a:bodyPr/>
            <a:lstStyle/>
            <a:p>
              <a:endParaRPr lang="en-US"/>
            </a:p>
          </p:txBody>
        </p:sp>
        <p:sp>
          <p:nvSpPr>
            <p:cNvPr id="53267" name="Freeform 18"/>
            <p:cNvSpPr>
              <a:spLocks/>
            </p:cNvSpPr>
            <p:nvPr/>
          </p:nvSpPr>
          <p:spPr bwMode="auto">
            <a:xfrm rot="8888600" flipV="1">
              <a:off x="2880" y="1200"/>
              <a:ext cx="693" cy="639"/>
            </a:xfrm>
            <a:custGeom>
              <a:avLst/>
              <a:gdLst>
                <a:gd name="T0" fmla="*/ 8 w 2770"/>
                <a:gd name="T1" fmla="*/ 0 h 2555"/>
                <a:gd name="T2" fmla="*/ 6 w 2770"/>
                <a:gd name="T3" fmla="*/ 2 h 2555"/>
                <a:gd name="T4" fmla="*/ 4 w 2770"/>
                <a:gd name="T5" fmla="*/ 4 h 2555"/>
                <a:gd name="T6" fmla="*/ 3 w 2770"/>
                <a:gd name="T7" fmla="*/ 7 h 2555"/>
                <a:gd name="T8" fmla="*/ 2 w 2770"/>
                <a:gd name="T9" fmla="*/ 8 h 2555"/>
                <a:gd name="T10" fmla="*/ 3 w 2770"/>
                <a:gd name="T11" fmla="*/ 7 h 2555"/>
                <a:gd name="T12" fmla="*/ 5 w 2770"/>
                <a:gd name="T13" fmla="*/ 5 h 2555"/>
                <a:gd name="T14" fmla="*/ 8 w 2770"/>
                <a:gd name="T15" fmla="*/ 4 h 2555"/>
                <a:gd name="T16" fmla="*/ 10 w 2770"/>
                <a:gd name="T17" fmla="*/ 3 h 2555"/>
                <a:gd name="T18" fmla="*/ 11 w 2770"/>
                <a:gd name="T19" fmla="*/ 3 h 2555"/>
                <a:gd name="T20" fmla="*/ 10 w 2770"/>
                <a:gd name="T21" fmla="*/ 4 h 2555"/>
                <a:gd name="T22" fmla="*/ 8 w 2770"/>
                <a:gd name="T23" fmla="*/ 5 h 2555"/>
                <a:gd name="T24" fmla="*/ 6 w 2770"/>
                <a:gd name="T25" fmla="*/ 6 h 2555"/>
                <a:gd name="T26" fmla="*/ 6 w 2770"/>
                <a:gd name="T27" fmla="*/ 7 h 2555"/>
                <a:gd name="T28" fmla="*/ 8 w 2770"/>
                <a:gd name="T29" fmla="*/ 9 h 2555"/>
                <a:gd name="T30" fmla="*/ 5 w 2770"/>
                <a:gd name="T31" fmla="*/ 9 h 2555"/>
                <a:gd name="T32" fmla="*/ 2 w 2770"/>
                <a:gd name="T33" fmla="*/ 10 h 2555"/>
                <a:gd name="T34" fmla="*/ 1 w 2770"/>
                <a:gd name="T35" fmla="*/ 10 h 2555"/>
                <a:gd name="T36" fmla="*/ 1 w 2770"/>
                <a:gd name="T37" fmla="*/ 9 h 2555"/>
                <a:gd name="T38" fmla="*/ 0 w 2770"/>
                <a:gd name="T39" fmla="*/ 6 h 2555"/>
                <a:gd name="T40" fmla="*/ 0 w 2770"/>
                <a:gd name="T41" fmla="*/ 4 h 2555"/>
                <a:gd name="T42" fmla="*/ 2 w 2770"/>
                <a:gd name="T43" fmla="*/ 5 h 2555"/>
                <a:gd name="T44" fmla="*/ 3 w 2770"/>
                <a:gd name="T45" fmla="*/ 4 h 2555"/>
                <a:gd name="T46" fmla="*/ 5 w 2770"/>
                <a:gd name="T47" fmla="*/ 2 h 2555"/>
                <a:gd name="T48" fmla="*/ 7 w 2770"/>
                <a:gd name="T49" fmla="*/ 1 h 2555"/>
                <a:gd name="T50" fmla="*/ 8 w 2770"/>
                <a:gd name="T51" fmla="*/ 0 h 2555"/>
                <a:gd name="T52" fmla="*/ 8 w 2770"/>
                <a:gd name="T53" fmla="*/ 0 h 2555"/>
                <a:gd name="T54" fmla="*/ 8 w 2770"/>
                <a:gd name="T55" fmla="*/ 0 h 25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70"/>
                <a:gd name="T85" fmla="*/ 0 h 2555"/>
                <a:gd name="T86" fmla="*/ 2770 w 2770"/>
                <a:gd name="T87" fmla="*/ 2555 h 25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70" h="2555">
                  <a:moveTo>
                    <a:pt x="2128" y="0"/>
                  </a:moveTo>
                  <a:lnTo>
                    <a:pt x="1562" y="447"/>
                  </a:lnTo>
                  <a:lnTo>
                    <a:pt x="1032" y="1028"/>
                  </a:lnTo>
                  <a:lnTo>
                    <a:pt x="671" y="1689"/>
                  </a:lnTo>
                  <a:lnTo>
                    <a:pt x="564" y="2008"/>
                  </a:lnTo>
                  <a:lnTo>
                    <a:pt x="769" y="1752"/>
                  </a:lnTo>
                  <a:lnTo>
                    <a:pt x="1335" y="1298"/>
                  </a:lnTo>
                  <a:lnTo>
                    <a:pt x="1957" y="964"/>
                  </a:lnTo>
                  <a:lnTo>
                    <a:pt x="2466" y="758"/>
                  </a:lnTo>
                  <a:lnTo>
                    <a:pt x="2770" y="709"/>
                  </a:lnTo>
                  <a:lnTo>
                    <a:pt x="2424" y="886"/>
                  </a:lnTo>
                  <a:lnTo>
                    <a:pt x="2007" y="1163"/>
                  </a:lnTo>
                  <a:lnTo>
                    <a:pt x="1590" y="1510"/>
                  </a:lnTo>
                  <a:lnTo>
                    <a:pt x="1371" y="1823"/>
                  </a:lnTo>
                  <a:lnTo>
                    <a:pt x="2063" y="2150"/>
                  </a:lnTo>
                  <a:lnTo>
                    <a:pt x="1313" y="2199"/>
                  </a:lnTo>
                  <a:lnTo>
                    <a:pt x="585" y="2413"/>
                  </a:lnTo>
                  <a:lnTo>
                    <a:pt x="297" y="2555"/>
                  </a:lnTo>
                  <a:lnTo>
                    <a:pt x="118" y="2157"/>
                  </a:lnTo>
                  <a:lnTo>
                    <a:pt x="20" y="1503"/>
                  </a:lnTo>
                  <a:lnTo>
                    <a:pt x="0" y="866"/>
                  </a:lnTo>
                  <a:lnTo>
                    <a:pt x="381" y="1254"/>
                  </a:lnTo>
                  <a:lnTo>
                    <a:pt x="727" y="859"/>
                  </a:lnTo>
                  <a:lnTo>
                    <a:pt x="1279" y="384"/>
                  </a:lnTo>
                  <a:lnTo>
                    <a:pt x="1780" y="90"/>
                  </a:lnTo>
                  <a:lnTo>
                    <a:pt x="2128" y="0"/>
                  </a:lnTo>
                  <a:close/>
                </a:path>
              </a:pathLst>
            </a:custGeom>
            <a:solidFill>
              <a:srgbClr val="3399FF"/>
            </a:solidFill>
            <a:ln w="9525">
              <a:noFill/>
              <a:round/>
              <a:headEnd/>
              <a:tailEnd/>
            </a:ln>
          </p:spPr>
          <p:txBody>
            <a:bodyPr/>
            <a:lstStyle/>
            <a:p>
              <a:endParaRPr lang="en-US"/>
            </a:p>
          </p:txBody>
        </p:sp>
        <p:sp>
          <p:nvSpPr>
            <p:cNvPr id="53268" name="Freeform 19"/>
            <p:cNvSpPr>
              <a:spLocks/>
            </p:cNvSpPr>
            <p:nvPr/>
          </p:nvSpPr>
          <p:spPr bwMode="auto">
            <a:xfrm rot="18148497" flipV="1">
              <a:off x="3141" y="2907"/>
              <a:ext cx="693" cy="639"/>
            </a:xfrm>
            <a:custGeom>
              <a:avLst/>
              <a:gdLst>
                <a:gd name="T0" fmla="*/ 8 w 2770"/>
                <a:gd name="T1" fmla="*/ 0 h 2555"/>
                <a:gd name="T2" fmla="*/ 6 w 2770"/>
                <a:gd name="T3" fmla="*/ 2 h 2555"/>
                <a:gd name="T4" fmla="*/ 4 w 2770"/>
                <a:gd name="T5" fmla="*/ 4 h 2555"/>
                <a:gd name="T6" fmla="*/ 3 w 2770"/>
                <a:gd name="T7" fmla="*/ 7 h 2555"/>
                <a:gd name="T8" fmla="*/ 2 w 2770"/>
                <a:gd name="T9" fmla="*/ 8 h 2555"/>
                <a:gd name="T10" fmla="*/ 3 w 2770"/>
                <a:gd name="T11" fmla="*/ 7 h 2555"/>
                <a:gd name="T12" fmla="*/ 5 w 2770"/>
                <a:gd name="T13" fmla="*/ 5 h 2555"/>
                <a:gd name="T14" fmla="*/ 8 w 2770"/>
                <a:gd name="T15" fmla="*/ 4 h 2555"/>
                <a:gd name="T16" fmla="*/ 10 w 2770"/>
                <a:gd name="T17" fmla="*/ 3 h 2555"/>
                <a:gd name="T18" fmla="*/ 11 w 2770"/>
                <a:gd name="T19" fmla="*/ 3 h 2555"/>
                <a:gd name="T20" fmla="*/ 10 w 2770"/>
                <a:gd name="T21" fmla="*/ 4 h 2555"/>
                <a:gd name="T22" fmla="*/ 8 w 2770"/>
                <a:gd name="T23" fmla="*/ 5 h 2555"/>
                <a:gd name="T24" fmla="*/ 6 w 2770"/>
                <a:gd name="T25" fmla="*/ 6 h 2555"/>
                <a:gd name="T26" fmla="*/ 6 w 2770"/>
                <a:gd name="T27" fmla="*/ 7 h 2555"/>
                <a:gd name="T28" fmla="*/ 8 w 2770"/>
                <a:gd name="T29" fmla="*/ 9 h 2555"/>
                <a:gd name="T30" fmla="*/ 5 w 2770"/>
                <a:gd name="T31" fmla="*/ 9 h 2555"/>
                <a:gd name="T32" fmla="*/ 2 w 2770"/>
                <a:gd name="T33" fmla="*/ 10 h 2555"/>
                <a:gd name="T34" fmla="*/ 1 w 2770"/>
                <a:gd name="T35" fmla="*/ 10 h 2555"/>
                <a:gd name="T36" fmla="*/ 1 w 2770"/>
                <a:gd name="T37" fmla="*/ 9 h 2555"/>
                <a:gd name="T38" fmla="*/ 0 w 2770"/>
                <a:gd name="T39" fmla="*/ 6 h 2555"/>
                <a:gd name="T40" fmla="*/ 0 w 2770"/>
                <a:gd name="T41" fmla="*/ 4 h 2555"/>
                <a:gd name="T42" fmla="*/ 2 w 2770"/>
                <a:gd name="T43" fmla="*/ 5 h 2555"/>
                <a:gd name="T44" fmla="*/ 3 w 2770"/>
                <a:gd name="T45" fmla="*/ 4 h 2555"/>
                <a:gd name="T46" fmla="*/ 5 w 2770"/>
                <a:gd name="T47" fmla="*/ 2 h 2555"/>
                <a:gd name="T48" fmla="*/ 7 w 2770"/>
                <a:gd name="T49" fmla="*/ 1 h 2555"/>
                <a:gd name="T50" fmla="*/ 8 w 2770"/>
                <a:gd name="T51" fmla="*/ 0 h 2555"/>
                <a:gd name="T52" fmla="*/ 8 w 2770"/>
                <a:gd name="T53" fmla="*/ 0 h 2555"/>
                <a:gd name="T54" fmla="*/ 8 w 2770"/>
                <a:gd name="T55" fmla="*/ 0 h 25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70"/>
                <a:gd name="T85" fmla="*/ 0 h 2555"/>
                <a:gd name="T86" fmla="*/ 2770 w 2770"/>
                <a:gd name="T87" fmla="*/ 2555 h 25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70" h="2555">
                  <a:moveTo>
                    <a:pt x="2128" y="0"/>
                  </a:moveTo>
                  <a:lnTo>
                    <a:pt x="1562" y="447"/>
                  </a:lnTo>
                  <a:lnTo>
                    <a:pt x="1032" y="1028"/>
                  </a:lnTo>
                  <a:lnTo>
                    <a:pt x="671" y="1689"/>
                  </a:lnTo>
                  <a:lnTo>
                    <a:pt x="564" y="2008"/>
                  </a:lnTo>
                  <a:lnTo>
                    <a:pt x="769" y="1752"/>
                  </a:lnTo>
                  <a:lnTo>
                    <a:pt x="1335" y="1298"/>
                  </a:lnTo>
                  <a:lnTo>
                    <a:pt x="1957" y="964"/>
                  </a:lnTo>
                  <a:lnTo>
                    <a:pt x="2466" y="758"/>
                  </a:lnTo>
                  <a:lnTo>
                    <a:pt x="2770" y="709"/>
                  </a:lnTo>
                  <a:lnTo>
                    <a:pt x="2424" y="886"/>
                  </a:lnTo>
                  <a:lnTo>
                    <a:pt x="2007" y="1163"/>
                  </a:lnTo>
                  <a:lnTo>
                    <a:pt x="1590" y="1510"/>
                  </a:lnTo>
                  <a:lnTo>
                    <a:pt x="1371" y="1823"/>
                  </a:lnTo>
                  <a:lnTo>
                    <a:pt x="2063" y="2150"/>
                  </a:lnTo>
                  <a:lnTo>
                    <a:pt x="1313" y="2199"/>
                  </a:lnTo>
                  <a:lnTo>
                    <a:pt x="585" y="2413"/>
                  </a:lnTo>
                  <a:lnTo>
                    <a:pt x="297" y="2555"/>
                  </a:lnTo>
                  <a:lnTo>
                    <a:pt x="118" y="2157"/>
                  </a:lnTo>
                  <a:lnTo>
                    <a:pt x="20" y="1503"/>
                  </a:lnTo>
                  <a:lnTo>
                    <a:pt x="0" y="866"/>
                  </a:lnTo>
                  <a:lnTo>
                    <a:pt x="381" y="1254"/>
                  </a:lnTo>
                  <a:lnTo>
                    <a:pt x="727" y="859"/>
                  </a:lnTo>
                  <a:lnTo>
                    <a:pt x="1279" y="384"/>
                  </a:lnTo>
                  <a:lnTo>
                    <a:pt x="1780" y="90"/>
                  </a:lnTo>
                  <a:lnTo>
                    <a:pt x="2128" y="0"/>
                  </a:lnTo>
                  <a:close/>
                </a:path>
              </a:pathLst>
            </a:custGeom>
            <a:solidFill>
              <a:srgbClr val="3399FF"/>
            </a:solidFill>
            <a:ln w="9525">
              <a:no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E57F7572-8559-4D45-8F06-5DC6C670554D}" type="slidenum">
              <a:rPr lang="en-US" b="0">
                <a:latin typeface="Arial" charset="0"/>
              </a:rPr>
              <a:pPr>
                <a:defRPr/>
              </a:pPr>
              <a:t>29</a:t>
            </a:fld>
            <a:endParaRPr lang="en-US" b="0">
              <a:latin typeface="Arial" charset="0"/>
            </a:endParaRPr>
          </a:p>
        </p:txBody>
      </p:sp>
      <p:sp>
        <p:nvSpPr>
          <p:cNvPr id="476162" name="Rectangle 2"/>
          <p:cNvSpPr>
            <a:spLocks noGrp="1" noChangeArrowheads="1"/>
          </p:cNvSpPr>
          <p:nvPr>
            <p:ph type="title" idx="4294967295"/>
          </p:nvPr>
        </p:nvSpPr>
        <p:spPr/>
        <p:txBody>
          <a:bodyPr/>
          <a:lstStyle/>
          <a:p>
            <a:pPr eaLnBrk="1" hangingPunct="1">
              <a:defRPr/>
            </a:pPr>
            <a:r>
              <a:rPr lang="en-US" sz="3600" dirty="0"/>
              <a:t>Security Fundamentals</a:t>
            </a:r>
          </a:p>
        </p:txBody>
      </p:sp>
      <p:sp>
        <p:nvSpPr>
          <p:cNvPr id="476163" name="Rectangle 3"/>
          <p:cNvSpPr>
            <a:spLocks noGrp="1" noChangeArrowheads="1"/>
          </p:cNvSpPr>
          <p:nvPr>
            <p:ph type="body" idx="4294967295"/>
          </p:nvPr>
        </p:nvSpPr>
        <p:spPr/>
        <p:txBody>
          <a:bodyPr/>
          <a:lstStyle/>
          <a:p>
            <a:pPr eaLnBrk="1" hangingPunct="1">
              <a:defRPr/>
            </a:pPr>
            <a:r>
              <a:rPr lang="en-US" dirty="0"/>
              <a:t>Goals</a:t>
            </a:r>
          </a:p>
          <a:p>
            <a:pPr lvl="1" eaLnBrk="1" hangingPunct="1">
              <a:defRPr/>
            </a:pPr>
            <a:r>
              <a:rPr lang="en-US" dirty="0" smtClean="0"/>
              <a:t>Prevent: an intrusion or incident </a:t>
            </a:r>
            <a:endParaRPr lang="en-US" dirty="0"/>
          </a:p>
          <a:p>
            <a:pPr lvl="1" eaLnBrk="1" hangingPunct="1">
              <a:defRPr/>
            </a:pPr>
            <a:r>
              <a:rPr lang="en-US" dirty="0" smtClean="0"/>
              <a:t>Defend: if prevention fails</a:t>
            </a:r>
          </a:p>
          <a:p>
            <a:pPr lvl="1" eaLnBrk="1" hangingPunct="1">
              <a:defRPr/>
            </a:pPr>
            <a:r>
              <a:rPr lang="en-US" dirty="0" smtClean="0"/>
              <a:t>Respond: if defense fails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222"/>
          <p:cNvSpPr>
            <a:spLocks noGrp="1" noChangeArrowheads="1"/>
          </p:cNvSpPr>
          <p:nvPr>
            <p:ph type="sldNum" sz="quarter" idx="11"/>
          </p:nvPr>
        </p:nvSpPr>
        <p:spPr>
          <a:xfrm>
            <a:off x="6553200" y="6243638"/>
            <a:ext cx="2133600" cy="457200"/>
          </a:xfrm>
        </p:spPr>
        <p:txBody>
          <a:bodyPr/>
          <a:lstStyle/>
          <a:p>
            <a:pPr>
              <a:defRPr/>
            </a:pPr>
            <a:fld id="{ED6CECA5-7890-4F6E-BA36-648784CF1175}" type="slidenum">
              <a:rPr lang="en-US" b="0">
                <a:latin typeface="Arial" charset="0"/>
              </a:rPr>
              <a:pPr>
                <a:defRPr/>
              </a:pPr>
              <a:t>3</a:t>
            </a:fld>
            <a:endParaRPr lang="en-US" b="0" dirty="0">
              <a:latin typeface="Arial" charset="0"/>
            </a:endParaRPr>
          </a:p>
        </p:txBody>
      </p:sp>
      <p:sp>
        <p:nvSpPr>
          <p:cNvPr id="472068" name="Rectangle 4"/>
          <p:cNvSpPr>
            <a:spLocks noGrp="1" noChangeArrowheads="1"/>
          </p:cNvSpPr>
          <p:nvPr>
            <p:ph type="ctrTitle" idx="4294967295"/>
          </p:nvPr>
        </p:nvSpPr>
        <p:spPr>
          <a:xfrm>
            <a:off x="304800" y="2209800"/>
            <a:ext cx="8382000" cy="1736725"/>
          </a:xfrm>
        </p:spPr>
        <p:txBody>
          <a:bodyPr anchor="b" anchorCtr="1"/>
          <a:lstStyle/>
          <a:p>
            <a:pPr eaLnBrk="1" hangingPunct="1">
              <a:defRPr/>
            </a:pPr>
            <a:r>
              <a:rPr lang="en-US" dirty="0"/>
              <a:t>“Cybersecurity is now a major national security problem for the United States.”</a:t>
            </a:r>
          </a:p>
        </p:txBody>
      </p:sp>
      <p:sp>
        <p:nvSpPr>
          <p:cNvPr id="472069" name="Rectangle 5"/>
          <p:cNvSpPr>
            <a:spLocks noGrp="1" noChangeArrowheads="1"/>
          </p:cNvSpPr>
          <p:nvPr>
            <p:ph type="subTitle" idx="4294967295"/>
          </p:nvPr>
        </p:nvSpPr>
        <p:spPr>
          <a:xfrm>
            <a:off x="228600" y="4419600"/>
            <a:ext cx="8458200" cy="1295400"/>
          </a:xfrm>
        </p:spPr>
        <p:txBody>
          <a:bodyPr/>
          <a:lstStyle/>
          <a:p>
            <a:pPr marL="0" indent="0" algn="r" eaLnBrk="1" hangingPunct="1">
              <a:lnSpc>
                <a:spcPct val="80000"/>
              </a:lnSpc>
              <a:buFont typeface="Wingdings" pitchFamily="2" charset="2"/>
              <a:buNone/>
              <a:defRPr/>
            </a:pPr>
            <a:r>
              <a:rPr lang="en-US" sz="1800" i="1" dirty="0"/>
              <a:t>- Securing Cyberspace for the 44</a:t>
            </a:r>
            <a:r>
              <a:rPr lang="en-US" sz="1800" i="1" baseline="30000" dirty="0"/>
              <a:t>th</a:t>
            </a:r>
            <a:r>
              <a:rPr lang="en-US" sz="1800" i="1" dirty="0"/>
              <a:t> Presidency: </a:t>
            </a:r>
          </a:p>
          <a:p>
            <a:pPr marL="0" indent="0" algn="r" eaLnBrk="1" hangingPunct="1">
              <a:lnSpc>
                <a:spcPct val="80000"/>
              </a:lnSpc>
              <a:buFont typeface="Wingdings" pitchFamily="2" charset="2"/>
              <a:buNone/>
              <a:defRPr/>
            </a:pPr>
            <a:r>
              <a:rPr lang="en-US" sz="1800" dirty="0"/>
              <a:t>A Report of the Center for Strategic and International Studies</a:t>
            </a:r>
          </a:p>
          <a:p>
            <a:pPr marL="0" indent="0" algn="r" eaLnBrk="1" hangingPunct="1">
              <a:lnSpc>
                <a:spcPct val="80000"/>
              </a:lnSpc>
              <a:buFont typeface="Wingdings" pitchFamily="2" charset="2"/>
              <a:buNone/>
              <a:defRPr/>
            </a:pPr>
            <a:endParaRPr lang="en-US" sz="1800" dirty="0"/>
          </a:p>
          <a:p>
            <a:pPr marL="0" indent="0" algn="r" eaLnBrk="1" hangingPunct="1">
              <a:lnSpc>
                <a:spcPct val="80000"/>
              </a:lnSpc>
              <a:buFont typeface="Wingdings" pitchFamily="2" charset="2"/>
              <a:buNone/>
              <a:defRPr/>
            </a:pPr>
            <a:r>
              <a:rPr lang="en-US" sz="1800" dirty="0"/>
              <a:t>Washington, DC</a:t>
            </a:r>
          </a:p>
          <a:p>
            <a:pPr marL="0" indent="0" algn="r" eaLnBrk="1" hangingPunct="1">
              <a:lnSpc>
                <a:spcPct val="80000"/>
              </a:lnSpc>
              <a:buFont typeface="Wingdings" pitchFamily="2" charset="2"/>
              <a:buNone/>
              <a:defRPr/>
            </a:pPr>
            <a:r>
              <a:rPr lang="en-US" sz="1800" dirty="0"/>
              <a:t>December 2008</a:t>
            </a:r>
          </a:p>
          <a:p>
            <a:pPr marL="0" indent="0" eaLnBrk="1" hangingPunct="1">
              <a:lnSpc>
                <a:spcPct val="80000"/>
              </a:lnSpc>
              <a:buFont typeface="Wingdings" pitchFamily="2" charset="2"/>
              <a:buNone/>
              <a:defRPr/>
            </a:pPr>
            <a:endParaRPr lang="en-US" sz="180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Principle of Defense in Depth </a:t>
            </a:r>
            <a:endParaRPr lang="en-US" dirty="0"/>
          </a:p>
        </p:txBody>
      </p:sp>
      <p:sp>
        <p:nvSpPr>
          <p:cNvPr id="372740" name="Rectangle 3"/>
          <p:cNvSpPr>
            <a:spLocks noGrp="1" noChangeArrowheads="1"/>
          </p:cNvSpPr>
          <p:nvPr>
            <p:ph idx="1"/>
          </p:nvPr>
        </p:nvSpPr>
        <p:spPr>
          <a:xfrm>
            <a:off x="457200" y="1981200"/>
            <a:ext cx="4343400" cy="3886200"/>
          </a:xfrm>
        </p:spPr>
        <p:txBody>
          <a:bodyPr/>
          <a:lstStyle/>
          <a:p>
            <a:pPr eaLnBrk="1" hangingPunct="1">
              <a:defRPr/>
            </a:pPr>
            <a:r>
              <a:rPr lang="en-US" sz="2800" dirty="0" smtClean="0"/>
              <a:t>There </a:t>
            </a:r>
            <a:r>
              <a:rPr lang="en-US" sz="2800" dirty="0"/>
              <a:t>are multiple safeguards in place so that if one fails, another will continue to provide protection.</a:t>
            </a:r>
          </a:p>
          <a:p>
            <a:pPr eaLnBrk="1" hangingPunct="1">
              <a:buFont typeface="Wingdings" pitchFamily="2" charset="2"/>
              <a:buNone/>
              <a:defRPr/>
            </a:pPr>
            <a:endParaRPr lang="en-US" sz="2800" dirty="0"/>
          </a:p>
        </p:txBody>
      </p:sp>
      <p:sp>
        <p:nvSpPr>
          <p:cNvPr id="8" name="Slide Number Placeholder 2"/>
          <p:cNvSpPr>
            <a:spLocks noGrp="1"/>
          </p:cNvSpPr>
          <p:nvPr>
            <p:ph type="sldNum" sz="quarter" idx="11"/>
          </p:nvPr>
        </p:nvSpPr>
        <p:spPr/>
        <p:txBody>
          <a:bodyPr/>
          <a:lstStyle/>
          <a:p>
            <a:pPr>
              <a:defRPr/>
            </a:pPr>
            <a:fld id="{5AFD0037-3945-430B-B10D-1FF8183457F3}" type="slidenum">
              <a:rPr lang="en-US">
                <a:latin typeface="Arial" charset="0"/>
              </a:rPr>
              <a:pPr>
                <a:defRPr/>
              </a:pPr>
              <a:t>30</a:t>
            </a:fld>
            <a:endParaRPr lang="en-US">
              <a:latin typeface="Arial" charset="0"/>
            </a:endParaRPr>
          </a:p>
        </p:txBody>
      </p:sp>
      <p:pic>
        <p:nvPicPr>
          <p:cNvPr id="131077" name="Picture 4" descr="DefenseInDepthOnion"/>
          <p:cNvPicPr>
            <a:picLocks noChangeAspect="1" noChangeArrowheads="1"/>
          </p:cNvPicPr>
          <p:nvPr/>
        </p:nvPicPr>
        <p:blipFill>
          <a:blip r:embed="rId3" cstate="print"/>
          <a:srcRect/>
          <a:stretch>
            <a:fillRect/>
          </a:stretch>
        </p:blipFill>
        <p:spPr bwMode="auto">
          <a:xfrm>
            <a:off x="4724400" y="1905000"/>
            <a:ext cx="3962400" cy="3879850"/>
          </a:xfrm>
          <a:prstGeom prst="rect">
            <a:avLst/>
          </a:prstGeom>
          <a:noFill/>
          <a:ln w="9525">
            <a:noFill/>
            <a:miter lim="800000"/>
            <a:headEnd/>
            <a:tailEnd/>
          </a:ln>
        </p:spPr>
      </p:pic>
      <p:sp>
        <p:nvSpPr>
          <p:cNvPr id="131078" name="Text Box 13"/>
          <p:cNvSpPr txBox="1">
            <a:spLocks noChangeArrowheads="1"/>
          </p:cNvSpPr>
          <p:nvPr/>
        </p:nvSpPr>
        <p:spPr bwMode="auto">
          <a:xfrm>
            <a:off x="6248400" y="5881688"/>
            <a:ext cx="2136775" cy="366712"/>
          </a:xfrm>
          <a:prstGeom prst="rect">
            <a:avLst/>
          </a:prstGeom>
          <a:noFill/>
          <a:ln w="9525">
            <a:noFill/>
            <a:miter lim="800000"/>
            <a:headEnd/>
            <a:tailEnd/>
          </a:ln>
        </p:spPr>
        <p:txBody>
          <a:bodyPr wrap="none">
            <a:spAutoFit/>
          </a:bodyPr>
          <a:lstStyle/>
          <a:p>
            <a:r>
              <a:rPr lang="en-US" dirty="0"/>
              <a:t>Simple DiD Model</a:t>
            </a:r>
            <a:r>
              <a:rPr lang="en-US" baseline="30000" dirty="0"/>
              <a:t>*</a:t>
            </a:r>
            <a:r>
              <a:rPr lang="en-US" dirty="0"/>
              <a:t> </a:t>
            </a:r>
          </a:p>
        </p:txBody>
      </p:sp>
      <p:sp>
        <p:nvSpPr>
          <p:cNvPr id="131079" name="Text Box 14"/>
          <p:cNvSpPr txBox="1">
            <a:spLocks noChangeArrowheads="1"/>
          </p:cNvSpPr>
          <p:nvPr/>
        </p:nvSpPr>
        <p:spPr bwMode="auto">
          <a:xfrm>
            <a:off x="517525" y="5562600"/>
            <a:ext cx="4359275" cy="738664"/>
          </a:xfrm>
          <a:prstGeom prst="rect">
            <a:avLst/>
          </a:prstGeom>
          <a:noFill/>
          <a:ln w="9525">
            <a:noFill/>
            <a:miter lim="800000"/>
            <a:headEnd/>
            <a:tailEnd/>
          </a:ln>
        </p:spPr>
        <p:txBody>
          <a:bodyPr wrap="square">
            <a:spAutoFit/>
          </a:bodyPr>
          <a:lstStyle/>
          <a:p>
            <a:r>
              <a:rPr lang="en-US" sz="1400" baseline="30000" dirty="0"/>
              <a:t>*</a:t>
            </a:r>
            <a:r>
              <a:rPr lang="en-US" sz="1400" dirty="0"/>
              <a:t>Public domain document from </a:t>
            </a:r>
            <a:r>
              <a:rPr lang="en-US" sz="1400" dirty="0">
                <a:hlinkClick r:id="rId4"/>
              </a:rPr>
              <a:t>http://en.wikipedia.org/wiki/Information_security</a:t>
            </a:r>
            <a:r>
              <a:rPr lang="en-US" sz="1400" dirty="0"/>
              <a:t>. </a:t>
            </a:r>
          </a:p>
          <a:p>
            <a:r>
              <a:rPr lang="en-US" sz="1400" i="1" dirty="0"/>
              <a:t>Site known good April 2010.</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1"/>
          <p:cNvSpPr>
            <a:spLocks noGrp="1"/>
          </p:cNvSpPr>
          <p:nvPr>
            <p:ph type="sldNum" sz="quarter" idx="11"/>
          </p:nvPr>
        </p:nvSpPr>
        <p:spPr>
          <a:xfrm>
            <a:off x="6553200" y="6243638"/>
            <a:ext cx="2133600" cy="457200"/>
          </a:xfrm>
        </p:spPr>
        <p:txBody>
          <a:bodyPr/>
          <a:lstStyle/>
          <a:p>
            <a:pPr>
              <a:defRPr/>
            </a:pPr>
            <a:fld id="{BB2C969B-3321-45EE-9A51-A34EF21BCCB8}" type="slidenum">
              <a:rPr lang="en-US" b="0">
                <a:latin typeface="Arial" charset="0"/>
              </a:rPr>
              <a:pPr>
                <a:defRPr/>
              </a:pPr>
              <a:t>31</a:t>
            </a:fld>
            <a:endParaRPr lang="en-US" b="0" dirty="0">
              <a:latin typeface="Arial" charset="0"/>
            </a:endParaRPr>
          </a:p>
        </p:txBody>
      </p:sp>
      <p:sp>
        <p:nvSpPr>
          <p:cNvPr id="61443" name="Text Box 2"/>
          <p:cNvSpPr txBox="1">
            <a:spLocks noChangeArrowheads="1"/>
          </p:cNvSpPr>
          <p:nvPr/>
        </p:nvSpPr>
        <p:spPr bwMode="auto">
          <a:xfrm>
            <a:off x="762000" y="1447800"/>
            <a:ext cx="7772400" cy="4401205"/>
          </a:xfrm>
          <a:prstGeom prst="rect">
            <a:avLst/>
          </a:prstGeom>
          <a:noFill/>
          <a:ln w="9525">
            <a:noFill/>
            <a:miter lim="800000"/>
            <a:headEnd/>
            <a:tailEnd/>
          </a:ln>
        </p:spPr>
        <p:txBody>
          <a:bodyPr wrap="square">
            <a:spAutoFit/>
          </a:bodyPr>
          <a:lstStyle/>
          <a:p>
            <a:r>
              <a:rPr lang="en-US" sz="5600" dirty="0" smtClean="0"/>
              <a:t>Use the Language of the Cooperative Agreement as a Framework for a Security Plan</a:t>
            </a:r>
            <a:endParaRPr lang="en-US" sz="56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1"/>
          <p:cNvSpPr>
            <a:spLocks noGrp="1"/>
          </p:cNvSpPr>
          <p:nvPr>
            <p:ph type="sldNum" sz="quarter" idx="11"/>
          </p:nvPr>
        </p:nvSpPr>
        <p:spPr>
          <a:xfrm>
            <a:off x="6553200" y="6243638"/>
            <a:ext cx="2133600" cy="457200"/>
          </a:xfrm>
        </p:spPr>
        <p:txBody>
          <a:bodyPr/>
          <a:lstStyle/>
          <a:p>
            <a:pPr>
              <a:defRPr/>
            </a:pPr>
            <a:fld id="{B51C302E-2DA5-45D0-85F2-A1571EA9BDF4}" type="slidenum">
              <a:rPr lang="en-US" b="0">
                <a:latin typeface="Arial" charset="0"/>
              </a:rPr>
              <a:pPr>
                <a:defRPr/>
              </a:pPr>
              <a:t>32</a:t>
            </a:fld>
            <a:endParaRPr lang="en-US" b="0" dirty="0">
              <a:latin typeface="Arial" charset="0"/>
            </a:endParaRPr>
          </a:p>
        </p:txBody>
      </p:sp>
      <p:sp>
        <p:nvSpPr>
          <p:cNvPr id="246787" name="Rectangle 2"/>
          <p:cNvSpPr>
            <a:spLocks noGrp="1" noChangeArrowheads="1"/>
          </p:cNvSpPr>
          <p:nvPr>
            <p:ph type="title" idx="4294967295"/>
          </p:nvPr>
        </p:nvSpPr>
        <p:spPr>
          <a:xfrm>
            <a:off x="457200" y="609600"/>
            <a:ext cx="9144000" cy="1143000"/>
          </a:xfrm>
        </p:spPr>
        <p:txBody>
          <a:bodyPr/>
          <a:lstStyle/>
          <a:p>
            <a:pPr eaLnBrk="1" hangingPunct="1">
              <a:defRPr/>
            </a:pPr>
            <a:r>
              <a:rPr lang="en-US" sz="3600" dirty="0"/>
              <a:t>NSF Cooperative Agreements </a:t>
            </a:r>
            <a:br>
              <a:rPr lang="en-US" sz="3600" dirty="0"/>
            </a:br>
            <a:r>
              <a:rPr lang="en-US" sz="3600" dirty="0"/>
              <a:t>Information Security Requirement</a:t>
            </a:r>
          </a:p>
        </p:txBody>
      </p:sp>
      <p:sp>
        <p:nvSpPr>
          <p:cNvPr id="246788" name="Rectangle 3"/>
          <p:cNvSpPr>
            <a:spLocks noGrp="1" noChangeArrowheads="1"/>
          </p:cNvSpPr>
          <p:nvPr>
            <p:ph type="body" idx="4294967295"/>
          </p:nvPr>
        </p:nvSpPr>
        <p:spPr>
          <a:xfrm>
            <a:off x="457200" y="1943100"/>
            <a:ext cx="8229600" cy="4533900"/>
          </a:xfrm>
        </p:spPr>
        <p:txBody>
          <a:bodyPr/>
          <a:lstStyle/>
          <a:p>
            <a:pPr eaLnBrk="1" hangingPunct="1">
              <a:lnSpc>
                <a:spcPct val="80000"/>
              </a:lnSpc>
              <a:defRPr/>
            </a:pPr>
            <a:r>
              <a:rPr lang="en-US" sz="2400" dirty="0"/>
              <a:t>Incorporated in NSF’s Supplemental Financial and Administrative Terms and Conditions:</a:t>
            </a:r>
          </a:p>
          <a:p>
            <a:pPr eaLnBrk="1" hangingPunct="1">
              <a:lnSpc>
                <a:spcPct val="80000"/>
              </a:lnSpc>
              <a:buFont typeface="Wingdings" pitchFamily="2" charset="2"/>
              <a:buNone/>
              <a:defRPr/>
            </a:pPr>
            <a:endParaRPr lang="en-US" sz="1800" dirty="0"/>
          </a:p>
          <a:p>
            <a:pPr lvl="1" eaLnBrk="1" hangingPunct="1">
              <a:lnSpc>
                <a:spcPct val="80000"/>
              </a:lnSpc>
              <a:defRPr/>
            </a:pPr>
            <a:r>
              <a:rPr lang="en-US" sz="2000" dirty="0">
                <a:hlinkClick r:id="rId3"/>
              </a:rPr>
              <a:t>CA-FATC – Large Facilities: Article 51</a:t>
            </a:r>
            <a:endParaRPr lang="en-US" sz="2000" dirty="0"/>
          </a:p>
          <a:p>
            <a:pPr lvl="1" eaLnBrk="1" hangingPunct="1">
              <a:lnSpc>
                <a:spcPct val="80000"/>
              </a:lnSpc>
              <a:defRPr/>
            </a:pPr>
            <a:endParaRPr lang="en-US" sz="2000" dirty="0"/>
          </a:p>
          <a:p>
            <a:pPr lvl="1" eaLnBrk="1" hangingPunct="1">
              <a:lnSpc>
                <a:spcPct val="80000"/>
              </a:lnSpc>
              <a:defRPr/>
            </a:pPr>
            <a:r>
              <a:rPr lang="en-US" sz="2000" dirty="0">
                <a:hlinkClick r:id="rId4"/>
              </a:rPr>
              <a:t>CA-FATC – FFRDCs: Article 54</a:t>
            </a:r>
            <a:endParaRPr lang="en-US" sz="2000" dirty="0"/>
          </a:p>
          <a:p>
            <a:pPr lvl="1" eaLnBrk="1" hangingPunct="1">
              <a:lnSpc>
                <a:spcPct val="80000"/>
              </a:lnSpc>
              <a:defRPr/>
            </a:pPr>
            <a:endParaRPr lang="en-US" sz="2000" dirty="0"/>
          </a:p>
          <a:p>
            <a:pPr eaLnBrk="1" hangingPunct="1">
              <a:lnSpc>
                <a:spcPct val="80000"/>
              </a:lnSpc>
              <a:defRPr/>
            </a:pPr>
            <a:r>
              <a:rPr lang="en-US" sz="2400" dirty="0"/>
              <a:t>Purpose is to help ensure that NSF large facilities and FFRDCs have policies, procedures and practices to protect research and education activities in support of the award.</a:t>
            </a:r>
          </a:p>
          <a:p>
            <a:pPr eaLnBrk="1" hangingPunct="1">
              <a:lnSpc>
                <a:spcPct val="80000"/>
              </a:lnSpc>
              <a:buFont typeface="Wingdings" pitchFamily="2" charset="2"/>
              <a:buNone/>
              <a:defRPr/>
            </a:pPr>
            <a:r>
              <a:rPr lang="en-US" sz="2400" dirty="0"/>
              <a:t> </a:t>
            </a:r>
          </a:p>
          <a:p>
            <a:pPr eaLnBrk="1" hangingPunct="1">
              <a:lnSpc>
                <a:spcPct val="80000"/>
              </a:lnSpc>
              <a:defRPr/>
            </a:pPr>
            <a:r>
              <a:rPr lang="en-US" sz="2400" dirty="0"/>
              <a:t>Influenced by recommendations from awardees at previous NSF-sponsored Cyber-security summits.</a:t>
            </a:r>
          </a:p>
          <a:p>
            <a:pPr eaLnBrk="1" hangingPunct="1">
              <a:lnSpc>
                <a:spcPct val="80000"/>
              </a:lnSpc>
              <a:buFont typeface="Wingdings" pitchFamily="2" charset="2"/>
              <a:buNone/>
              <a:defRPr/>
            </a:pPr>
            <a:endParaRPr lang="en-US" sz="2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38762C73-AE85-4C41-AEF3-942F743E9E71}" type="slidenum">
              <a:rPr lang="en-US" b="0">
                <a:latin typeface="Arial" charset="0"/>
              </a:rPr>
              <a:pPr>
                <a:defRPr/>
              </a:pPr>
              <a:t>33</a:t>
            </a:fld>
            <a:endParaRPr lang="en-US" b="0" dirty="0">
              <a:latin typeface="Arial" charset="0"/>
            </a:endParaRPr>
          </a:p>
        </p:txBody>
      </p:sp>
      <p:sp>
        <p:nvSpPr>
          <p:cNvPr id="248835" name="Rectangle 2"/>
          <p:cNvSpPr>
            <a:spLocks noGrp="1" noChangeArrowheads="1"/>
          </p:cNvSpPr>
          <p:nvPr>
            <p:ph type="title" idx="4294967295"/>
          </p:nvPr>
        </p:nvSpPr>
        <p:spPr>
          <a:xfrm>
            <a:off x="457200" y="457200"/>
            <a:ext cx="8382000" cy="990600"/>
          </a:xfrm>
        </p:spPr>
        <p:txBody>
          <a:bodyPr/>
          <a:lstStyle/>
          <a:p>
            <a:pPr eaLnBrk="1" hangingPunct="1">
              <a:defRPr/>
            </a:pPr>
            <a:r>
              <a:rPr lang="en-US" sz="4000" dirty="0"/>
              <a:t>Information Security Responsibilities</a:t>
            </a:r>
          </a:p>
        </p:txBody>
      </p:sp>
      <p:sp>
        <p:nvSpPr>
          <p:cNvPr id="248836" name="Rectangle 3"/>
          <p:cNvSpPr>
            <a:spLocks noGrp="1" noChangeArrowheads="1"/>
          </p:cNvSpPr>
          <p:nvPr>
            <p:ph type="body" idx="4294967295"/>
          </p:nvPr>
        </p:nvSpPr>
        <p:spPr>
          <a:xfrm>
            <a:off x="304800" y="1295400"/>
            <a:ext cx="8839200" cy="5181600"/>
          </a:xfrm>
        </p:spPr>
        <p:txBody>
          <a:bodyPr/>
          <a:lstStyle/>
          <a:p>
            <a:pPr eaLnBrk="1" hangingPunct="1">
              <a:lnSpc>
                <a:spcPct val="80000"/>
              </a:lnSpc>
              <a:defRPr/>
            </a:pPr>
            <a:r>
              <a:rPr lang="en-US" sz="2400" dirty="0"/>
              <a:t>Security for all IT systems is the </a:t>
            </a:r>
            <a:r>
              <a:rPr lang="en-US" sz="2400" i="1" dirty="0" err="1"/>
              <a:t>Awardee’s</a:t>
            </a:r>
            <a:r>
              <a:rPr lang="en-US" sz="2400" i="1" dirty="0"/>
              <a:t> responsibility</a:t>
            </a:r>
            <a:r>
              <a:rPr lang="en-US" sz="2400" dirty="0"/>
              <a:t>.</a:t>
            </a:r>
          </a:p>
          <a:p>
            <a:pPr lvl="1" eaLnBrk="1" hangingPunct="1">
              <a:lnSpc>
                <a:spcPct val="80000"/>
              </a:lnSpc>
              <a:defRPr/>
            </a:pPr>
            <a:r>
              <a:rPr lang="en-US" sz="2000" dirty="0"/>
              <a:t>Includes equipment, data and information</a:t>
            </a:r>
          </a:p>
          <a:p>
            <a:pPr lvl="1" eaLnBrk="1" hangingPunct="1">
              <a:lnSpc>
                <a:spcPct val="80000"/>
              </a:lnSpc>
              <a:buFont typeface="Wingdings" pitchFamily="2" charset="2"/>
              <a:buNone/>
              <a:defRPr/>
            </a:pPr>
            <a:r>
              <a:rPr lang="en-US" sz="2000" dirty="0"/>
              <a:t> </a:t>
            </a:r>
          </a:p>
          <a:p>
            <a:pPr eaLnBrk="1" hangingPunct="1">
              <a:lnSpc>
                <a:spcPct val="80000"/>
              </a:lnSpc>
              <a:defRPr/>
            </a:pPr>
            <a:r>
              <a:rPr lang="en-US" sz="2400" dirty="0"/>
              <a:t>Awardee is required to provide a summary of its IT Security program, including:</a:t>
            </a:r>
          </a:p>
          <a:p>
            <a:pPr lvl="1" eaLnBrk="1" hangingPunct="1">
              <a:lnSpc>
                <a:spcPct val="80000"/>
              </a:lnSpc>
              <a:defRPr/>
            </a:pPr>
            <a:r>
              <a:rPr lang="en-US" sz="2000" dirty="0"/>
              <a:t>Roles and responsibilities, risk assessment, technical safeguards, administrative safeguards; physical safeguards; policies and procedures; awareness and training; notification procedures.</a:t>
            </a:r>
          </a:p>
          <a:p>
            <a:pPr lvl="1" eaLnBrk="1" hangingPunct="1">
              <a:lnSpc>
                <a:spcPct val="80000"/>
              </a:lnSpc>
              <a:defRPr/>
            </a:pPr>
            <a:r>
              <a:rPr lang="en-US" sz="2000" dirty="0"/>
              <a:t>Evaluation criteria employed to assess the success of the program</a:t>
            </a:r>
          </a:p>
          <a:p>
            <a:pPr lvl="1" eaLnBrk="1" hangingPunct="1">
              <a:lnSpc>
                <a:spcPct val="80000"/>
              </a:lnSpc>
              <a:buFont typeface="Wingdings" pitchFamily="2" charset="2"/>
              <a:buNone/>
              <a:defRPr/>
            </a:pPr>
            <a:r>
              <a:rPr lang="en-US" sz="2000" dirty="0"/>
              <a:t>  </a:t>
            </a:r>
          </a:p>
          <a:p>
            <a:pPr eaLnBrk="1" hangingPunct="1">
              <a:lnSpc>
                <a:spcPct val="80000"/>
              </a:lnSpc>
              <a:defRPr/>
            </a:pPr>
            <a:r>
              <a:rPr lang="en-US" sz="2400" dirty="0"/>
              <a:t>All </a:t>
            </a:r>
            <a:r>
              <a:rPr lang="en-US" sz="2400" dirty="0" err="1"/>
              <a:t>subawardees</a:t>
            </a:r>
            <a:r>
              <a:rPr lang="en-US" sz="2400" dirty="0"/>
              <a:t>, subcontractors, researchers and others with access to the </a:t>
            </a:r>
            <a:r>
              <a:rPr lang="en-US" sz="2400" dirty="0" err="1"/>
              <a:t>awardee’s</a:t>
            </a:r>
            <a:r>
              <a:rPr lang="en-US" sz="2400" dirty="0"/>
              <a:t> systems and facilities shall have appropriate security measures in place. </a:t>
            </a:r>
          </a:p>
          <a:p>
            <a:pPr lvl="1" eaLnBrk="1" hangingPunct="1">
              <a:lnSpc>
                <a:spcPct val="80000"/>
              </a:lnSpc>
              <a:buFont typeface="Wingdings" pitchFamily="2" charset="2"/>
              <a:buNone/>
              <a:defRPr/>
            </a:pPr>
            <a:endParaRPr lang="en-US" sz="2000" dirty="0"/>
          </a:p>
          <a:p>
            <a:pPr eaLnBrk="1" hangingPunct="1">
              <a:lnSpc>
                <a:spcPct val="80000"/>
              </a:lnSpc>
              <a:defRPr/>
            </a:pPr>
            <a:r>
              <a:rPr lang="en-US" sz="2400" dirty="0"/>
              <a:t>Awardee will participate in ongoing dialog with NSF and others to promote awareness and sharing of best practices.</a:t>
            </a:r>
            <a:r>
              <a:rPr lang="en-US" sz="1400" dirty="0"/>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066" name="Group 18"/>
          <p:cNvGrpSpPr>
            <a:grpSpLocks/>
          </p:cNvGrpSpPr>
          <p:nvPr/>
        </p:nvGrpSpPr>
        <p:grpSpPr bwMode="auto">
          <a:xfrm>
            <a:off x="2582863" y="1233488"/>
            <a:ext cx="8161338" cy="5776913"/>
            <a:chOff x="1723" y="463"/>
            <a:chExt cx="5141" cy="3639"/>
          </a:xfrm>
        </p:grpSpPr>
        <p:graphicFrame>
          <p:nvGraphicFramePr>
            <p:cNvPr id="2050" name="Object 6"/>
            <p:cNvGraphicFramePr>
              <a:graphicFrameLocks noChangeAspect="1"/>
            </p:cNvGraphicFramePr>
            <p:nvPr/>
          </p:nvGraphicFramePr>
          <p:xfrm>
            <a:off x="1723" y="463"/>
            <a:ext cx="5141" cy="3639"/>
          </p:xfrm>
          <a:graphic>
            <a:graphicData uri="http://schemas.openxmlformats.org/presentationml/2006/ole">
              <p:oleObj spid="_x0000_s2050" name="Chart" r:id="rId4" imgW="8229297" imgH="5854485" progId="MSGraph.Chart.8">
                <p:embed followColorScheme="full"/>
              </p:oleObj>
            </a:graphicData>
          </a:graphic>
        </p:graphicFrame>
        <p:sp>
          <p:nvSpPr>
            <p:cNvPr id="2057" name="Text Box 7"/>
            <p:cNvSpPr txBox="1">
              <a:spLocks noChangeArrowheads="1"/>
            </p:cNvSpPr>
            <p:nvPr/>
          </p:nvSpPr>
          <p:spPr bwMode="auto">
            <a:xfrm>
              <a:off x="4266" y="1030"/>
              <a:ext cx="774" cy="326"/>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2058" name="Text Box 8"/>
            <p:cNvSpPr txBox="1">
              <a:spLocks noChangeArrowheads="1"/>
            </p:cNvSpPr>
            <p:nvPr/>
          </p:nvSpPr>
          <p:spPr bwMode="auto">
            <a:xfrm>
              <a:off x="3264" y="1078"/>
              <a:ext cx="1056" cy="326"/>
            </a:xfrm>
            <a:prstGeom prst="rect">
              <a:avLst/>
            </a:prstGeom>
            <a:noFill/>
            <a:ln w="9525">
              <a:noFill/>
              <a:miter lim="800000"/>
              <a:headEnd/>
              <a:tailEnd/>
            </a:ln>
          </p:spPr>
          <p:txBody>
            <a:bodyPr>
              <a:spAutoFit/>
            </a:bodyPr>
            <a:lstStyle/>
            <a:p>
              <a:pPr algn="ctr"/>
              <a:r>
                <a:rPr lang="en-US" sz="1400" b="1" dirty="0">
                  <a:solidFill>
                    <a:srgbClr val="000000"/>
                  </a:solidFill>
                </a:rPr>
                <a:t>Roles and</a:t>
              </a:r>
            </a:p>
            <a:p>
              <a:pPr algn="ctr"/>
              <a:r>
                <a:rPr lang="en-US" sz="1400" b="1" dirty="0">
                  <a:solidFill>
                    <a:srgbClr val="000000"/>
                  </a:solidFill>
                </a:rPr>
                <a:t>Responsibilities</a:t>
              </a:r>
            </a:p>
          </p:txBody>
        </p:sp>
        <p:sp>
          <p:nvSpPr>
            <p:cNvPr id="300041" name="Text Box 9"/>
            <p:cNvSpPr txBox="1">
              <a:spLocks noChangeArrowheads="1"/>
            </p:cNvSpPr>
            <p:nvPr/>
          </p:nvSpPr>
          <p:spPr bwMode="auto">
            <a:xfrm>
              <a:off x="4700" y="2326"/>
              <a:ext cx="724" cy="326"/>
            </a:xfrm>
            <a:prstGeom prst="rect">
              <a:avLst/>
            </a:prstGeom>
            <a:noFill/>
            <a:ln w="9525">
              <a:noFill/>
              <a:miter lim="800000"/>
              <a:headEnd/>
              <a:tailEnd/>
            </a:ln>
            <a:effectLst/>
          </p:spPr>
          <p:txBody>
            <a:bodyPr wrap="non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t>Technical </a:t>
              </a:r>
            </a:p>
            <a:p>
              <a:pPr>
                <a:defRPr/>
              </a:pPr>
              <a:r>
                <a:rPr lang="en-US" sz="1400" b="1" dirty="0"/>
                <a:t>Safeguards</a:t>
              </a:r>
            </a:p>
          </p:txBody>
        </p:sp>
        <p:sp>
          <p:nvSpPr>
            <p:cNvPr id="2060" name="Text Box 10"/>
            <p:cNvSpPr txBox="1">
              <a:spLocks noChangeArrowheads="1"/>
            </p:cNvSpPr>
            <p:nvPr/>
          </p:nvSpPr>
          <p:spPr bwMode="auto">
            <a:xfrm>
              <a:off x="4676" y="1798"/>
              <a:ext cx="892" cy="326"/>
            </a:xfrm>
            <a:prstGeom prst="rect">
              <a:avLst/>
            </a:prstGeom>
            <a:noFill/>
            <a:ln w="9525">
              <a:noFill/>
              <a:miter lim="800000"/>
              <a:headEnd/>
              <a:tailEnd/>
            </a:ln>
          </p:spPr>
          <p:txBody>
            <a:bodyPr wrap="none">
              <a:spAutoFit/>
            </a:bodyPr>
            <a:lstStyle/>
            <a:p>
              <a:r>
                <a:rPr lang="en-US" sz="1400" b="1" dirty="0"/>
                <a:t>Administrative</a:t>
              </a:r>
            </a:p>
            <a:p>
              <a:r>
                <a:rPr lang="en-US" sz="1400" b="1" dirty="0"/>
                <a:t>  Safeguards</a:t>
              </a:r>
            </a:p>
          </p:txBody>
        </p:sp>
        <p:sp>
          <p:nvSpPr>
            <p:cNvPr id="2061" name="Text Box 11"/>
            <p:cNvSpPr txBox="1">
              <a:spLocks noChangeArrowheads="1"/>
            </p:cNvSpPr>
            <p:nvPr/>
          </p:nvSpPr>
          <p:spPr bwMode="auto">
            <a:xfrm>
              <a:off x="4268" y="3008"/>
              <a:ext cx="724" cy="326"/>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2062" name="Text Box 12"/>
            <p:cNvSpPr txBox="1">
              <a:spLocks noChangeArrowheads="1"/>
            </p:cNvSpPr>
            <p:nvPr/>
          </p:nvSpPr>
          <p:spPr bwMode="auto">
            <a:xfrm>
              <a:off x="3541" y="2806"/>
              <a:ext cx="731" cy="594"/>
            </a:xfrm>
            <a:prstGeom prst="rect">
              <a:avLst/>
            </a:prstGeom>
            <a:noFill/>
            <a:ln w="9525">
              <a:noFill/>
              <a:miter lim="800000"/>
              <a:headEnd/>
              <a:tailEnd/>
            </a:ln>
          </p:spPr>
          <p:txBody>
            <a:bodyPr wrap="none">
              <a:spAutoFit/>
            </a:bodyPr>
            <a:lstStyle/>
            <a:p>
              <a:r>
                <a:rPr lang="en-US" sz="1400" b="1" dirty="0">
                  <a:solidFill>
                    <a:schemeClr val="bg1"/>
                  </a:solidFill>
                </a:rPr>
                <a:t>   </a:t>
              </a:r>
            </a:p>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2063" name="Text Box 13"/>
            <p:cNvSpPr txBox="1">
              <a:spLocks noChangeArrowheads="1"/>
            </p:cNvSpPr>
            <p:nvPr/>
          </p:nvSpPr>
          <p:spPr bwMode="auto">
            <a:xfrm>
              <a:off x="2975" y="2278"/>
              <a:ext cx="721" cy="460"/>
            </a:xfrm>
            <a:prstGeom prst="rect">
              <a:avLst/>
            </a:prstGeom>
            <a:noFill/>
            <a:ln w="9525">
              <a:noFill/>
              <a:miter lim="800000"/>
              <a:headEnd/>
              <a:tailEnd/>
            </a:ln>
          </p:spPr>
          <p:txBody>
            <a:bodyPr>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2064" name="Text Box 14"/>
            <p:cNvSpPr txBox="1">
              <a:spLocks noChangeArrowheads="1"/>
            </p:cNvSpPr>
            <p:nvPr/>
          </p:nvSpPr>
          <p:spPr bwMode="auto">
            <a:xfrm>
              <a:off x="2915" y="1750"/>
              <a:ext cx="739" cy="330"/>
            </a:xfrm>
            <a:prstGeom prst="rect">
              <a:avLst/>
            </a:prstGeom>
            <a:noFill/>
            <a:ln w="9525">
              <a:noFill/>
              <a:miter lim="800000"/>
              <a:headEnd/>
              <a:tailEnd/>
            </a:ln>
          </p:spPr>
          <p:txBody>
            <a:bodyPr wrap="none">
              <a:spAutoFit/>
            </a:bodyPr>
            <a:lstStyle/>
            <a:p>
              <a:r>
                <a:rPr lang="en-US" sz="1400" b="1" dirty="0">
                  <a:solidFill>
                    <a:schemeClr val="bg1"/>
                  </a:solidFill>
                </a:rPr>
                <a:t>Notification</a:t>
              </a:r>
            </a:p>
            <a:p>
              <a:r>
                <a:rPr lang="en-US" sz="1400" b="1" dirty="0">
                  <a:solidFill>
                    <a:schemeClr val="bg1"/>
                  </a:solidFill>
                </a:rPr>
                <a:t>Procedures</a:t>
              </a:r>
            </a:p>
          </p:txBody>
        </p:sp>
      </p:grpSp>
      <p:sp>
        <p:nvSpPr>
          <p:cNvPr id="15" name="Slide Number Placeholder 3"/>
          <p:cNvSpPr>
            <a:spLocks noGrp="1"/>
          </p:cNvSpPr>
          <p:nvPr>
            <p:ph type="sldNum" sz="quarter" idx="11"/>
          </p:nvPr>
        </p:nvSpPr>
        <p:spPr>
          <a:xfrm>
            <a:off x="6553200" y="6243638"/>
            <a:ext cx="2133600" cy="457200"/>
          </a:xfrm>
        </p:spPr>
        <p:txBody>
          <a:bodyPr/>
          <a:lstStyle/>
          <a:p>
            <a:pPr>
              <a:defRPr/>
            </a:pPr>
            <a:fld id="{18F2D7D4-D6FC-4532-BEB6-888084B42F10}" type="slidenum">
              <a:rPr lang="en-US">
                <a:latin typeface="Arial" charset="0"/>
              </a:rPr>
              <a:pPr>
                <a:defRPr/>
              </a:pPr>
              <a:t>34</a:t>
            </a:fld>
            <a:endParaRPr lang="en-US">
              <a:latin typeface="Arial" charset="0"/>
            </a:endParaRPr>
          </a:p>
        </p:txBody>
      </p:sp>
      <p:sp>
        <p:nvSpPr>
          <p:cNvPr id="300035" name="Rectangle 2"/>
          <p:cNvSpPr>
            <a:spLocks noGrp="1" noChangeArrowheads="1"/>
          </p:cNvSpPr>
          <p:nvPr>
            <p:ph type="title" idx="4294967295"/>
          </p:nvPr>
        </p:nvSpPr>
        <p:spPr>
          <a:xfrm>
            <a:off x="457200" y="609600"/>
            <a:ext cx="8610600" cy="1143000"/>
          </a:xfrm>
        </p:spPr>
        <p:txBody>
          <a:bodyPr/>
          <a:lstStyle/>
          <a:p>
            <a:pPr eaLnBrk="1" hangingPunct="1">
              <a:defRPr/>
            </a:pPr>
            <a:r>
              <a:rPr lang="en-US" sz="3600" dirty="0"/>
              <a:t>Awardee Responsibilities under the Cooperative Agreement</a:t>
            </a:r>
          </a:p>
        </p:txBody>
      </p:sp>
      <p:sp>
        <p:nvSpPr>
          <p:cNvPr id="2055" name="Rectangle 3"/>
          <p:cNvSpPr>
            <a:spLocks noChangeArrowheads="1"/>
          </p:cNvSpPr>
          <p:nvPr/>
        </p:nvSpPr>
        <p:spPr bwMode="auto">
          <a:xfrm>
            <a:off x="609600" y="2133600"/>
            <a:ext cx="3276600" cy="685800"/>
          </a:xfrm>
          <a:prstGeom prst="rect">
            <a:avLst/>
          </a:prstGeom>
          <a:solidFill>
            <a:schemeClr val="tx2"/>
          </a:solidFill>
          <a:ln w="9525">
            <a:solidFill>
              <a:schemeClr val="tx2"/>
            </a:solidFill>
            <a:miter lim="800000"/>
            <a:headEnd/>
            <a:tailEnd/>
          </a:ln>
        </p:spPr>
        <p:txBody>
          <a:bodyPr/>
          <a:lstStyle/>
          <a:p>
            <a:pPr algn="ctr"/>
            <a:r>
              <a:rPr lang="en-US" b="1" dirty="0">
                <a:solidFill>
                  <a:schemeClr val="bg1"/>
                </a:solidFill>
                <a:latin typeface="Tahoma" pitchFamily="34" charset="0"/>
              </a:rPr>
              <a:t>Summary of  </a:t>
            </a:r>
          </a:p>
          <a:p>
            <a:pPr algn="ctr"/>
            <a:r>
              <a:rPr lang="en-US" b="1" dirty="0">
                <a:solidFill>
                  <a:schemeClr val="bg1"/>
                </a:solidFill>
                <a:latin typeface="Tahoma" pitchFamily="34" charset="0"/>
              </a:rPr>
              <a:t>IT Security Program</a:t>
            </a:r>
          </a:p>
        </p:txBody>
      </p:sp>
      <p:sp>
        <p:nvSpPr>
          <p:cNvPr id="300037" name="Rectangle 4"/>
          <p:cNvSpPr>
            <a:spLocks noChangeArrowheads="1"/>
          </p:cNvSpPr>
          <p:nvPr/>
        </p:nvSpPr>
        <p:spPr bwMode="auto">
          <a:xfrm>
            <a:off x="609600" y="2819400"/>
            <a:ext cx="3276600" cy="3124200"/>
          </a:xfrm>
          <a:prstGeom prst="rect">
            <a:avLst/>
          </a:prstGeom>
          <a:noFill/>
          <a:ln w="9525">
            <a:solidFill>
              <a:schemeClr val="tx2"/>
            </a:solidFill>
            <a:miter lim="800000"/>
            <a:headEnd/>
            <a:tailEnd/>
          </a:ln>
        </p:spPr>
        <p:txBody>
          <a:bodyPr/>
          <a:lstStyle/>
          <a:p>
            <a:pPr marL="342900" indent="-342900">
              <a:buFontTx/>
              <a:buChar char="•"/>
              <a:defRPr/>
            </a:pPr>
            <a:r>
              <a:rPr lang="en-US" sz="2000" dirty="0"/>
              <a:t>roles and responsibilities</a:t>
            </a:r>
          </a:p>
          <a:p>
            <a:pPr marL="342900" indent="-342900">
              <a:buFontTx/>
              <a:buChar char="•"/>
              <a:defRPr/>
            </a:pPr>
            <a:r>
              <a:rPr lang="en-US" sz="2000" dirty="0"/>
              <a:t>risk assessment</a:t>
            </a:r>
          </a:p>
          <a:p>
            <a:pPr marL="342900" indent="-342900">
              <a:buFontTx/>
              <a:buChar char="•"/>
              <a:defRPr/>
            </a:pPr>
            <a:r>
              <a:rPr lang="en-US" sz="2000" dirty="0"/>
              <a:t>technical safeguards</a:t>
            </a:r>
          </a:p>
          <a:p>
            <a:pPr marL="342900" indent="-342900">
              <a:buFontTx/>
              <a:buChar char="•"/>
              <a:defRPr/>
            </a:pPr>
            <a:r>
              <a:rPr lang="en-US" sz="2000" dirty="0"/>
              <a:t>administrative safeguards</a:t>
            </a:r>
          </a:p>
          <a:p>
            <a:pPr marL="342900" indent="-342900">
              <a:buFontTx/>
              <a:buChar char="•"/>
              <a:defRPr/>
            </a:pPr>
            <a:r>
              <a:rPr lang="en-US" sz="2000" dirty="0"/>
              <a:t>physical safeguards</a:t>
            </a:r>
          </a:p>
          <a:p>
            <a:pPr marL="342900" indent="-342900">
              <a:buFontTx/>
              <a:buChar char="•"/>
              <a:defRPr/>
            </a:pPr>
            <a:r>
              <a:rPr lang="en-US" sz="2000" dirty="0"/>
              <a:t>policies and procedures</a:t>
            </a:r>
          </a:p>
          <a:p>
            <a:pPr marL="342900" indent="-342900">
              <a:buFontTx/>
              <a:buChar char="•"/>
              <a:defRPr/>
            </a:pPr>
            <a:r>
              <a:rPr lang="en-US" sz="2000" dirty="0"/>
              <a:t>awareness and training </a:t>
            </a:r>
          </a:p>
          <a:p>
            <a:pPr marL="342900" indent="-342900">
              <a:buFontTx/>
              <a:buChar char="•"/>
              <a:defRPr/>
            </a:pPr>
            <a:r>
              <a:rPr lang="en-US" sz="2000" dirty="0"/>
              <a:t>notification procedures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Slide Number Placeholder 2"/>
          <p:cNvSpPr>
            <a:spLocks noGrp="1"/>
          </p:cNvSpPr>
          <p:nvPr>
            <p:ph type="sldNum" sz="quarter" idx="11"/>
          </p:nvPr>
        </p:nvSpPr>
        <p:spPr>
          <a:xfrm>
            <a:off x="6553200" y="6243638"/>
            <a:ext cx="2133600" cy="457200"/>
          </a:xfrm>
        </p:spPr>
        <p:txBody>
          <a:bodyPr/>
          <a:lstStyle/>
          <a:p>
            <a:pPr>
              <a:defRPr/>
            </a:pPr>
            <a:fld id="{D1C6313E-EDE3-459F-82CA-B1815F3963EC}" type="slidenum">
              <a:rPr lang="en-US" b="0">
                <a:latin typeface="Arial" charset="0"/>
              </a:rPr>
              <a:pPr>
                <a:defRPr/>
              </a:pPr>
              <a:t>35</a:t>
            </a:fld>
            <a:endParaRPr lang="en-US" b="0" dirty="0">
              <a:latin typeface="Arial" charset="0"/>
            </a:endParaRPr>
          </a:p>
        </p:txBody>
      </p:sp>
      <p:grpSp>
        <p:nvGrpSpPr>
          <p:cNvPr id="2" name="Group 27"/>
          <p:cNvGrpSpPr>
            <a:grpSpLocks/>
          </p:cNvGrpSpPr>
          <p:nvPr/>
        </p:nvGrpSpPr>
        <p:grpSpPr bwMode="auto">
          <a:xfrm>
            <a:off x="1600657" y="446088"/>
            <a:ext cx="9296400" cy="6411912"/>
            <a:chOff x="1061" y="164"/>
            <a:chExt cx="5664" cy="3991"/>
          </a:xfrm>
        </p:grpSpPr>
        <p:graphicFrame>
          <p:nvGraphicFramePr>
            <p:cNvPr id="13315" name="Object 3"/>
            <p:cNvGraphicFramePr>
              <a:graphicFrameLocks noChangeAspect="1"/>
            </p:cNvGraphicFramePr>
            <p:nvPr/>
          </p:nvGraphicFramePr>
          <p:xfrm>
            <a:off x="1061" y="164"/>
            <a:ext cx="5664" cy="3991"/>
          </p:xfrm>
          <a:graphic>
            <a:graphicData uri="http://schemas.openxmlformats.org/presentationml/2006/ole">
              <p:oleObj spid="_x0000_s226307" name="Chart" r:id="rId4" imgW="7759700" imgH="5524500" progId="MSGraph.Chart.8">
                <p:embed followColorScheme="full"/>
              </p:oleObj>
            </a:graphicData>
          </a:graphic>
        </p:graphicFrame>
        <p:sp>
          <p:nvSpPr>
            <p:cNvPr id="13331" name="Text Box 4"/>
            <p:cNvSpPr txBox="1">
              <a:spLocks noChangeArrowheads="1"/>
            </p:cNvSpPr>
            <p:nvPr/>
          </p:nvSpPr>
          <p:spPr bwMode="auto">
            <a:xfrm>
              <a:off x="4082" y="803"/>
              <a:ext cx="774" cy="326"/>
            </a:xfrm>
            <a:prstGeom prst="rect">
              <a:avLst/>
            </a:prstGeom>
            <a:noFill/>
            <a:ln w="9525">
              <a:noFill/>
              <a:miter lim="800000"/>
              <a:headEnd/>
              <a:tailEnd/>
            </a:ln>
          </p:spPr>
          <p:txBody>
            <a:bodyPr wrap="none">
              <a:spAutoFit/>
            </a:bodyPr>
            <a:lstStyle/>
            <a:p>
              <a:r>
                <a:rPr lang="en-US" sz="1400" b="1"/>
                <a:t>      Risk</a:t>
              </a:r>
            </a:p>
            <a:p>
              <a:r>
                <a:rPr lang="en-US" sz="1400" b="1"/>
                <a:t>Assessment</a:t>
              </a:r>
            </a:p>
          </p:txBody>
        </p:sp>
        <p:sp>
          <p:nvSpPr>
            <p:cNvPr id="13332" name="Text Box 5"/>
            <p:cNvSpPr txBox="1">
              <a:spLocks noChangeArrowheads="1"/>
            </p:cNvSpPr>
            <p:nvPr/>
          </p:nvSpPr>
          <p:spPr bwMode="auto">
            <a:xfrm>
              <a:off x="2918" y="754"/>
              <a:ext cx="971" cy="365"/>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446470" name="Text Box 6"/>
            <p:cNvSpPr txBox="1">
              <a:spLocks noChangeArrowheads="1"/>
            </p:cNvSpPr>
            <p:nvPr/>
          </p:nvSpPr>
          <p:spPr bwMode="auto">
            <a:xfrm>
              <a:off x="4678" y="2377"/>
              <a:ext cx="724" cy="326"/>
            </a:xfrm>
            <a:prstGeom prst="rect">
              <a:avLst/>
            </a:prstGeom>
            <a:noFill/>
            <a:ln w="9525">
              <a:noFill/>
              <a:miter lim="800000"/>
              <a:headEnd/>
              <a:tailEnd/>
            </a:ln>
            <a:effectLst/>
          </p:spPr>
          <p:txBody>
            <a:bodyPr wrap="non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solidFill>
                    <a:srgbClr val="FFFFFF"/>
                  </a:solidFill>
                </a:rPr>
                <a:t>Technical </a:t>
              </a:r>
            </a:p>
            <a:p>
              <a:pPr>
                <a:defRPr/>
              </a:pPr>
              <a:r>
                <a:rPr lang="en-US" sz="1400" b="1" dirty="0">
                  <a:solidFill>
                    <a:srgbClr val="FFFFFF"/>
                  </a:solidFill>
                </a:rPr>
                <a:t>Safeguards</a:t>
              </a:r>
            </a:p>
          </p:txBody>
        </p:sp>
        <p:sp>
          <p:nvSpPr>
            <p:cNvPr id="13334" name="Text Box 7"/>
            <p:cNvSpPr txBox="1">
              <a:spLocks noChangeArrowheads="1"/>
            </p:cNvSpPr>
            <p:nvPr/>
          </p:nvSpPr>
          <p:spPr bwMode="auto">
            <a:xfrm>
              <a:off x="4628" y="1639"/>
              <a:ext cx="892" cy="326"/>
            </a:xfrm>
            <a:prstGeom prst="rect">
              <a:avLst/>
            </a:prstGeom>
            <a:noFill/>
            <a:ln w="9525">
              <a:noFill/>
              <a:miter lim="800000"/>
              <a:headEnd/>
              <a:tailEnd/>
            </a:ln>
          </p:spPr>
          <p:txBody>
            <a:bodyPr wrap="none">
              <a:spAutoFit/>
            </a:bodyPr>
            <a:lstStyle/>
            <a:p>
              <a:r>
                <a:rPr lang="en-US" sz="1400" b="1"/>
                <a:t>Administrative</a:t>
              </a:r>
            </a:p>
            <a:p>
              <a:r>
                <a:rPr lang="en-US" sz="1400" b="1"/>
                <a:t>  Safeguards</a:t>
              </a:r>
            </a:p>
          </p:txBody>
        </p:sp>
        <p:sp>
          <p:nvSpPr>
            <p:cNvPr id="13335" name="Text Box 8"/>
            <p:cNvSpPr txBox="1">
              <a:spLocks noChangeArrowheads="1"/>
            </p:cNvSpPr>
            <p:nvPr/>
          </p:nvSpPr>
          <p:spPr bwMode="auto">
            <a:xfrm>
              <a:off x="4032" y="2967"/>
              <a:ext cx="724" cy="326"/>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13336" name="Text Box 9"/>
            <p:cNvSpPr txBox="1">
              <a:spLocks noChangeArrowheads="1"/>
            </p:cNvSpPr>
            <p:nvPr/>
          </p:nvSpPr>
          <p:spPr bwMode="auto">
            <a:xfrm>
              <a:off x="3138" y="2928"/>
              <a:ext cx="731" cy="537"/>
            </a:xfrm>
            <a:prstGeom prst="rect">
              <a:avLst/>
            </a:prstGeom>
            <a:noFill/>
            <a:ln w="9525">
              <a:noFill/>
              <a:miter lim="800000"/>
              <a:headEnd/>
              <a:tailEnd/>
            </a:ln>
          </p:spPr>
          <p:txBody>
            <a:bodyPr wrap="none">
              <a:spAutoFit/>
            </a:bodyPr>
            <a:lstStyle/>
            <a:p>
              <a:r>
                <a:rPr lang="en-US" sz="800" b="1" dirty="0">
                  <a:solidFill>
                    <a:schemeClr val="bg1"/>
                  </a:solidFill>
                </a:rPr>
                <a:t>   </a:t>
              </a:r>
            </a:p>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13337" name="Text Box 10"/>
            <p:cNvSpPr txBox="1">
              <a:spLocks noChangeArrowheads="1"/>
            </p:cNvSpPr>
            <p:nvPr/>
          </p:nvSpPr>
          <p:spPr bwMode="auto">
            <a:xfrm>
              <a:off x="2591" y="2279"/>
              <a:ext cx="707" cy="460"/>
            </a:xfrm>
            <a:prstGeom prst="rect">
              <a:avLst/>
            </a:prstGeom>
            <a:noFill/>
            <a:ln w="9525">
              <a:noFill/>
              <a:miter lim="800000"/>
              <a:headEnd/>
              <a:tailEnd/>
            </a:ln>
          </p:spPr>
          <p:txBody>
            <a:bodyPr wrap="none">
              <a:spAutoFit/>
            </a:bodyPr>
            <a:lstStyle/>
            <a:p>
              <a:r>
                <a:rPr lang="en-US" sz="1400" b="1">
                  <a:solidFill>
                    <a:schemeClr val="bg1"/>
                  </a:solidFill>
                </a:rPr>
                <a:t>Awareness</a:t>
              </a:r>
            </a:p>
            <a:p>
              <a:r>
                <a:rPr lang="en-US" sz="1400" b="1">
                  <a:solidFill>
                    <a:schemeClr val="bg1"/>
                  </a:solidFill>
                </a:rPr>
                <a:t>      and</a:t>
              </a:r>
            </a:p>
            <a:p>
              <a:r>
                <a:rPr lang="en-US" sz="1400" b="1">
                  <a:solidFill>
                    <a:schemeClr val="bg1"/>
                  </a:solidFill>
                </a:rPr>
                <a:t>  Training</a:t>
              </a:r>
            </a:p>
          </p:txBody>
        </p:sp>
        <p:sp>
          <p:nvSpPr>
            <p:cNvPr id="13338" name="Text Box 11"/>
            <p:cNvSpPr txBox="1">
              <a:spLocks noChangeArrowheads="1"/>
            </p:cNvSpPr>
            <p:nvPr/>
          </p:nvSpPr>
          <p:spPr bwMode="auto">
            <a:xfrm>
              <a:off x="2541" y="1590"/>
              <a:ext cx="732" cy="326"/>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grpSp>
      <p:grpSp>
        <p:nvGrpSpPr>
          <p:cNvPr id="3" name="Group 26"/>
          <p:cNvGrpSpPr>
            <a:grpSpLocks/>
          </p:cNvGrpSpPr>
          <p:nvPr/>
        </p:nvGrpSpPr>
        <p:grpSpPr bwMode="auto">
          <a:xfrm>
            <a:off x="4953000" y="2674938"/>
            <a:ext cx="2667000" cy="1897062"/>
            <a:chOff x="3216" y="1584"/>
            <a:chExt cx="1680" cy="1195"/>
          </a:xfrm>
        </p:grpSpPr>
        <p:graphicFrame>
          <p:nvGraphicFramePr>
            <p:cNvPr id="13314" name="Object 13"/>
            <p:cNvGraphicFramePr>
              <a:graphicFrameLocks noChangeAspect="1"/>
            </p:cNvGraphicFramePr>
            <p:nvPr/>
          </p:nvGraphicFramePr>
          <p:xfrm>
            <a:off x="3216" y="1584"/>
            <a:ext cx="1680" cy="1195"/>
          </p:xfrm>
          <a:graphic>
            <a:graphicData uri="http://schemas.openxmlformats.org/presentationml/2006/ole">
              <p:oleObj spid="_x0000_s226306" name="Chart" r:id="rId5" imgW="7759700" imgH="5524500" progId="MSGraph.Chart.8">
                <p:embed followColorScheme="full"/>
              </p:oleObj>
            </a:graphicData>
          </a:graphic>
        </p:graphicFrame>
        <p:sp>
          <p:nvSpPr>
            <p:cNvPr id="13328" name="Text Box 14"/>
            <p:cNvSpPr txBox="1">
              <a:spLocks noChangeArrowheads="1"/>
            </p:cNvSpPr>
            <p:nvPr/>
          </p:nvSpPr>
          <p:spPr bwMode="auto">
            <a:xfrm rot="-3264318">
              <a:off x="3506" y="1870"/>
              <a:ext cx="623" cy="173"/>
            </a:xfrm>
            <a:prstGeom prst="rect">
              <a:avLst/>
            </a:prstGeom>
            <a:noFill/>
            <a:ln w="9525">
              <a:noFill/>
              <a:miter lim="800000"/>
              <a:headEnd/>
              <a:tailEnd/>
            </a:ln>
          </p:spPr>
          <p:txBody>
            <a:bodyPr wrap="none">
              <a:spAutoFit/>
            </a:bodyPr>
            <a:lstStyle/>
            <a:p>
              <a:r>
                <a:rPr lang="en-US" sz="1200" b="1">
                  <a:solidFill>
                    <a:srgbClr val="000000"/>
                  </a:solidFill>
                </a:rPr>
                <a:t>Operations</a:t>
              </a:r>
            </a:p>
          </p:txBody>
        </p:sp>
        <p:sp>
          <p:nvSpPr>
            <p:cNvPr id="13329" name="Text Box 15"/>
            <p:cNvSpPr txBox="1">
              <a:spLocks noChangeArrowheads="1"/>
            </p:cNvSpPr>
            <p:nvPr/>
          </p:nvSpPr>
          <p:spPr bwMode="auto">
            <a:xfrm>
              <a:off x="3744" y="2400"/>
              <a:ext cx="679" cy="173"/>
            </a:xfrm>
            <a:prstGeom prst="rect">
              <a:avLst/>
            </a:prstGeom>
            <a:noFill/>
            <a:ln w="9525">
              <a:noFill/>
              <a:miter lim="800000"/>
              <a:headEnd/>
              <a:tailEnd/>
            </a:ln>
          </p:spPr>
          <p:txBody>
            <a:bodyPr wrap="none">
              <a:spAutoFit/>
            </a:bodyPr>
            <a:lstStyle/>
            <a:p>
              <a:r>
                <a:rPr lang="en-US" sz="1200" b="1">
                  <a:solidFill>
                    <a:srgbClr val="000000"/>
                  </a:solidFill>
                </a:rPr>
                <a:t>Assessment</a:t>
              </a:r>
            </a:p>
          </p:txBody>
        </p:sp>
        <p:sp>
          <p:nvSpPr>
            <p:cNvPr id="13330" name="Text Box 16"/>
            <p:cNvSpPr txBox="1">
              <a:spLocks noChangeArrowheads="1"/>
            </p:cNvSpPr>
            <p:nvPr/>
          </p:nvSpPr>
          <p:spPr bwMode="auto">
            <a:xfrm rot="3132290">
              <a:off x="4100" y="1906"/>
              <a:ext cx="522" cy="164"/>
            </a:xfrm>
            <a:prstGeom prst="rect">
              <a:avLst/>
            </a:prstGeom>
            <a:noFill/>
            <a:ln w="9525">
              <a:noFill/>
              <a:miter lim="800000"/>
              <a:headEnd/>
              <a:tailEnd/>
            </a:ln>
          </p:spPr>
          <p:txBody>
            <a:bodyPr>
              <a:spAutoFit/>
            </a:bodyPr>
            <a:lstStyle/>
            <a:p>
              <a:r>
                <a:rPr lang="en-US" sz="1100" b="1">
                  <a:solidFill>
                    <a:srgbClr val="000000"/>
                  </a:solidFill>
                </a:rPr>
                <a:t>Planning</a:t>
              </a:r>
            </a:p>
          </p:txBody>
        </p:sp>
      </p:grpSp>
      <p:grpSp>
        <p:nvGrpSpPr>
          <p:cNvPr id="4" name="Group 17"/>
          <p:cNvGrpSpPr>
            <a:grpSpLocks/>
          </p:cNvGrpSpPr>
          <p:nvPr/>
        </p:nvGrpSpPr>
        <p:grpSpPr bwMode="auto">
          <a:xfrm>
            <a:off x="5791200" y="3200400"/>
            <a:ext cx="1219200" cy="838200"/>
            <a:chOff x="3120" y="1920"/>
            <a:chExt cx="768" cy="528"/>
          </a:xfrm>
        </p:grpSpPr>
        <p:sp>
          <p:nvSpPr>
            <p:cNvPr id="13326" name="Oval 18"/>
            <p:cNvSpPr>
              <a:spLocks noChangeArrowheads="1"/>
            </p:cNvSpPr>
            <p:nvPr/>
          </p:nvSpPr>
          <p:spPr bwMode="auto">
            <a:xfrm>
              <a:off x="3168" y="1920"/>
              <a:ext cx="528" cy="52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27" name="Text Box 19"/>
            <p:cNvSpPr txBox="1">
              <a:spLocks noChangeArrowheads="1"/>
            </p:cNvSpPr>
            <p:nvPr/>
          </p:nvSpPr>
          <p:spPr bwMode="auto">
            <a:xfrm>
              <a:off x="3120" y="2064"/>
              <a:ext cx="768" cy="183"/>
            </a:xfrm>
            <a:prstGeom prst="rect">
              <a:avLst/>
            </a:prstGeom>
            <a:noFill/>
            <a:ln w="9525">
              <a:noFill/>
              <a:miter lim="800000"/>
              <a:headEnd/>
              <a:tailEnd/>
            </a:ln>
          </p:spPr>
          <p:txBody>
            <a:bodyPr>
              <a:spAutoFit/>
            </a:bodyPr>
            <a:lstStyle/>
            <a:p>
              <a:pPr>
                <a:spcBef>
                  <a:spcPct val="50000"/>
                </a:spcBef>
              </a:pPr>
              <a:r>
                <a:rPr lang="en-US" sz="1300" b="1" dirty="0"/>
                <a:t>Oversight</a:t>
              </a:r>
            </a:p>
          </p:txBody>
        </p:sp>
      </p:grpSp>
      <p:sp>
        <p:nvSpPr>
          <p:cNvPr id="446484" name="Rectangle 2"/>
          <p:cNvSpPr>
            <a:spLocks noChangeArrowheads="1"/>
          </p:cNvSpPr>
          <p:nvPr/>
        </p:nvSpPr>
        <p:spPr bwMode="auto">
          <a:xfrm>
            <a:off x="457200" y="381000"/>
            <a:ext cx="8229600" cy="1143000"/>
          </a:xfrm>
          <a:prstGeom prst="rect">
            <a:avLst/>
          </a:prstGeom>
          <a:noFill/>
          <a:ln w="9525">
            <a:noFill/>
            <a:miter lim="800000"/>
            <a:headEnd/>
            <a:tailEnd/>
          </a:ln>
          <a:effectLst/>
        </p:spPr>
        <p:txBody>
          <a:bodyPr anchor="ctr"/>
          <a:lstStyle/>
          <a:p>
            <a:pPr>
              <a:defRPr/>
            </a:pPr>
            <a:r>
              <a:rPr lang="en-US" sz="3600" dirty="0">
                <a:solidFill>
                  <a:schemeClr val="tx2"/>
                </a:solidFill>
              </a:rPr>
              <a:t>IT Security Program…</a:t>
            </a:r>
          </a:p>
        </p:txBody>
      </p:sp>
      <p:sp>
        <p:nvSpPr>
          <p:cNvPr id="13322" name="Rectangle 3"/>
          <p:cNvSpPr>
            <a:spLocks noChangeArrowheads="1"/>
          </p:cNvSpPr>
          <p:nvPr/>
        </p:nvSpPr>
        <p:spPr bwMode="auto">
          <a:xfrm>
            <a:off x="152400" y="2362200"/>
            <a:ext cx="3276600" cy="685800"/>
          </a:xfrm>
          <a:prstGeom prst="rect">
            <a:avLst/>
          </a:prstGeom>
          <a:solidFill>
            <a:schemeClr val="hlink"/>
          </a:solidFill>
          <a:ln w="9525">
            <a:solidFill>
              <a:schemeClr val="accent2"/>
            </a:solidFill>
            <a:miter lim="800000"/>
            <a:headEnd/>
            <a:tailEnd/>
          </a:ln>
        </p:spPr>
        <p:txBody>
          <a:bodyPr/>
          <a:lstStyle/>
          <a:p>
            <a:pPr algn="ctr"/>
            <a:r>
              <a:rPr lang="en-US" b="1">
                <a:solidFill>
                  <a:schemeClr val="bg1"/>
                </a:solidFill>
              </a:rPr>
              <a:t>Elements of an </a:t>
            </a:r>
          </a:p>
          <a:p>
            <a:pPr algn="ctr"/>
            <a:r>
              <a:rPr lang="en-US" b="1">
                <a:solidFill>
                  <a:schemeClr val="bg1"/>
                </a:solidFill>
              </a:rPr>
              <a:t>IT Security Program</a:t>
            </a:r>
          </a:p>
        </p:txBody>
      </p:sp>
      <p:sp>
        <p:nvSpPr>
          <p:cNvPr id="446487" name="Rectangle 23"/>
          <p:cNvSpPr>
            <a:spLocks noChangeArrowheads="1"/>
          </p:cNvSpPr>
          <p:nvPr/>
        </p:nvSpPr>
        <p:spPr bwMode="auto">
          <a:xfrm>
            <a:off x="152400" y="3048000"/>
            <a:ext cx="3276600" cy="925513"/>
          </a:xfrm>
          <a:prstGeom prst="rect">
            <a:avLst/>
          </a:prstGeom>
          <a:solidFill>
            <a:schemeClr val="tx2"/>
          </a:solidFill>
          <a:ln w="9525">
            <a:solidFill>
              <a:schemeClr val="accent2"/>
            </a:solidFill>
            <a:miter lim="800000"/>
            <a:headEnd/>
            <a:tailEnd/>
          </a:ln>
        </p:spPr>
        <p:txBody>
          <a:bodyPr>
            <a:spAutoFit/>
          </a:bodyPr>
          <a:lstStyle/>
          <a:p>
            <a:pPr>
              <a:buFontTx/>
              <a:buChar char="•"/>
            </a:pPr>
            <a:r>
              <a:rPr lang="en-US" b="1">
                <a:solidFill>
                  <a:schemeClr val="bg1"/>
                </a:solidFill>
              </a:rPr>
              <a:t>Good planning</a:t>
            </a:r>
          </a:p>
          <a:p>
            <a:pPr>
              <a:buFontTx/>
              <a:buChar char="•"/>
            </a:pPr>
            <a:r>
              <a:rPr lang="en-US" b="1">
                <a:solidFill>
                  <a:schemeClr val="bg1"/>
                </a:solidFill>
              </a:rPr>
              <a:t>Sound operations</a:t>
            </a:r>
          </a:p>
          <a:p>
            <a:pPr>
              <a:buFontTx/>
              <a:buChar char="•"/>
            </a:pPr>
            <a:r>
              <a:rPr lang="en-US" b="1">
                <a:solidFill>
                  <a:schemeClr val="bg1"/>
                </a:solidFill>
              </a:rPr>
              <a:t>Continuous assessment</a:t>
            </a:r>
          </a:p>
        </p:txBody>
      </p:sp>
      <p:sp>
        <p:nvSpPr>
          <p:cNvPr id="446488" name="Text Box 24"/>
          <p:cNvSpPr txBox="1">
            <a:spLocks noChangeArrowheads="1"/>
          </p:cNvSpPr>
          <p:nvPr/>
        </p:nvSpPr>
        <p:spPr bwMode="auto">
          <a:xfrm>
            <a:off x="152400" y="3962400"/>
            <a:ext cx="3276600" cy="650875"/>
          </a:xfrm>
          <a:prstGeom prst="rect">
            <a:avLst/>
          </a:prstGeom>
          <a:solidFill>
            <a:schemeClr val="folHlink"/>
          </a:solidFill>
          <a:ln w="9525">
            <a:solidFill>
              <a:schemeClr val="bg1"/>
            </a:solidFill>
            <a:miter lim="800000"/>
            <a:headEnd/>
            <a:tailEnd/>
          </a:ln>
        </p:spPr>
        <p:txBody>
          <a:bodyPr>
            <a:spAutoFit/>
          </a:bodyPr>
          <a:lstStyle/>
          <a:p>
            <a:r>
              <a:rPr lang="en-US" b="1">
                <a:solidFill>
                  <a:srgbClr val="000000"/>
                </a:solidFill>
              </a:rPr>
              <a:t>Good Management or Oversight</a:t>
            </a:r>
            <a:endParaRPr lang="en-US"/>
          </a:p>
        </p:txBody>
      </p:sp>
      <p:sp>
        <p:nvSpPr>
          <p:cNvPr id="446492" name="Text Box 28"/>
          <p:cNvSpPr txBox="1">
            <a:spLocks noChangeArrowheads="1"/>
          </p:cNvSpPr>
          <p:nvPr/>
        </p:nvSpPr>
        <p:spPr bwMode="auto">
          <a:xfrm>
            <a:off x="669925" y="5029200"/>
            <a:ext cx="3130550" cy="1190625"/>
          </a:xfrm>
          <a:prstGeom prst="rect">
            <a:avLst/>
          </a:prstGeom>
          <a:noFill/>
          <a:ln w="9525">
            <a:noFill/>
            <a:miter lim="800000"/>
            <a:headEnd/>
            <a:tailEnd/>
          </a:ln>
        </p:spPr>
        <p:txBody>
          <a:bodyPr wrap="none">
            <a:spAutoFit/>
          </a:bodyPr>
          <a:lstStyle/>
          <a:p>
            <a:r>
              <a:rPr lang="en-US" sz="3600" b="1"/>
              <a:t>…becomes a </a:t>
            </a:r>
          </a:p>
          <a:p>
            <a:r>
              <a:rPr lang="en-US" sz="3600" b="1"/>
              <a:t>Security Plan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64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64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6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87" grpId="0" animBg="1"/>
      <p:bldP spid="446488" grpId="0" animBg="1"/>
      <p:bldP spid="446492"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85800"/>
            <a:ext cx="7772400" cy="1295400"/>
          </a:xfrm>
        </p:spPr>
        <p:txBody>
          <a:bodyPr/>
          <a:lstStyle/>
          <a:p>
            <a:r>
              <a:rPr lang="en-US" sz="3600" dirty="0" smtClean="0"/>
              <a:t>Best Practices that Might Be Useful to NSF Large Facilities* </a:t>
            </a:r>
            <a:endParaRPr lang="en-US" sz="3600" dirty="0"/>
          </a:p>
        </p:txBody>
      </p:sp>
      <p:sp>
        <p:nvSpPr>
          <p:cNvPr id="4" name="Content Placeholder 3"/>
          <p:cNvSpPr>
            <a:spLocks noGrp="1"/>
          </p:cNvSpPr>
          <p:nvPr>
            <p:ph idx="1"/>
          </p:nvPr>
        </p:nvSpPr>
        <p:spPr>
          <a:xfrm>
            <a:off x="533400" y="2286000"/>
            <a:ext cx="8229600" cy="3886200"/>
          </a:xfrm>
        </p:spPr>
        <p:txBody>
          <a:bodyPr/>
          <a:lstStyle/>
          <a:p>
            <a:r>
              <a:rPr lang="en-US" sz="2800" dirty="0" smtClean="0"/>
              <a:t>Addresses CA language</a:t>
            </a:r>
          </a:p>
          <a:p>
            <a:r>
              <a:rPr lang="en-US" sz="2800" dirty="0" smtClean="0"/>
              <a:t>References readily available resources such as NIST,SANS, ISO, EDUCAUSE/Internet2…</a:t>
            </a:r>
          </a:p>
          <a:p>
            <a:r>
              <a:rPr lang="en-US" sz="2800" dirty="0" smtClean="0"/>
              <a:t>Encourages collaboration and information sharing among facilities</a:t>
            </a:r>
          </a:p>
          <a:p>
            <a:r>
              <a:rPr lang="en-US" sz="2800" dirty="0" smtClean="0"/>
              <a:t>Describes elements of a security program/plan</a:t>
            </a:r>
            <a:endParaRPr lang="en-US" sz="2800" dirty="0"/>
          </a:p>
        </p:txBody>
      </p:sp>
      <p:sp>
        <p:nvSpPr>
          <p:cNvPr id="2" name="Slide Number Placeholder 1"/>
          <p:cNvSpPr>
            <a:spLocks noGrp="1"/>
          </p:cNvSpPr>
          <p:nvPr>
            <p:ph type="sldNum" sz="quarter" idx="10"/>
          </p:nvPr>
        </p:nvSpPr>
        <p:spPr/>
        <p:txBody>
          <a:bodyPr/>
          <a:lstStyle/>
          <a:p>
            <a:pPr>
              <a:defRPr/>
            </a:pPr>
            <a:fld id="{1A12CCBD-B06B-4338-914B-6DF8D64EDB95}" type="slidenum">
              <a:rPr lang="en-US" smtClean="0"/>
              <a:pPr>
                <a:defRPr/>
              </a:pPr>
              <a:t>36</a:t>
            </a:fld>
            <a:endParaRPr lang="en-US" dirty="0"/>
          </a:p>
        </p:txBody>
      </p:sp>
      <p:sp>
        <p:nvSpPr>
          <p:cNvPr id="6" name="TextBox 5"/>
          <p:cNvSpPr txBox="1"/>
          <p:nvPr/>
        </p:nvSpPr>
        <p:spPr>
          <a:xfrm>
            <a:off x="609600" y="6211669"/>
            <a:ext cx="2941831" cy="646331"/>
          </a:xfrm>
          <a:prstGeom prst="rect">
            <a:avLst/>
          </a:prstGeom>
          <a:noFill/>
        </p:spPr>
        <p:txBody>
          <a:bodyPr wrap="none" rtlCol="0">
            <a:spAutoFit/>
          </a:bodyPr>
          <a:lstStyle/>
          <a:p>
            <a:r>
              <a:rPr lang="en-US" u="sng" dirty="0" smtClean="0">
                <a:hlinkClick r:id="rId3"/>
              </a:rPr>
              <a:t>* http://tinyurl.com/yauxcvv</a:t>
            </a:r>
            <a:r>
              <a:rPr lang="en-US" dirty="0" smtClean="0"/>
              <a:t>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762000" y="2819400"/>
            <a:ext cx="7772400" cy="13620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0" cap="none" spc="0" normalizeH="0" baseline="0" noProof="0" dirty="0" smtClean="0">
                <a:ln>
                  <a:noFill/>
                </a:ln>
                <a:solidFill>
                  <a:schemeClr val="tx1"/>
                </a:solidFill>
                <a:effectLst/>
                <a:uLnTx/>
                <a:uFillTx/>
                <a:latin typeface="+mj-lt"/>
                <a:ea typeface="+mj-ea"/>
                <a:cs typeface="+mj-cs"/>
              </a:rPr>
              <a:t>Issues Gaining</a:t>
            </a:r>
            <a:r>
              <a:rPr kumimoji="0" lang="en-US" sz="5400" b="0" i="0" u="none" strike="noStrike" kern="0" cap="none" spc="0" normalizeH="0" noProof="0" dirty="0" smtClean="0">
                <a:ln>
                  <a:noFill/>
                </a:ln>
                <a:solidFill>
                  <a:schemeClr val="tx1"/>
                </a:solidFill>
                <a:effectLst/>
                <a:uLnTx/>
                <a:uFillTx/>
                <a:latin typeface="+mj-lt"/>
                <a:ea typeface="+mj-ea"/>
                <a:cs typeface="+mj-cs"/>
              </a:rPr>
              <a:t> Prominence</a:t>
            </a:r>
            <a:r>
              <a:rPr kumimoji="0" lang="en-US" sz="5400" b="0" i="0" u="none" strike="noStrike" kern="0" cap="none" spc="0" normalizeH="0" baseline="0" noProof="0" dirty="0" smtClean="0">
                <a:ln>
                  <a:noFill/>
                </a:ln>
                <a:solidFill>
                  <a:schemeClr val="tx1"/>
                </a:solidFill>
                <a:effectLst/>
                <a:uLnTx/>
                <a:uFillTx/>
                <a:latin typeface="+mj-lt"/>
                <a:ea typeface="+mj-ea"/>
                <a:cs typeface="+mj-cs"/>
              </a:rPr>
              <a:t/>
            </a:r>
            <a:br>
              <a:rPr kumimoji="0" lang="en-US" sz="5400" b="0" i="0" u="none" strike="noStrike" kern="0" cap="none" spc="0" normalizeH="0" baseline="0" noProof="0" dirty="0" smtClean="0">
                <a:ln>
                  <a:noFill/>
                </a:ln>
                <a:solidFill>
                  <a:schemeClr val="tx1"/>
                </a:solidFill>
                <a:effectLst/>
                <a:uLnTx/>
                <a:uFillTx/>
                <a:latin typeface="+mj-lt"/>
                <a:ea typeface="+mj-ea"/>
                <a:cs typeface="+mj-cs"/>
              </a:rPr>
            </a:br>
            <a:endParaRPr kumimoji="0" lang="en-US" sz="54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FAF0B324-A99B-428D-B32B-5F05FCB05312}" type="slidenum">
              <a:rPr lang="en-US">
                <a:latin typeface="Arial" charset="0"/>
              </a:rPr>
              <a:pPr>
                <a:defRPr/>
              </a:pPr>
              <a:t>38</a:t>
            </a:fld>
            <a:endParaRPr lang="en-US">
              <a:latin typeface="Arial" charset="0"/>
            </a:endParaRPr>
          </a:p>
        </p:txBody>
      </p:sp>
      <p:sp>
        <p:nvSpPr>
          <p:cNvPr id="374786" name="Rectangle 2"/>
          <p:cNvSpPr>
            <a:spLocks noGrp="1" noChangeArrowheads="1"/>
          </p:cNvSpPr>
          <p:nvPr>
            <p:ph type="title" idx="4294967295"/>
          </p:nvPr>
        </p:nvSpPr>
        <p:spPr/>
        <p:txBody>
          <a:bodyPr/>
          <a:lstStyle/>
          <a:p>
            <a:pPr eaLnBrk="1" hangingPunct="1">
              <a:defRPr/>
            </a:pPr>
            <a:r>
              <a:rPr lang="en-US" sz="4200" dirty="0" smtClean="0"/>
              <a:t>Identity and Access Management</a:t>
            </a:r>
            <a:endParaRPr lang="en-US" sz="4200" dirty="0"/>
          </a:p>
        </p:txBody>
      </p:sp>
      <p:sp>
        <p:nvSpPr>
          <p:cNvPr id="374787" name="Rectangle 3"/>
          <p:cNvSpPr>
            <a:spLocks noGrp="1" noChangeArrowheads="1"/>
          </p:cNvSpPr>
          <p:nvPr>
            <p:ph type="body" idx="4294967295"/>
          </p:nvPr>
        </p:nvSpPr>
        <p:spPr/>
        <p:txBody>
          <a:bodyPr/>
          <a:lstStyle/>
          <a:p>
            <a:pPr eaLnBrk="1" hangingPunct="1">
              <a:defRPr/>
            </a:pPr>
            <a:r>
              <a:rPr lang="en-US" dirty="0"/>
              <a:t>Facilities need to establish solutions to:</a:t>
            </a:r>
          </a:p>
          <a:p>
            <a:pPr lvl="1" eaLnBrk="1" hangingPunct="1">
              <a:defRPr/>
            </a:pPr>
            <a:r>
              <a:rPr lang="en-US" b="1" dirty="0"/>
              <a:t> Identify</a:t>
            </a:r>
            <a:r>
              <a:rPr lang="en-US" dirty="0"/>
              <a:t> a person, program or computer</a:t>
            </a:r>
          </a:p>
          <a:p>
            <a:pPr lvl="1" eaLnBrk="1" hangingPunct="1">
              <a:defRPr/>
            </a:pPr>
            <a:r>
              <a:rPr lang="en-US" b="1" dirty="0"/>
              <a:t> Authenticate</a:t>
            </a:r>
            <a:r>
              <a:rPr lang="en-US" dirty="0"/>
              <a:t> or verify that the person, program or computer is who she/he/it claims to be</a:t>
            </a:r>
          </a:p>
          <a:p>
            <a:pPr lvl="1" eaLnBrk="1" hangingPunct="1">
              <a:defRPr/>
            </a:pPr>
            <a:r>
              <a:rPr lang="en-US" b="1" dirty="0"/>
              <a:t> Authorize</a:t>
            </a:r>
            <a:r>
              <a:rPr lang="en-US" dirty="0"/>
              <a:t> what resources they are permitted to access and what actions they will be allowed to perform </a:t>
            </a:r>
          </a:p>
          <a:p>
            <a:pPr lvl="1" eaLnBrk="1" hangingPunct="1">
              <a:defRPr/>
            </a:pP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1"/>
          </p:nvPr>
        </p:nvSpPr>
        <p:spPr>
          <a:xfrm>
            <a:off x="6553200" y="6245225"/>
            <a:ext cx="2133600" cy="476250"/>
          </a:xfrm>
          <a:noFill/>
        </p:spPr>
        <p:txBody>
          <a:bodyPr anchor="t"/>
          <a:lstStyle/>
          <a:p>
            <a:fld id="{BD7BB05D-F450-41DC-9763-A9958F76D236}" type="slidenum">
              <a:rPr lang="en-US" sz="1400" smtClean="0">
                <a:latin typeface="Arial" charset="0"/>
              </a:rPr>
              <a:pPr/>
              <a:t>39</a:t>
            </a:fld>
            <a:endParaRPr lang="en-US" sz="1400" dirty="0" smtClean="0">
              <a:latin typeface="Arial" charset="0"/>
            </a:endParaRPr>
          </a:p>
        </p:txBody>
      </p:sp>
      <p:sp>
        <p:nvSpPr>
          <p:cNvPr id="21506" name="Rectangle 2"/>
          <p:cNvSpPr>
            <a:spLocks noGrp="1" noChangeArrowheads="1"/>
          </p:cNvSpPr>
          <p:nvPr>
            <p:ph type="title" idx="4294967295"/>
          </p:nvPr>
        </p:nvSpPr>
        <p:spPr>
          <a:xfrm>
            <a:off x="533400" y="609600"/>
            <a:ext cx="7772400" cy="792163"/>
          </a:xfrm>
        </p:spPr>
        <p:txBody>
          <a:bodyPr/>
          <a:lstStyle/>
          <a:p>
            <a:pPr eaLnBrk="1" hangingPunct="1"/>
            <a:r>
              <a:rPr lang="en-US" dirty="0" smtClean="0"/>
              <a:t>What is identity management?</a:t>
            </a:r>
          </a:p>
        </p:txBody>
      </p:sp>
      <p:sp>
        <p:nvSpPr>
          <p:cNvPr id="21507" name="Rectangle 3"/>
          <p:cNvSpPr>
            <a:spLocks noGrp="1" noChangeArrowheads="1"/>
          </p:cNvSpPr>
          <p:nvPr>
            <p:ph type="body" idx="4294967295"/>
          </p:nvPr>
        </p:nvSpPr>
        <p:spPr>
          <a:xfrm>
            <a:off x="685800" y="1600200"/>
            <a:ext cx="7772400" cy="4495800"/>
          </a:xfrm>
        </p:spPr>
        <p:txBody>
          <a:bodyPr/>
          <a:lstStyle/>
          <a:p>
            <a:pPr eaLnBrk="1" hangingPunct="1">
              <a:lnSpc>
                <a:spcPct val="90000"/>
              </a:lnSpc>
            </a:pPr>
            <a:r>
              <a:rPr lang="en-US" sz="2400" dirty="0" smtClean="0"/>
              <a:t>Organization:  The policies, processes, and tools used to “assure” that IT systems and applications are made available only to appropriate persons</a:t>
            </a:r>
          </a:p>
          <a:p>
            <a:pPr eaLnBrk="1" hangingPunct="1">
              <a:lnSpc>
                <a:spcPct val="90000"/>
              </a:lnSpc>
              <a:buFont typeface="Wingdings" pitchFamily="2" charset="2"/>
              <a:buNone/>
            </a:pPr>
            <a:endParaRPr lang="en-US" sz="2400" dirty="0" smtClean="0"/>
          </a:p>
          <a:p>
            <a:pPr eaLnBrk="1" hangingPunct="1">
              <a:lnSpc>
                <a:spcPct val="90000"/>
              </a:lnSpc>
            </a:pPr>
            <a:r>
              <a:rPr lang="en-US" sz="2400" dirty="0" smtClean="0"/>
              <a:t>Individual:  The persons I am working with and the systems I am using really are who/what they say they are.  And no one can impersonate me, or read or change my information</a:t>
            </a:r>
          </a:p>
          <a:p>
            <a:pPr eaLnBrk="1" hangingPunct="1">
              <a:lnSpc>
                <a:spcPct val="90000"/>
              </a:lnSpc>
              <a:buFont typeface="Wingdings" pitchFamily="2" charset="2"/>
              <a:buNone/>
            </a:pPr>
            <a:endParaRPr lang="en-US" sz="2400" dirty="0" smtClean="0"/>
          </a:p>
          <a:p>
            <a:pPr eaLnBrk="1" hangingPunct="1">
              <a:lnSpc>
                <a:spcPct val="90000"/>
              </a:lnSpc>
            </a:pPr>
            <a:r>
              <a:rPr lang="en-US" sz="2400" dirty="0" smtClean="0"/>
              <a:t>Identity Management has greatly increased in importance as IT systems and applications are used to perform more and more of the work of society and commerce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222"/>
          <p:cNvSpPr>
            <a:spLocks noGrp="1" noChangeArrowheads="1"/>
          </p:cNvSpPr>
          <p:nvPr>
            <p:ph type="sldNum" sz="quarter" idx="11"/>
          </p:nvPr>
        </p:nvSpPr>
        <p:spPr>
          <a:xfrm>
            <a:off x="6553200" y="6243638"/>
            <a:ext cx="2133600" cy="457200"/>
          </a:xfrm>
        </p:spPr>
        <p:txBody>
          <a:bodyPr/>
          <a:lstStyle/>
          <a:p>
            <a:pPr>
              <a:defRPr/>
            </a:pPr>
            <a:fld id="{0E9505C9-BB67-4570-8E63-8E1AF6C8C8AE}" type="slidenum">
              <a:rPr lang="en-US">
                <a:latin typeface="Arial" charset="0"/>
              </a:rPr>
              <a:pPr>
                <a:defRPr/>
              </a:pPr>
              <a:t>4</a:t>
            </a:fld>
            <a:endParaRPr lang="en-US" dirty="0">
              <a:latin typeface="Arial" charset="0"/>
            </a:endParaRPr>
          </a:p>
        </p:txBody>
      </p:sp>
      <p:sp>
        <p:nvSpPr>
          <p:cNvPr id="19459" name="Text Box 4"/>
          <p:cNvSpPr txBox="1">
            <a:spLocks noChangeArrowheads="1"/>
          </p:cNvSpPr>
          <p:nvPr/>
        </p:nvSpPr>
        <p:spPr bwMode="auto">
          <a:xfrm>
            <a:off x="3930650" y="3705225"/>
            <a:ext cx="184150" cy="579438"/>
          </a:xfrm>
          <a:prstGeom prst="rect">
            <a:avLst/>
          </a:prstGeom>
          <a:noFill/>
          <a:ln w="9525">
            <a:noFill/>
            <a:miter lim="800000"/>
            <a:headEnd/>
            <a:tailEnd/>
          </a:ln>
        </p:spPr>
        <p:txBody>
          <a:bodyPr wrap="none">
            <a:spAutoFit/>
          </a:bodyPr>
          <a:lstStyle/>
          <a:p>
            <a:pPr algn="ctr"/>
            <a:endParaRPr lang="en-US" dirty="0"/>
          </a:p>
          <a:p>
            <a:pPr algn="ctr"/>
            <a:endParaRPr lang="en-US" sz="1400" dirty="0"/>
          </a:p>
        </p:txBody>
      </p:sp>
      <p:sp>
        <p:nvSpPr>
          <p:cNvPr id="19460" name="Rectangle 5"/>
          <p:cNvSpPr>
            <a:spLocks noGrp="1" noChangeArrowheads="1"/>
          </p:cNvSpPr>
          <p:nvPr>
            <p:ph type="ctrTitle" idx="4294967295"/>
          </p:nvPr>
        </p:nvSpPr>
        <p:spPr>
          <a:xfrm>
            <a:off x="685800" y="2286000"/>
            <a:ext cx="7848600" cy="1736725"/>
          </a:xfrm>
        </p:spPr>
        <p:txBody>
          <a:bodyPr anchor="b" anchorCtr="1"/>
          <a:lstStyle/>
          <a:p>
            <a:pPr eaLnBrk="1" hangingPunct="1"/>
            <a:r>
              <a:rPr lang="en-US" dirty="0" smtClean="0"/>
              <a:t>“…America's economic prosperity in the 21st century will depend on cybersecurity.”</a:t>
            </a:r>
          </a:p>
        </p:txBody>
      </p:sp>
      <p:sp>
        <p:nvSpPr>
          <p:cNvPr id="19461" name="Rectangle 7"/>
          <p:cNvSpPr>
            <a:spLocks noChangeArrowheads="1"/>
          </p:cNvSpPr>
          <p:nvPr/>
        </p:nvSpPr>
        <p:spPr bwMode="auto">
          <a:xfrm>
            <a:off x="4038600" y="4572000"/>
            <a:ext cx="4572000" cy="915988"/>
          </a:xfrm>
          <a:prstGeom prst="rect">
            <a:avLst/>
          </a:prstGeom>
          <a:noFill/>
          <a:ln w="9525">
            <a:noFill/>
            <a:miter lim="800000"/>
            <a:headEnd/>
            <a:tailEnd/>
          </a:ln>
        </p:spPr>
        <p:txBody>
          <a:bodyPr>
            <a:spAutoFit/>
          </a:bodyPr>
          <a:lstStyle/>
          <a:p>
            <a:pPr algn="r"/>
            <a:r>
              <a:rPr lang="en-US" dirty="0"/>
              <a:t>President Barack Obama</a:t>
            </a:r>
          </a:p>
          <a:p>
            <a:pPr algn="r"/>
            <a:r>
              <a:rPr lang="en-US" dirty="0"/>
              <a:t>Washington, DC</a:t>
            </a:r>
          </a:p>
          <a:p>
            <a:pPr algn="r"/>
            <a:r>
              <a:rPr lang="en-US" dirty="0"/>
              <a:t>May 29, 2009</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Number Placeholder 3"/>
          <p:cNvSpPr>
            <a:spLocks noGrp="1"/>
          </p:cNvSpPr>
          <p:nvPr>
            <p:ph type="sldNum" sz="quarter" idx="11"/>
          </p:nvPr>
        </p:nvSpPr>
        <p:spPr>
          <a:xfrm>
            <a:off x="6553200" y="6245225"/>
            <a:ext cx="2133600" cy="476250"/>
          </a:xfrm>
          <a:noFill/>
        </p:spPr>
        <p:txBody>
          <a:bodyPr anchor="t"/>
          <a:lstStyle/>
          <a:p>
            <a:fld id="{A383D96F-B076-445F-8FA1-7E0564F4799E}" type="slidenum">
              <a:rPr lang="en-US" sz="1400" smtClean="0">
                <a:latin typeface="Arial" charset="0"/>
              </a:rPr>
              <a:pPr/>
              <a:t>40</a:t>
            </a:fld>
            <a:endParaRPr lang="en-US" sz="1400" dirty="0" smtClean="0">
              <a:latin typeface="Arial" charset="0"/>
            </a:endParaRPr>
          </a:p>
        </p:txBody>
      </p:sp>
      <p:sp>
        <p:nvSpPr>
          <p:cNvPr id="52226" name="Rectangle 2"/>
          <p:cNvSpPr>
            <a:spLocks noChangeArrowheads="1"/>
          </p:cNvSpPr>
          <p:nvPr/>
        </p:nvSpPr>
        <p:spPr bwMode="auto">
          <a:xfrm>
            <a:off x="304800" y="533400"/>
            <a:ext cx="8839200" cy="1143000"/>
          </a:xfrm>
          <a:prstGeom prst="rect">
            <a:avLst/>
          </a:prstGeom>
          <a:noFill/>
          <a:ln w="12700" cap="sq">
            <a:noFill/>
            <a:miter lim="800000"/>
            <a:headEnd type="none" w="sm" len="sm"/>
            <a:tailEnd type="none" w="sm" len="sm"/>
          </a:ln>
        </p:spPr>
        <p:txBody>
          <a:bodyPr anchor="ctr"/>
          <a:lstStyle/>
          <a:p>
            <a:pPr eaLnBrk="0" hangingPunct="0"/>
            <a:r>
              <a:rPr kumimoji="1" lang="en-GB" sz="4000" dirty="0">
                <a:solidFill>
                  <a:schemeClr val="tx2"/>
                </a:solidFill>
                <a:cs typeface="Arial" charset="0"/>
              </a:rPr>
              <a:t>What problems are we trying to solve?</a:t>
            </a:r>
          </a:p>
        </p:txBody>
      </p:sp>
      <p:sp>
        <p:nvSpPr>
          <p:cNvPr id="673795" name="Rectangle 3"/>
          <p:cNvSpPr>
            <a:spLocks noChangeArrowheads="1"/>
          </p:cNvSpPr>
          <p:nvPr/>
        </p:nvSpPr>
        <p:spPr bwMode="auto">
          <a:xfrm>
            <a:off x="381000" y="1676400"/>
            <a:ext cx="8534400" cy="4572000"/>
          </a:xfrm>
          <a:prstGeom prst="rect">
            <a:avLst/>
          </a:prstGeom>
          <a:noFill/>
          <a:ln w="12700" cap="sq">
            <a:noFill/>
            <a:miter lim="800000"/>
            <a:headEnd type="none" w="sm" len="sm"/>
            <a:tailEnd type="none" w="sm" len="sm"/>
          </a:ln>
        </p:spPr>
        <p:txBody>
          <a:bodyPr/>
          <a:lstStyle/>
          <a:p>
            <a:pPr marL="342900" indent="-342900" eaLnBrk="0" hangingPunct="0">
              <a:spcBef>
                <a:spcPct val="20000"/>
              </a:spcBef>
              <a:buClr>
                <a:schemeClr val="bg2"/>
              </a:buClr>
              <a:buFont typeface="Wingdings" pitchFamily="2" charset="2"/>
              <a:buChar char="§"/>
            </a:pPr>
            <a:r>
              <a:rPr lang="en-GB" sz="2600" dirty="0">
                <a:cs typeface="Arial" charset="0"/>
              </a:rPr>
              <a:t>Reduce the need for multiple usernames and passwords</a:t>
            </a:r>
          </a:p>
          <a:p>
            <a:pPr marL="342900" indent="-342900" eaLnBrk="0" hangingPunct="0">
              <a:spcBef>
                <a:spcPct val="20000"/>
              </a:spcBef>
              <a:buClr>
                <a:schemeClr val="bg2"/>
              </a:buClr>
              <a:buFont typeface="Wingdings" pitchFamily="2" charset="2"/>
              <a:buChar char="§"/>
            </a:pPr>
            <a:r>
              <a:rPr lang="en-GB" sz="2600" dirty="0">
                <a:cs typeface="Arial" charset="0"/>
              </a:rPr>
              <a:t>Reduce amount of personal data held by third parties</a:t>
            </a:r>
          </a:p>
          <a:p>
            <a:pPr marL="342900" indent="-342900" eaLnBrk="0" hangingPunct="0">
              <a:spcBef>
                <a:spcPct val="20000"/>
              </a:spcBef>
              <a:buClr>
                <a:schemeClr val="bg2"/>
              </a:buClr>
              <a:buFont typeface="Wingdings" pitchFamily="2" charset="2"/>
              <a:buChar char="§"/>
            </a:pPr>
            <a:r>
              <a:rPr lang="en-GB" sz="2600" dirty="0">
                <a:cs typeface="Arial" charset="0"/>
              </a:rPr>
              <a:t>Reduce the duplication of effort across multiple institutions</a:t>
            </a:r>
          </a:p>
          <a:p>
            <a:pPr marL="342900" indent="-342900" eaLnBrk="0" hangingPunct="0">
              <a:spcBef>
                <a:spcPct val="20000"/>
              </a:spcBef>
              <a:buClr>
                <a:schemeClr val="bg2"/>
              </a:buClr>
              <a:buFont typeface="Wingdings" pitchFamily="2" charset="2"/>
              <a:buChar char="§"/>
            </a:pPr>
            <a:r>
              <a:rPr lang="en-GB" sz="2600" dirty="0">
                <a:cs typeface="Arial" charset="0"/>
              </a:rPr>
              <a:t>Enable publishers, service and network providers to have a common interface for multiple systems</a:t>
            </a:r>
          </a:p>
          <a:p>
            <a:pPr marL="342900" indent="-342900" eaLnBrk="0" hangingPunct="0">
              <a:spcBef>
                <a:spcPct val="20000"/>
              </a:spcBef>
              <a:buClr>
                <a:schemeClr val="bg2"/>
              </a:buClr>
              <a:buFont typeface="Wingdings" pitchFamily="2" charset="2"/>
              <a:buChar char="§"/>
            </a:pPr>
            <a:r>
              <a:rPr lang="en-GB" sz="2600" dirty="0">
                <a:cs typeface="Arial" charset="0"/>
              </a:rPr>
              <a:t>Ease the difficulty in sharing resources between institutions and </a:t>
            </a:r>
            <a:r>
              <a:rPr lang="en-GB" sz="2600" dirty="0" smtClean="0">
                <a:cs typeface="Arial" charset="0"/>
              </a:rPr>
              <a:t>organizations</a:t>
            </a:r>
          </a:p>
          <a:p>
            <a:pPr marL="342900" indent="-342900" eaLnBrk="0" hangingPunct="0">
              <a:spcBef>
                <a:spcPct val="20000"/>
              </a:spcBef>
              <a:buClr>
                <a:schemeClr val="bg2"/>
              </a:buClr>
              <a:buFont typeface="Wingdings" pitchFamily="2" charset="2"/>
              <a:buChar char="§"/>
            </a:pPr>
            <a:r>
              <a:rPr lang="en-GB" sz="2600" dirty="0" smtClean="0">
                <a:cs typeface="Arial" charset="0"/>
              </a:rPr>
              <a:t>Enable citizens to access government services</a:t>
            </a:r>
            <a:endParaRPr lang="en-GB" sz="2600" dirty="0">
              <a:cs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1"/>
          </p:nvPr>
        </p:nvSpPr>
        <p:spPr>
          <a:xfrm>
            <a:off x="6553200" y="6245225"/>
            <a:ext cx="2133600" cy="476250"/>
          </a:xfrm>
          <a:noFill/>
        </p:spPr>
        <p:txBody>
          <a:bodyPr anchor="t"/>
          <a:lstStyle/>
          <a:p>
            <a:fld id="{E6EBB3A5-5320-4F71-88D4-A868EACE7918}" type="slidenum">
              <a:rPr lang="en-US" sz="1400" smtClean="0">
                <a:latin typeface="Arial" charset="0"/>
              </a:rPr>
              <a:pPr/>
              <a:t>41</a:t>
            </a:fld>
            <a:endParaRPr lang="en-US" sz="1400" dirty="0" smtClean="0">
              <a:latin typeface="Arial" charset="0"/>
            </a:endParaRPr>
          </a:p>
        </p:txBody>
      </p:sp>
      <p:sp>
        <p:nvSpPr>
          <p:cNvPr id="23554" name="Rectangle 2"/>
          <p:cNvSpPr>
            <a:spLocks noGrp="1" noChangeArrowheads="1"/>
          </p:cNvSpPr>
          <p:nvPr>
            <p:ph type="title" idx="4294967295"/>
          </p:nvPr>
        </p:nvSpPr>
        <p:spPr>
          <a:xfrm>
            <a:off x="533400" y="533400"/>
            <a:ext cx="7772400" cy="792163"/>
          </a:xfrm>
        </p:spPr>
        <p:txBody>
          <a:bodyPr/>
          <a:lstStyle/>
          <a:p>
            <a:pPr eaLnBrk="1" hangingPunct="1"/>
            <a:r>
              <a:rPr lang="en-US" dirty="0" smtClean="0"/>
              <a:t>What is federated identity?</a:t>
            </a:r>
          </a:p>
        </p:txBody>
      </p:sp>
      <p:sp>
        <p:nvSpPr>
          <p:cNvPr id="23555" name="Rectangle 3"/>
          <p:cNvSpPr>
            <a:spLocks noGrp="1" noChangeArrowheads="1"/>
          </p:cNvSpPr>
          <p:nvPr>
            <p:ph type="body" idx="4294967295"/>
          </p:nvPr>
        </p:nvSpPr>
        <p:spPr>
          <a:xfrm>
            <a:off x="457200" y="1371600"/>
            <a:ext cx="8686800" cy="5486400"/>
          </a:xfrm>
        </p:spPr>
        <p:txBody>
          <a:bodyPr/>
          <a:lstStyle/>
          <a:p>
            <a:pPr eaLnBrk="1" hangingPunct="1"/>
            <a:r>
              <a:rPr lang="en-US" sz="2400" dirty="0" smtClean="0"/>
              <a:t>“Federated identity management allows users to log in using their local authentication credentials (username and password assigned by their institution) to access electronic resources hosted at other institutions belonging to the same identity federation.” </a:t>
            </a:r>
            <a:r>
              <a:rPr lang="en-US" sz="2400" i="1" dirty="0" smtClean="0">
                <a:hlinkClick r:id="rId3"/>
              </a:rPr>
              <a:t>www.incommonfederation.org</a:t>
            </a:r>
            <a:endParaRPr lang="en-US" sz="2400" dirty="0" smtClean="0"/>
          </a:p>
          <a:p>
            <a:pPr eaLnBrk="1" hangingPunct="1"/>
            <a:r>
              <a:rPr lang="en-US" sz="2400" dirty="0" smtClean="0"/>
              <a:t>Federated identity is designed to address:</a:t>
            </a:r>
          </a:p>
          <a:p>
            <a:pPr lvl="1" eaLnBrk="1" hangingPunct="1"/>
            <a:r>
              <a:rPr lang="en-US" sz="2400" dirty="0" smtClean="0"/>
              <a:t>Multiple passwords required for multiple applications </a:t>
            </a:r>
          </a:p>
          <a:p>
            <a:pPr lvl="1" eaLnBrk="1" hangingPunct="1"/>
            <a:r>
              <a:rPr lang="en-US" sz="2400" dirty="0" smtClean="0"/>
              <a:t>Scaling the account management of multiple applications </a:t>
            </a:r>
          </a:p>
          <a:p>
            <a:pPr lvl="1" eaLnBrk="1" hangingPunct="1"/>
            <a:r>
              <a:rPr lang="en-US" sz="2400" dirty="0" smtClean="0"/>
              <a:t>Security issues associated with accessing third-party services </a:t>
            </a:r>
          </a:p>
          <a:p>
            <a:pPr lvl="1" eaLnBrk="1" hangingPunct="1"/>
            <a:r>
              <a:rPr lang="en-US" sz="2400" dirty="0" smtClean="0"/>
              <a:t>Privacy </a:t>
            </a:r>
          </a:p>
          <a:p>
            <a:pPr lvl="1" eaLnBrk="1" hangingPunct="1"/>
            <a:r>
              <a:rPr lang="en-US" sz="2400" dirty="0" smtClean="0"/>
              <a:t>Interoperability within and across organizational boundaries </a:t>
            </a:r>
          </a:p>
          <a:p>
            <a:pPr eaLnBrk="1" hangingPunct="1">
              <a:buFont typeface="Wingdings" pitchFamily="2" charset="2"/>
              <a:buNone/>
            </a:pPr>
            <a:r>
              <a:rPr lang="en-US" sz="3600" dirty="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Number Placeholder 5"/>
          <p:cNvSpPr>
            <a:spLocks noGrp="1"/>
          </p:cNvSpPr>
          <p:nvPr>
            <p:ph type="sldNum" sz="quarter" idx="11"/>
          </p:nvPr>
        </p:nvSpPr>
        <p:spPr>
          <a:xfrm>
            <a:off x="6553200" y="6245225"/>
            <a:ext cx="2133600" cy="476250"/>
          </a:xfrm>
          <a:noFill/>
        </p:spPr>
        <p:txBody>
          <a:bodyPr anchor="t"/>
          <a:lstStyle/>
          <a:p>
            <a:fld id="{D5C10EDA-874F-4DB8-864A-A8B16535E2C7}" type="slidenum">
              <a:rPr lang="en-US" sz="1400" smtClean="0">
                <a:latin typeface="Arial" charset="0"/>
              </a:rPr>
              <a:pPr/>
              <a:t>42</a:t>
            </a:fld>
            <a:endParaRPr lang="en-US" sz="1400" dirty="0" smtClean="0">
              <a:latin typeface="Arial" charset="0"/>
            </a:endParaRPr>
          </a:p>
        </p:txBody>
      </p:sp>
      <p:sp>
        <p:nvSpPr>
          <p:cNvPr id="68610" name="Rectangle 2"/>
          <p:cNvSpPr>
            <a:spLocks noGrp="1" noChangeArrowheads="1"/>
          </p:cNvSpPr>
          <p:nvPr>
            <p:ph type="title" idx="4294967295"/>
          </p:nvPr>
        </p:nvSpPr>
        <p:spPr/>
        <p:txBody>
          <a:bodyPr/>
          <a:lstStyle/>
          <a:p>
            <a:pPr eaLnBrk="1" hangingPunct="1"/>
            <a:r>
              <a:rPr lang="en-US" dirty="0" smtClean="0"/>
              <a:t>InCommon</a:t>
            </a:r>
          </a:p>
        </p:txBody>
      </p:sp>
      <p:sp>
        <p:nvSpPr>
          <p:cNvPr id="68611" name="Rectangle 3"/>
          <p:cNvSpPr>
            <a:spLocks noGrp="1" noChangeArrowheads="1"/>
          </p:cNvSpPr>
          <p:nvPr>
            <p:ph type="body" idx="4294967295"/>
          </p:nvPr>
        </p:nvSpPr>
        <p:spPr>
          <a:xfrm>
            <a:off x="838200" y="3276600"/>
            <a:ext cx="8077200" cy="3352800"/>
          </a:xfrm>
        </p:spPr>
        <p:txBody>
          <a:bodyPr/>
          <a:lstStyle/>
          <a:p>
            <a:pPr eaLnBrk="1" hangingPunct="1">
              <a:lnSpc>
                <a:spcPct val="80000"/>
              </a:lnSpc>
            </a:pPr>
            <a:endParaRPr lang="en-US" sz="1800" dirty="0" smtClean="0"/>
          </a:p>
          <a:p>
            <a:pPr eaLnBrk="1" hangingPunct="1">
              <a:lnSpc>
                <a:spcPct val="80000"/>
              </a:lnSpc>
            </a:pPr>
            <a:r>
              <a:rPr lang="en-US" sz="2000" dirty="0" smtClean="0"/>
              <a:t>InCommon Federation </a:t>
            </a:r>
            <a:r>
              <a:rPr lang="en-US" sz="2000" i="1" dirty="0" smtClean="0">
                <a:hlinkClick r:id="rId3"/>
              </a:rPr>
              <a:t>www.incommonfederation.org</a:t>
            </a:r>
            <a:endParaRPr lang="en-US" sz="2000" i="1" dirty="0" smtClean="0"/>
          </a:p>
          <a:p>
            <a:pPr lvl="1" eaLnBrk="1" hangingPunct="1">
              <a:lnSpc>
                <a:spcPct val="80000"/>
              </a:lnSpc>
            </a:pPr>
            <a:r>
              <a:rPr lang="en-US" sz="1800" dirty="0" smtClean="0"/>
              <a:t>Mission: create and support a </a:t>
            </a:r>
            <a:br>
              <a:rPr lang="en-US" sz="1800" dirty="0" smtClean="0"/>
            </a:br>
            <a:r>
              <a:rPr lang="en-US" sz="1800" dirty="0" smtClean="0"/>
              <a:t>common framework for trustworthy </a:t>
            </a:r>
            <a:br>
              <a:rPr lang="en-US" sz="1800" dirty="0" smtClean="0"/>
            </a:br>
            <a:r>
              <a:rPr lang="en-US" sz="1800" dirty="0" smtClean="0"/>
              <a:t>shared management of access to </a:t>
            </a:r>
            <a:br>
              <a:rPr lang="en-US" sz="1800" dirty="0" smtClean="0"/>
            </a:br>
            <a:r>
              <a:rPr lang="en-US" sz="1800" dirty="0" smtClean="0"/>
              <a:t>on-line resources in support of </a:t>
            </a:r>
            <a:br>
              <a:rPr lang="en-US" sz="1800" dirty="0" smtClean="0"/>
            </a:br>
            <a:r>
              <a:rPr lang="en-US" sz="1800" dirty="0" smtClean="0"/>
              <a:t>education and research in the US </a:t>
            </a:r>
          </a:p>
          <a:p>
            <a:pPr eaLnBrk="1" hangingPunct="1">
              <a:lnSpc>
                <a:spcPct val="80000"/>
              </a:lnSpc>
            </a:pPr>
            <a:r>
              <a:rPr lang="en-US" sz="2000" dirty="0" smtClean="0"/>
              <a:t>US Research and Education Federation</a:t>
            </a:r>
          </a:p>
          <a:p>
            <a:pPr lvl="1" eaLnBrk="1" hangingPunct="1">
              <a:lnSpc>
                <a:spcPct val="80000"/>
              </a:lnSpc>
            </a:pPr>
            <a:r>
              <a:rPr lang="en-US" sz="1800" dirty="0" smtClean="0"/>
              <a:t>Separate entity with its own governance</a:t>
            </a:r>
          </a:p>
          <a:p>
            <a:pPr lvl="1" eaLnBrk="1" hangingPunct="1">
              <a:lnSpc>
                <a:spcPct val="80000"/>
              </a:lnSpc>
            </a:pPr>
            <a:r>
              <a:rPr lang="en-US" sz="1800" dirty="0" smtClean="0"/>
              <a:t>Operations managed by Internet2</a:t>
            </a:r>
          </a:p>
          <a:p>
            <a:pPr lvl="1" eaLnBrk="1" hangingPunct="1">
              <a:lnSpc>
                <a:spcPct val="80000"/>
              </a:lnSpc>
            </a:pPr>
            <a:r>
              <a:rPr lang="en-US" sz="1800" dirty="0" smtClean="0"/>
              <a:t>Members are degree granting accredited </a:t>
            </a:r>
            <a:br>
              <a:rPr lang="en-US" sz="1800" dirty="0" smtClean="0"/>
            </a:br>
            <a:r>
              <a:rPr lang="en-US" sz="1800" dirty="0" smtClean="0"/>
              <a:t>organizations and their partners </a:t>
            </a:r>
          </a:p>
          <a:p>
            <a:pPr lvl="2" eaLnBrk="1" hangingPunct="1">
              <a:lnSpc>
                <a:spcPct val="80000"/>
              </a:lnSpc>
            </a:pPr>
            <a:r>
              <a:rPr lang="en-US" sz="1400" dirty="0" smtClean="0"/>
              <a:t>186 universities and colleges are members as of 1/1/2011</a:t>
            </a:r>
          </a:p>
          <a:p>
            <a:pPr lvl="1" eaLnBrk="1" hangingPunct="1">
              <a:lnSpc>
                <a:spcPct val="80000"/>
              </a:lnSpc>
            </a:pPr>
            <a:endParaRPr lang="en-US" sz="1800" dirty="0" smtClean="0"/>
          </a:p>
          <a:p>
            <a:pPr eaLnBrk="1" hangingPunct="1">
              <a:lnSpc>
                <a:spcPct val="80000"/>
              </a:lnSpc>
            </a:pPr>
            <a:endParaRPr lang="en-US" sz="1800" dirty="0" smtClean="0"/>
          </a:p>
        </p:txBody>
      </p:sp>
      <p:sp>
        <p:nvSpPr>
          <p:cNvPr id="68612" name="Text Box 4"/>
          <p:cNvSpPr txBox="1">
            <a:spLocks noChangeArrowheads="1"/>
          </p:cNvSpPr>
          <p:nvPr/>
        </p:nvSpPr>
        <p:spPr bwMode="auto">
          <a:xfrm>
            <a:off x="990600" y="1600200"/>
            <a:ext cx="7315200" cy="1749425"/>
          </a:xfrm>
          <a:prstGeom prst="rect">
            <a:avLst/>
          </a:prstGeom>
          <a:noFill/>
          <a:ln w="9525">
            <a:solidFill>
              <a:schemeClr val="tx1"/>
            </a:solidFill>
            <a:miter lim="800000"/>
            <a:headEnd/>
            <a:tailEnd/>
          </a:ln>
        </p:spPr>
        <p:txBody>
          <a:bodyPr>
            <a:spAutoFit/>
          </a:bodyPr>
          <a:lstStyle/>
          <a:p>
            <a:r>
              <a:rPr lang="en-US" dirty="0"/>
              <a:t>“InCommon eliminates the need for researchers, students, and educators to maintain multiple, passwords and usernames. Identity providers manage the levels of their users' privacy and information exchange. InCommon uses SAML-based authentication and authorization systems (such as </a:t>
            </a:r>
            <a:r>
              <a:rPr lang="en-US" dirty="0">
                <a:hlinkClick r:id="rId4"/>
              </a:rPr>
              <a:t>Shibboleth®</a:t>
            </a:r>
            <a:r>
              <a:rPr lang="en-US" dirty="0"/>
              <a:t>) to enable scalable, trusted collaborations among its community of participants.” </a:t>
            </a:r>
          </a:p>
        </p:txBody>
      </p:sp>
      <p:pic>
        <p:nvPicPr>
          <p:cNvPr id="68613" name="Picture 6" descr="HeaderFadeLogo"/>
          <p:cNvPicPr>
            <a:picLocks noChangeAspect="1" noChangeArrowheads="1"/>
          </p:cNvPicPr>
          <p:nvPr/>
        </p:nvPicPr>
        <p:blipFill>
          <a:blip r:embed="rId5" cstate="print"/>
          <a:srcRect r="52000"/>
          <a:stretch>
            <a:fillRect/>
          </a:stretch>
        </p:blipFill>
        <p:spPr bwMode="auto">
          <a:xfrm>
            <a:off x="6477000" y="5149850"/>
            <a:ext cx="1143000" cy="793750"/>
          </a:xfrm>
          <a:prstGeom prst="rect">
            <a:avLst/>
          </a:prstGeom>
          <a:noFill/>
          <a:ln w="9525">
            <a:noFill/>
            <a:miter lim="800000"/>
            <a:headEnd/>
            <a:tailEnd/>
          </a:ln>
        </p:spPr>
      </p:pic>
      <p:pic>
        <p:nvPicPr>
          <p:cNvPr id="68614" name="Picture 7" descr="h_header"/>
          <p:cNvPicPr>
            <a:picLocks noChangeAspect="1" noChangeArrowheads="1"/>
          </p:cNvPicPr>
          <p:nvPr/>
        </p:nvPicPr>
        <p:blipFill>
          <a:blip r:embed="rId6" cstate="print"/>
          <a:srcRect r="65405"/>
          <a:stretch>
            <a:fillRect/>
          </a:stretch>
        </p:blipFill>
        <p:spPr bwMode="auto">
          <a:xfrm>
            <a:off x="5715000" y="4038600"/>
            <a:ext cx="243840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1" name="Slide Number Placeholder 5"/>
          <p:cNvSpPr>
            <a:spLocks noGrp="1"/>
          </p:cNvSpPr>
          <p:nvPr>
            <p:ph type="sldNum" sz="quarter" idx="11"/>
          </p:nvPr>
        </p:nvSpPr>
        <p:spPr>
          <a:xfrm>
            <a:off x="6553200" y="6245225"/>
            <a:ext cx="2133600" cy="476250"/>
          </a:xfrm>
          <a:noFill/>
        </p:spPr>
        <p:txBody>
          <a:bodyPr anchor="t"/>
          <a:lstStyle/>
          <a:p>
            <a:fld id="{57C0A977-4C1B-475D-9C29-3566A06ADFB9}" type="slidenum">
              <a:rPr lang="en-US" sz="1400" smtClean="0">
                <a:latin typeface="Arial" charset="0"/>
              </a:rPr>
              <a:pPr/>
              <a:t>43</a:t>
            </a:fld>
            <a:endParaRPr lang="en-US" sz="1400" dirty="0" smtClean="0">
              <a:latin typeface="Arial" charset="0"/>
            </a:endParaRPr>
          </a:p>
        </p:txBody>
      </p:sp>
      <p:sp>
        <p:nvSpPr>
          <p:cNvPr id="332802" name="Rectangle 2"/>
          <p:cNvSpPr>
            <a:spLocks noGrp="1" noChangeArrowheads="1"/>
          </p:cNvSpPr>
          <p:nvPr>
            <p:ph type="title" idx="4294967295"/>
          </p:nvPr>
        </p:nvSpPr>
        <p:spPr>
          <a:xfrm>
            <a:off x="457200" y="685800"/>
            <a:ext cx="8382000" cy="792163"/>
          </a:xfrm>
        </p:spPr>
        <p:txBody>
          <a:bodyPr/>
          <a:lstStyle/>
          <a:p>
            <a:pPr eaLnBrk="1" hangingPunct="1"/>
            <a:r>
              <a:rPr lang="en-US" sz="4000" dirty="0" smtClean="0"/>
              <a:t>Large </a:t>
            </a:r>
            <a:r>
              <a:rPr lang="en-US" sz="4000" dirty="0" smtClean="0"/>
              <a:t>Research Facilities are Already Joining InCommon</a:t>
            </a:r>
          </a:p>
        </p:txBody>
      </p:sp>
      <p:pic>
        <p:nvPicPr>
          <p:cNvPr id="332803" name="Picture 3" descr="TG logo"/>
          <p:cNvPicPr>
            <a:picLocks noChangeAspect="1" noChangeArrowheads="1"/>
          </p:cNvPicPr>
          <p:nvPr/>
        </p:nvPicPr>
        <p:blipFill>
          <a:blip r:embed="rId3" cstate="print"/>
          <a:srcRect/>
          <a:stretch>
            <a:fillRect/>
          </a:stretch>
        </p:blipFill>
        <p:spPr bwMode="auto">
          <a:xfrm>
            <a:off x="4114800" y="1828800"/>
            <a:ext cx="2590800" cy="1141412"/>
          </a:xfrm>
          <a:prstGeom prst="rect">
            <a:avLst/>
          </a:prstGeom>
          <a:noFill/>
          <a:ln w="9525">
            <a:noFill/>
            <a:miter lim="800000"/>
            <a:headEnd/>
            <a:tailEnd/>
          </a:ln>
        </p:spPr>
      </p:pic>
      <p:pic>
        <p:nvPicPr>
          <p:cNvPr id="332805" name="Picture 5"/>
          <p:cNvPicPr>
            <a:picLocks noChangeAspect="1" noChangeArrowheads="1"/>
          </p:cNvPicPr>
          <p:nvPr/>
        </p:nvPicPr>
        <p:blipFill>
          <a:blip r:embed="rId4" cstate="print"/>
          <a:srcRect l="51788" t="26736" r="16640" b="7809"/>
          <a:stretch>
            <a:fillRect/>
          </a:stretch>
        </p:blipFill>
        <p:spPr bwMode="auto">
          <a:xfrm>
            <a:off x="609600" y="1981200"/>
            <a:ext cx="1390650" cy="1795633"/>
          </a:xfrm>
          <a:prstGeom prst="rect">
            <a:avLst/>
          </a:prstGeom>
          <a:noFill/>
          <a:ln w="9525">
            <a:noFill/>
            <a:miter lim="800000"/>
            <a:headEnd/>
            <a:tailEnd/>
          </a:ln>
        </p:spPr>
      </p:pic>
      <p:sp>
        <p:nvSpPr>
          <p:cNvPr id="332807" name="Text Box 7"/>
          <p:cNvSpPr txBox="1">
            <a:spLocks noChangeArrowheads="1"/>
          </p:cNvSpPr>
          <p:nvPr/>
        </p:nvSpPr>
        <p:spPr bwMode="auto">
          <a:xfrm>
            <a:off x="6324600" y="1905000"/>
            <a:ext cx="1682750" cy="861774"/>
          </a:xfrm>
          <a:prstGeom prst="rect">
            <a:avLst/>
          </a:prstGeom>
          <a:noFill/>
          <a:ln w="9525">
            <a:noFill/>
            <a:miter lim="800000"/>
            <a:headEnd/>
            <a:tailEnd/>
          </a:ln>
        </p:spPr>
        <p:txBody>
          <a:bodyPr wrap="square">
            <a:spAutoFit/>
          </a:bodyPr>
          <a:lstStyle/>
          <a:p>
            <a:pPr lvl="1"/>
            <a:r>
              <a:rPr lang="en-US" dirty="0"/>
              <a:t>TeraGrid </a:t>
            </a:r>
          </a:p>
          <a:p>
            <a:pPr lvl="1"/>
            <a:endParaRPr lang="en-US" sz="1400" dirty="0"/>
          </a:p>
          <a:p>
            <a:endParaRPr lang="en-US" dirty="0"/>
          </a:p>
        </p:txBody>
      </p:sp>
      <p:sp>
        <p:nvSpPr>
          <p:cNvPr id="332808" name="Text Box 8"/>
          <p:cNvSpPr txBox="1">
            <a:spLocks noChangeArrowheads="1"/>
          </p:cNvSpPr>
          <p:nvPr/>
        </p:nvSpPr>
        <p:spPr bwMode="auto">
          <a:xfrm>
            <a:off x="2133600" y="2286000"/>
            <a:ext cx="1752600" cy="915988"/>
          </a:xfrm>
          <a:prstGeom prst="rect">
            <a:avLst/>
          </a:prstGeom>
          <a:noFill/>
          <a:ln w="9525">
            <a:noFill/>
            <a:miter lim="800000"/>
            <a:headEnd/>
            <a:tailEnd/>
          </a:ln>
        </p:spPr>
        <p:txBody>
          <a:bodyPr wrap="square">
            <a:spAutoFit/>
          </a:bodyPr>
          <a:lstStyle/>
          <a:p>
            <a:r>
              <a:rPr lang="en-US" dirty="0"/>
              <a:t>Ocean </a:t>
            </a:r>
          </a:p>
          <a:p>
            <a:r>
              <a:rPr lang="en-US" dirty="0"/>
              <a:t>Observatories </a:t>
            </a:r>
          </a:p>
          <a:p>
            <a:r>
              <a:rPr lang="en-US" dirty="0"/>
              <a:t>Initiative</a:t>
            </a:r>
          </a:p>
        </p:txBody>
      </p:sp>
      <p:sp>
        <p:nvSpPr>
          <p:cNvPr id="332809" name="Text Box 9"/>
          <p:cNvSpPr txBox="1">
            <a:spLocks noChangeArrowheads="1"/>
          </p:cNvSpPr>
          <p:nvPr/>
        </p:nvSpPr>
        <p:spPr bwMode="auto">
          <a:xfrm>
            <a:off x="1676400" y="5562600"/>
            <a:ext cx="5943600" cy="1323439"/>
          </a:xfrm>
          <a:prstGeom prst="rect">
            <a:avLst/>
          </a:prstGeom>
          <a:solidFill>
            <a:schemeClr val="bg1"/>
          </a:solidFill>
          <a:ln w="9525">
            <a:solidFill>
              <a:schemeClr val="tx1"/>
            </a:solidFill>
            <a:miter lim="800000"/>
            <a:headEnd/>
            <a:tailEnd/>
          </a:ln>
        </p:spPr>
        <p:txBody>
          <a:bodyPr rIns="0">
            <a:spAutoFit/>
          </a:bodyPr>
          <a:lstStyle/>
          <a:p>
            <a:r>
              <a:rPr lang="en-US" sz="1600" u="sng" dirty="0"/>
              <a:t>Considering InCommon membership: </a:t>
            </a:r>
          </a:p>
          <a:p>
            <a:pPr>
              <a:buFontTx/>
              <a:buChar char="•"/>
            </a:pPr>
            <a:r>
              <a:rPr lang="en-US" sz="1600" dirty="0" smtClean="0"/>
              <a:t> Laser Interferometer Gravitational-Wave Observatory (LIGO)</a:t>
            </a:r>
          </a:p>
          <a:p>
            <a:pPr>
              <a:buFontTx/>
              <a:buChar char="•"/>
            </a:pPr>
            <a:r>
              <a:rPr lang="en-US" sz="1600" dirty="0" smtClean="0"/>
              <a:t> Long </a:t>
            </a:r>
            <a:r>
              <a:rPr lang="en-US" sz="1600" dirty="0"/>
              <a:t>Term Ecological Research (LTER) </a:t>
            </a:r>
          </a:p>
          <a:p>
            <a:pPr>
              <a:buFontTx/>
              <a:buChar char="•"/>
            </a:pPr>
            <a:r>
              <a:rPr lang="en-US" sz="1600" dirty="0"/>
              <a:t> National Ecological Observatory Network (NEON) </a:t>
            </a:r>
            <a:endParaRPr lang="en-US" sz="1600" i="1" dirty="0"/>
          </a:p>
          <a:p>
            <a:pPr>
              <a:buFontTx/>
              <a:buChar char="•"/>
            </a:pPr>
            <a:r>
              <a:rPr lang="en-US" sz="1600" dirty="0"/>
              <a:t> Open Science Grid (OSG)</a:t>
            </a:r>
          </a:p>
        </p:txBody>
      </p:sp>
      <p:pic>
        <p:nvPicPr>
          <p:cNvPr id="332810" name="Picture 12" descr="Argonne National Laboratory">
            <a:hlinkClick r:id="rId5"/>
          </p:cNvPr>
          <p:cNvPicPr>
            <a:picLocks noChangeAspect="1" noChangeArrowheads="1"/>
          </p:cNvPicPr>
          <p:nvPr/>
        </p:nvPicPr>
        <p:blipFill>
          <a:blip r:embed="rId6" cstate="print"/>
          <a:srcRect/>
          <a:stretch>
            <a:fillRect/>
          </a:stretch>
        </p:blipFill>
        <p:spPr bwMode="auto">
          <a:xfrm>
            <a:off x="381000" y="4191000"/>
            <a:ext cx="1628775" cy="717522"/>
          </a:xfrm>
          <a:prstGeom prst="rect">
            <a:avLst/>
          </a:prstGeom>
          <a:noFill/>
          <a:ln w="9525">
            <a:noFill/>
            <a:miter lim="800000"/>
            <a:headEnd/>
            <a:tailEnd/>
          </a:ln>
        </p:spPr>
      </p:pic>
      <p:sp>
        <p:nvSpPr>
          <p:cNvPr id="332811" name="Text Box 8"/>
          <p:cNvSpPr txBox="1">
            <a:spLocks noChangeArrowheads="1"/>
          </p:cNvSpPr>
          <p:nvPr/>
        </p:nvSpPr>
        <p:spPr bwMode="auto">
          <a:xfrm>
            <a:off x="2057400" y="4114800"/>
            <a:ext cx="2911475" cy="915988"/>
          </a:xfrm>
          <a:prstGeom prst="rect">
            <a:avLst/>
          </a:prstGeom>
          <a:noFill/>
          <a:ln w="9525">
            <a:noFill/>
            <a:miter lim="800000"/>
            <a:headEnd/>
            <a:tailEnd/>
          </a:ln>
        </p:spPr>
        <p:txBody>
          <a:bodyPr>
            <a:spAutoFit/>
          </a:bodyPr>
          <a:lstStyle/>
          <a:p>
            <a:r>
              <a:rPr lang="en-US" dirty="0"/>
              <a:t>Argonne</a:t>
            </a:r>
          </a:p>
          <a:p>
            <a:r>
              <a:rPr lang="en-US" dirty="0"/>
              <a:t>National </a:t>
            </a:r>
          </a:p>
          <a:p>
            <a:r>
              <a:rPr lang="en-US" dirty="0"/>
              <a:t>Laboratory</a:t>
            </a:r>
          </a:p>
        </p:txBody>
      </p:sp>
      <p:pic>
        <p:nvPicPr>
          <p:cNvPr id="332812" name="Picture 14" descr="Lawrence Berkeley National Laboratory masthead"/>
          <p:cNvPicPr>
            <a:picLocks noChangeAspect="1" noChangeArrowheads="1"/>
          </p:cNvPicPr>
          <p:nvPr/>
        </p:nvPicPr>
        <p:blipFill>
          <a:blip r:embed="rId7" cstate="print"/>
          <a:srcRect l="1666" r="50000" b="3488"/>
          <a:stretch>
            <a:fillRect/>
          </a:stretch>
        </p:blipFill>
        <p:spPr bwMode="auto">
          <a:xfrm>
            <a:off x="4419600" y="4267200"/>
            <a:ext cx="3810000" cy="682086"/>
          </a:xfrm>
          <a:prstGeom prst="rect">
            <a:avLst/>
          </a:prstGeom>
          <a:noFill/>
          <a:ln w="9525">
            <a:noFill/>
            <a:miter lim="800000"/>
            <a:headEnd/>
            <a:tailEnd/>
          </a:ln>
        </p:spPr>
      </p:pic>
      <p:sp>
        <p:nvSpPr>
          <p:cNvPr id="332813" name="Text Box 7"/>
          <p:cNvSpPr txBox="1">
            <a:spLocks noChangeArrowheads="1"/>
          </p:cNvSpPr>
          <p:nvPr/>
        </p:nvSpPr>
        <p:spPr bwMode="auto">
          <a:xfrm>
            <a:off x="4114800" y="4953000"/>
            <a:ext cx="4419600" cy="854075"/>
          </a:xfrm>
          <a:prstGeom prst="rect">
            <a:avLst/>
          </a:prstGeom>
          <a:noFill/>
          <a:ln w="9525">
            <a:noFill/>
            <a:miter lim="800000"/>
            <a:headEnd/>
            <a:tailEnd/>
          </a:ln>
        </p:spPr>
        <p:txBody>
          <a:bodyPr>
            <a:spAutoFit/>
          </a:bodyPr>
          <a:lstStyle/>
          <a:p>
            <a:pPr algn="r"/>
            <a:r>
              <a:rPr lang="en-US" dirty="0"/>
              <a:t>Lawrence Berkeley National Laboratory </a:t>
            </a:r>
          </a:p>
          <a:p>
            <a:pPr lvl="1" algn="ctr"/>
            <a:endParaRPr lang="en-US" sz="1400" dirty="0"/>
          </a:p>
          <a:p>
            <a:pPr algn="ctr"/>
            <a:endParaRPr lang="en-US" dirty="0"/>
          </a:p>
        </p:txBody>
      </p:sp>
      <p:pic>
        <p:nvPicPr>
          <p:cNvPr id="276481" name="Picture 1"/>
          <p:cNvPicPr>
            <a:picLocks noChangeAspect="1" noChangeArrowheads="1"/>
          </p:cNvPicPr>
          <p:nvPr/>
        </p:nvPicPr>
        <p:blipFill>
          <a:blip r:embed="rId8" cstate="print"/>
          <a:srcRect l="20952" t="18286" r="64286" b="74857"/>
          <a:stretch>
            <a:fillRect/>
          </a:stretch>
        </p:blipFill>
        <p:spPr bwMode="auto">
          <a:xfrm>
            <a:off x="4572000" y="3124200"/>
            <a:ext cx="2362200" cy="685800"/>
          </a:xfrm>
          <a:prstGeom prst="rect">
            <a:avLst/>
          </a:prstGeom>
          <a:noFill/>
          <a:ln w="9525">
            <a:noFill/>
            <a:miter lim="800000"/>
            <a:headEnd/>
            <a:tailEnd/>
          </a:ln>
        </p:spPr>
      </p:pic>
      <p:sp>
        <p:nvSpPr>
          <p:cNvPr id="17" name="TextBox 16"/>
          <p:cNvSpPr txBox="1"/>
          <p:nvPr/>
        </p:nvSpPr>
        <p:spPr>
          <a:xfrm>
            <a:off x="7162800" y="2971800"/>
            <a:ext cx="1676400" cy="923330"/>
          </a:xfrm>
          <a:prstGeom prst="rect">
            <a:avLst/>
          </a:prstGeom>
          <a:noFill/>
        </p:spPr>
        <p:txBody>
          <a:bodyPr wrap="square" rtlCol="0">
            <a:spAutoFit/>
          </a:bodyPr>
          <a:lstStyle/>
          <a:p>
            <a:r>
              <a:rPr lang="en-US" dirty="0" smtClean="0"/>
              <a:t>Fermi National Accelerator Laboratory </a:t>
            </a:r>
            <a:endParaRPr lang="en-US" dirty="0"/>
          </a:p>
        </p:txBody>
      </p:sp>
      <p:sp>
        <p:nvSpPr>
          <p:cNvPr id="18" name="TextBox 17"/>
          <p:cNvSpPr txBox="1"/>
          <p:nvPr/>
        </p:nvSpPr>
        <p:spPr>
          <a:xfrm>
            <a:off x="152400" y="6248400"/>
            <a:ext cx="769570" cy="276999"/>
          </a:xfrm>
          <a:prstGeom prst="rect">
            <a:avLst/>
          </a:prstGeom>
          <a:noFill/>
        </p:spPr>
        <p:txBody>
          <a:bodyPr wrap="none" rtlCol="0">
            <a:spAutoFit/>
          </a:bodyPr>
          <a:lstStyle/>
          <a:p>
            <a:r>
              <a:rPr lang="en-US" sz="1200" dirty="0" smtClean="0"/>
              <a:t>1/4/2011</a:t>
            </a:r>
            <a:endParaRPr 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625" name="Slide Number Placeholder 3"/>
          <p:cNvSpPr>
            <a:spLocks noGrp="1"/>
          </p:cNvSpPr>
          <p:nvPr>
            <p:ph type="sldNum" sz="quarter" idx="11"/>
          </p:nvPr>
        </p:nvSpPr>
        <p:spPr>
          <a:xfrm>
            <a:off x="6553200" y="6245225"/>
            <a:ext cx="2133600" cy="476250"/>
          </a:xfrm>
          <a:noFill/>
        </p:spPr>
        <p:txBody>
          <a:bodyPr anchor="t"/>
          <a:lstStyle/>
          <a:p>
            <a:fld id="{0F4743FC-9E70-4406-85B8-D906568AD2E4}" type="slidenum">
              <a:rPr lang="en-US" sz="1400" smtClean="0">
                <a:latin typeface="Arial" charset="0"/>
              </a:rPr>
              <a:pPr/>
              <a:t>44</a:t>
            </a:fld>
            <a:endParaRPr lang="en-US" sz="1400" dirty="0" smtClean="0">
              <a:latin typeface="Arial" charset="0"/>
            </a:endParaRPr>
          </a:p>
        </p:txBody>
      </p:sp>
      <p:sp>
        <p:nvSpPr>
          <p:cNvPr id="410626" name="Rectangle 2"/>
          <p:cNvSpPr>
            <a:spLocks noGrp="1" noChangeArrowheads="1"/>
          </p:cNvSpPr>
          <p:nvPr>
            <p:ph type="title" idx="4294967295"/>
          </p:nvPr>
        </p:nvSpPr>
        <p:spPr>
          <a:xfrm>
            <a:off x="381000" y="655638"/>
            <a:ext cx="7315200" cy="792162"/>
          </a:xfrm>
        </p:spPr>
        <p:txBody>
          <a:bodyPr/>
          <a:lstStyle/>
          <a:p>
            <a:pPr eaLnBrk="1" hangingPunct="1"/>
            <a:r>
              <a:rPr lang="en-US" sz="4000" dirty="0" smtClean="0"/>
              <a:t>National Institutes of Health</a:t>
            </a:r>
          </a:p>
        </p:txBody>
      </p:sp>
      <p:pic>
        <p:nvPicPr>
          <p:cNvPr id="410628" name="Content Placeholder 7" descr="nih screen.tiff"/>
          <p:cNvPicPr>
            <a:picLocks noGrp="1" noChangeAspect="1"/>
          </p:cNvPicPr>
          <p:nvPr>
            <p:ph idx="4294967295"/>
          </p:nvPr>
        </p:nvPicPr>
        <p:blipFill>
          <a:blip r:embed="rId3" cstate="print"/>
          <a:srcRect l="-1053" t="15385" r="-1833" b="6154"/>
          <a:stretch>
            <a:fillRect/>
          </a:stretch>
        </p:blipFill>
        <p:spPr>
          <a:xfrm>
            <a:off x="0" y="1981200"/>
            <a:ext cx="9220200" cy="4495800"/>
          </a:xfrm>
        </p:spPr>
      </p:pic>
      <p:pic>
        <p:nvPicPr>
          <p:cNvPr id="410630" name="Picture 6" descr="NIH">
            <a:hlinkClick r:id="rId4"/>
          </p:cNvPr>
          <p:cNvPicPr>
            <a:picLocks noChangeAspect="1" noChangeArrowheads="1"/>
          </p:cNvPicPr>
          <p:nvPr/>
        </p:nvPicPr>
        <p:blipFill>
          <a:blip r:embed="rId5" cstate="print"/>
          <a:srcRect/>
          <a:stretch>
            <a:fillRect/>
          </a:stretch>
        </p:blipFill>
        <p:spPr bwMode="auto">
          <a:xfrm>
            <a:off x="7467600" y="542925"/>
            <a:ext cx="1285875" cy="12858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69" name="Slide Number Placeholder 4"/>
          <p:cNvSpPr>
            <a:spLocks noGrp="1"/>
          </p:cNvSpPr>
          <p:nvPr>
            <p:ph type="sldNum" sz="quarter" idx="11"/>
          </p:nvPr>
        </p:nvSpPr>
        <p:spPr>
          <a:xfrm>
            <a:off x="6553200" y="6245225"/>
            <a:ext cx="2133600" cy="476250"/>
          </a:xfrm>
          <a:noFill/>
        </p:spPr>
        <p:txBody>
          <a:bodyPr anchor="t"/>
          <a:lstStyle/>
          <a:p>
            <a:fld id="{A0EC91D6-C660-439C-B320-5C2C43E4B43F}" type="slidenum">
              <a:rPr lang="en-US" sz="1400" smtClean="0">
                <a:latin typeface="Arial" charset="0"/>
              </a:rPr>
              <a:pPr/>
              <a:t>45</a:t>
            </a:fld>
            <a:endParaRPr lang="en-US" sz="1400" dirty="0" smtClean="0">
              <a:latin typeface="Arial" charset="0"/>
            </a:endParaRPr>
          </a:p>
        </p:txBody>
      </p:sp>
      <p:sp>
        <p:nvSpPr>
          <p:cNvPr id="365570" name="Rectangle 4"/>
          <p:cNvSpPr>
            <a:spLocks noGrp="1" noChangeArrowheads="1"/>
          </p:cNvSpPr>
          <p:nvPr>
            <p:ph type="title" idx="4294967295"/>
          </p:nvPr>
        </p:nvSpPr>
        <p:spPr>
          <a:xfrm>
            <a:off x="457200" y="533400"/>
            <a:ext cx="8534400" cy="792162"/>
          </a:xfrm>
        </p:spPr>
        <p:txBody>
          <a:bodyPr/>
          <a:lstStyle/>
          <a:p>
            <a:pPr eaLnBrk="1" hangingPunct="1"/>
            <a:r>
              <a:rPr lang="en-US" sz="3600" dirty="0" smtClean="0"/>
              <a:t>Example of Research.gov access at NSF when Federation is fully implemented</a:t>
            </a:r>
          </a:p>
        </p:txBody>
      </p:sp>
      <p:sp>
        <p:nvSpPr>
          <p:cNvPr id="365573" name="Text Box 10"/>
          <p:cNvSpPr txBox="1">
            <a:spLocks noChangeArrowheads="1"/>
          </p:cNvSpPr>
          <p:nvPr/>
        </p:nvSpPr>
        <p:spPr bwMode="auto">
          <a:xfrm>
            <a:off x="152400" y="3429000"/>
            <a:ext cx="914400" cy="1203325"/>
          </a:xfrm>
          <a:prstGeom prst="rect">
            <a:avLst/>
          </a:prstGeom>
          <a:noFill/>
          <a:ln w="12700">
            <a:solidFill>
              <a:schemeClr val="tx1"/>
            </a:solidFill>
            <a:miter lim="800000"/>
            <a:headEnd/>
            <a:tailEnd/>
          </a:ln>
        </p:spPr>
        <p:txBody>
          <a:bodyPr>
            <a:spAutoFit/>
          </a:bodyPr>
          <a:lstStyle/>
          <a:p>
            <a:r>
              <a:rPr lang="en-US" dirty="0"/>
              <a:t>User selects login path</a:t>
            </a:r>
          </a:p>
        </p:txBody>
      </p:sp>
      <p:pic>
        <p:nvPicPr>
          <p:cNvPr id="274433" name="Picture 1"/>
          <p:cNvPicPr>
            <a:picLocks noChangeAspect="1" noChangeArrowheads="1"/>
          </p:cNvPicPr>
          <p:nvPr/>
        </p:nvPicPr>
        <p:blipFill>
          <a:blip r:embed="rId3" cstate="print"/>
          <a:srcRect l="20952" t="17051" r="21905" b="7810"/>
          <a:stretch>
            <a:fillRect/>
          </a:stretch>
        </p:blipFill>
        <p:spPr bwMode="auto">
          <a:xfrm>
            <a:off x="1600200" y="1524000"/>
            <a:ext cx="6705600" cy="5510924"/>
          </a:xfrm>
          <a:prstGeom prst="rect">
            <a:avLst/>
          </a:prstGeom>
          <a:noFill/>
          <a:ln w="9525">
            <a:noFill/>
            <a:miter lim="800000"/>
            <a:headEnd/>
            <a:tailEnd/>
          </a:ln>
        </p:spPr>
      </p:pic>
      <p:sp>
        <p:nvSpPr>
          <p:cNvPr id="365572" name="Oval 9"/>
          <p:cNvSpPr>
            <a:spLocks noChangeArrowheads="1"/>
          </p:cNvSpPr>
          <p:nvPr/>
        </p:nvSpPr>
        <p:spPr bwMode="auto">
          <a:xfrm>
            <a:off x="1371600" y="2895600"/>
            <a:ext cx="1524000" cy="609600"/>
          </a:xfrm>
          <a:prstGeom prst="ellipse">
            <a:avLst/>
          </a:prstGeom>
          <a:noFill/>
          <a:ln w="28575">
            <a:solidFill>
              <a:schemeClr val="tx1"/>
            </a:solidFill>
            <a:round/>
            <a:headEnd/>
            <a:tailEnd/>
          </a:ln>
        </p:spPr>
        <p:txBody>
          <a:bodyPr wrap="none" anchor="ctr"/>
          <a:lstStyle/>
          <a:p>
            <a:endParaRPr lang="en-US" dirty="0"/>
          </a:p>
        </p:txBody>
      </p:sp>
      <p:cxnSp>
        <p:nvCxnSpPr>
          <p:cNvPr id="10" name="Straight Arrow Connector 9"/>
          <p:cNvCxnSpPr>
            <a:stCxn id="365573" idx="3"/>
            <a:endCxn id="365572" idx="3"/>
          </p:cNvCxnSpPr>
          <p:nvPr/>
        </p:nvCxnSpPr>
        <p:spPr>
          <a:xfrm flipV="1">
            <a:off x="1066800" y="3415926"/>
            <a:ext cx="527985" cy="614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35048904-F0D8-4A0D-A695-E0EB785D5F0D}" type="slidenum">
              <a:rPr lang="en-US" b="0">
                <a:latin typeface="Arial" charset="0"/>
              </a:rPr>
              <a:pPr>
                <a:defRPr/>
              </a:pPr>
              <a:t>46</a:t>
            </a:fld>
            <a:endParaRPr lang="en-US" b="0">
              <a:latin typeface="Arial" charset="0"/>
            </a:endParaRPr>
          </a:p>
        </p:txBody>
      </p:sp>
      <p:sp>
        <p:nvSpPr>
          <p:cNvPr id="122883" name="Rectangle 2"/>
          <p:cNvSpPr>
            <a:spLocks noGrp="1" noChangeArrowheads="1"/>
          </p:cNvSpPr>
          <p:nvPr>
            <p:ph type="title" idx="4294967295"/>
          </p:nvPr>
        </p:nvSpPr>
        <p:spPr>
          <a:xfrm>
            <a:off x="457200" y="457200"/>
            <a:ext cx="8229600" cy="914400"/>
          </a:xfrm>
        </p:spPr>
        <p:txBody>
          <a:bodyPr/>
          <a:lstStyle/>
          <a:p>
            <a:pPr eaLnBrk="1" hangingPunct="1">
              <a:defRPr/>
            </a:pPr>
            <a:r>
              <a:rPr lang="en-US" sz="4000" dirty="0"/>
              <a:t>Compliance and Legal Issues</a:t>
            </a:r>
          </a:p>
        </p:txBody>
      </p:sp>
      <p:sp>
        <p:nvSpPr>
          <p:cNvPr id="122884" name="Rectangle 3"/>
          <p:cNvSpPr>
            <a:spLocks noGrp="1" noChangeArrowheads="1"/>
          </p:cNvSpPr>
          <p:nvPr>
            <p:ph type="body" idx="4294967295"/>
          </p:nvPr>
        </p:nvSpPr>
        <p:spPr>
          <a:xfrm>
            <a:off x="457200" y="1257300"/>
            <a:ext cx="8534400" cy="5219700"/>
          </a:xfrm>
        </p:spPr>
        <p:txBody>
          <a:bodyPr/>
          <a:lstStyle/>
          <a:p>
            <a:pPr eaLnBrk="1" hangingPunct="1">
              <a:lnSpc>
                <a:spcPct val="90000"/>
              </a:lnSpc>
              <a:buFont typeface="Wingdings" pitchFamily="2" charset="2"/>
              <a:buNone/>
              <a:defRPr/>
            </a:pPr>
            <a:r>
              <a:rPr lang="en-US" sz="2000" dirty="0" smtClean="0"/>
              <a:t>	Know </a:t>
            </a:r>
            <a:r>
              <a:rPr lang="en-US" sz="2000" dirty="0"/>
              <a:t>and understand the federal and state laws under which the facility (and institution) must operate. For example: </a:t>
            </a:r>
          </a:p>
          <a:p>
            <a:pPr eaLnBrk="1" hangingPunct="1">
              <a:lnSpc>
                <a:spcPct val="90000"/>
              </a:lnSpc>
              <a:defRPr/>
            </a:pPr>
            <a:r>
              <a:rPr lang="en-US" sz="2000" b="1" i="1" dirty="0"/>
              <a:t>Regulatory Compliance</a:t>
            </a:r>
          </a:p>
          <a:p>
            <a:pPr lvl="1" eaLnBrk="1" hangingPunct="1">
              <a:lnSpc>
                <a:spcPct val="90000"/>
              </a:lnSpc>
              <a:defRPr/>
            </a:pPr>
            <a:r>
              <a:rPr lang="en-US" sz="1600" b="1" i="1" dirty="0"/>
              <a:t>Environmental Health and Safety</a:t>
            </a:r>
          </a:p>
          <a:p>
            <a:pPr lvl="1" eaLnBrk="1" hangingPunct="1">
              <a:lnSpc>
                <a:spcPct val="90000"/>
              </a:lnSpc>
              <a:defRPr/>
            </a:pPr>
            <a:r>
              <a:rPr lang="en-US" sz="1600" b="1" i="1" dirty="0"/>
              <a:t>DOE/DOD</a:t>
            </a:r>
          </a:p>
          <a:p>
            <a:pPr eaLnBrk="1" hangingPunct="1">
              <a:lnSpc>
                <a:spcPct val="90000"/>
              </a:lnSpc>
              <a:defRPr/>
            </a:pPr>
            <a:r>
              <a:rPr lang="en-US" sz="2000" b="1" i="1" dirty="0"/>
              <a:t>Export Control regulations </a:t>
            </a:r>
          </a:p>
          <a:p>
            <a:pPr lvl="1" eaLnBrk="1" hangingPunct="1">
              <a:lnSpc>
                <a:spcPct val="90000"/>
              </a:lnSpc>
              <a:defRPr/>
            </a:pPr>
            <a:r>
              <a:rPr lang="en-US" sz="1600" b="1" i="1" dirty="0"/>
              <a:t>US Department of Commerce, State Department and Treasury</a:t>
            </a:r>
          </a:p>
          <a:p>
            <a:pPr eaLnBrk="1" hangingPunct="1">
              <a:lnSpc>
                <a:spcPct val="90000"/>
              </a:lnSpc>
              <a:defRPr/>
            </a:pPr>
            <a:r>
              <a:rPr lang="en-US" sz="2000" b="1" i="1" dirty="0" smtClean="0"/>
              <a:t>Privacy Laws/State Breach Notification Laws</a:t>
            </a:r>
          </a:p>
          <a:p>
            <a:pPr lvl="1" eaLnBrk="1" hangingPunct="1">
              <a:lnSpc>
                <a:spcPct val="90000"/>
              </a:lnSpc>
              <a:defRPr/>
            </a:pPr>
            <a:r>
              <a:rPr lang="en-US" sz="1600" b="1" i="1" dirty="0" smtClean="0"/>
              <a:t>If you don’t need personally-identifiable information, don’t ask for it, don’t keep it.</a:t>
            </a:r>
            <a:endParaRPr lang="en-US" sz="1000" b="1" i="1" dirty="0" smtClean="0"/>
          </a:p>
          <a:p>
            <a:pPr eaLnBrk="1" hangingPunct="1">
              <a:lnSpc>
                <a:spcPct val="90000"/>
              </a:lnSpc>
              <a:defRPr/>
            </a:pPr>
            <a:r>
              <a:rPr lang="en-US" sz="2000" dirty="0" smtClean="0"/>
              <a:t>HIPAA </a:t>
            </a:r>
            <a:r>
              <a:rPr lang="en-US" sz="2000" dirty="0"/>
              <a:t>(Health Insurance Portability and Accountability Act)</a:t>
            </a:r>
          </a:p>
          <a:p>
            <a:pPr lvl="1" eaLnBrk="1" hangingPunct="1">
              <a:lnSpc>
                <a:spcPct val="90000"/>
              </a:lnSpc>
              <a:defRPr/>
            </a:pPr>
            <a:r>
              <a:rPr lang="en-US" sz="1600" dirty="0"/>
              <a:t>Health</a:t>
            </a:r>
          </a:p>
          <a:p>
            <a:pPr eaLnBrk="1" hangingPunct="1">
              <a:lnSpc>
                <a:spcPct val="90000"/>
              </a:lnSpc>
              <a:defRPr/>
            </a:pPr>
            <a:r>
              <a:rPr lang="en-US" sz="2000" dirty="0"/>
              <a:t>FERPA (Family Educational Rights and Privacy Act)</a:t>
            </a:r>
          </a:p>
          <a:p>
            <a:pPr lvl="1" eaLnBrk="1" hangingPunct="1">
              <a:lnSpc>
                <a:spcPct val="90000"/>
              </a:lnSpc>
              <a:defRPr/>
            </a:pPr>
            <a:r>
              <a:rPr lang="en-US" sz="1600" dirty="0"/>
              <a:t>Student information</a:t>
            </a:r>
          </a:p>
          <a:p>
            <a:pPr eaLnBrk="1" hangingPunct="1">
              <a:lnSpc>
                <a:spcPct val="90000"/>
              </a:lnSpc>
              <a:defRPr/>
            </a:pPr>
            <a:r>
              <a:rPr lang="en-US" sz="2000" dirty="0"/>
              <a:t>GLBA (Gramm-Leach-Bliley Act)</a:t>
            </a:r>
          </a:p>
          <a:p>
            <a:pPr lvl="1" eaLnBrk="1" hangingPunct="1">
              <a:lnSpc>
                <a:spcPct val="90000"/>
              </a:lnSpc>
              <a:defRPr/>
            </a:pPr>
            <a:r>
              <a:rPr lang="en-US" sz="1600" dirty="0"/>
              <a:t>Privacy and security of financial information</a:t>
            </a:r>
          </a:p>
          <a:p>
            <a:pPr eaLnBrk="1" hangingPunct="1">
              <a:lnSpc>
                <a:spcPct val="90000"/>
              </a:lnSpc>
              <a:defRPr/>
            </a:pPr>
            <a:r>
              <a:rPr lang="en-US" sz="2000" dirty="0"/>
              <a:t>Sarbanes-Oxley Act of 2002 (SOX).</a:t>
            </a:r>
          </a:p>
          <a:p>
            <a:pPr lvl="1" eaLnBrk="1" hangingPunct="1">
              <a:lnSpc>
                <a:spcPct val="90000"/>
              </a:lnSpc>
              <a:defRPr/>
            </a:pPr>
            <a:r>
              <a:rPr lang="en-US" sz="1600" dirty="0"/>
              <a:t>Financial controls: could be extended to </a:t>
            </a:r>
            <a:r>
              <a:rPr lang="en-US" sz="1600" dirty="0" smtClean="0"/>
              <a:t>non-profits</a:t>
            </a:r>
            <a:endParaRPr lang="en-US" sz="16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248400" cy="1162050"/>
          </a:xfrm>
        </p:spPr>
        <p:txBody>
          <a:bodyPr/>
          <a:lstStyle/>
          <a:p>
            <a:r>
              <a:rPr lang="en-US" sz="4000" dirty="0" smtClean="0"/>
              <a:t>Cloud Computing</a:t>
            </a:r>
            <a:endParaRPr lang="en-US" sz="4000" dirty="0"/>
          </a:p>
        </p:txBody>
      </p:sp>
      <p:pic>
        <p:nvPicPr>
          <p:cNvPr id="4" name="Content Placeholder 3" descr="2000px-CloudComputingSampleArchitecture.png"/>
          <p:cNvPicPr>
            <a:picLocks noGrp="1" noChangeAspect="1"/>
          </p:cNvPicPr>
          <p:nvPr>
            <p:ph idx="1"/>
          </p:nvPr>
        </p:nvPicPr>
        <p:blipFill>
          <a:blip r:embed="rId3" cstate="print"/>
          <a:srcRect t="-33947" b="-33947"/>
          <a:stretch>
            <a:fillRect/>
          </a:stretch>
        </p:blipFill>
        <p:spPr>
          <a:xfrm>
            <a:off x="4963928" y="-533400"/>
            <a:ext cx="4180072" cy="4786313"/>
          </a:xfrm>
        </p:spPr>
      </p:pic>
      <p:sp>
        <p:nvSpPr>
          <p:cNvPr id="5" name="Text Placeholder 4"/>
          <p:cNvSpPr>
            <a:spLocks noGrp="1"/>
          </p:cNvSpPr>
          <p:nvPr>
            <p:ph type="body" sz="half" idx="2"/>
          </p:nvPr>
        </p:nvSpPr>
        <p:spPr>
          <a:xfrm>
            <a:off x="457200" y="1435101"/>
            <a:ext cx="3886200" cy="1917700"/>
          </a:xfrm>
        </p:spPr>
        <p:txBody>
          <a:bodyPr/>
          <a:lstStyle/>
          <a:p>
            <a:r>
              <a:rPr lang="en-US" sz="2800" dirty="0" smtClean="0"/>
              <a:t>How do you:</a:t>
            </a:r>
          </a:p>
          <a:p>
            <a:pPr>
              <a:buFont typeface="Arial"/>
              <a:buChar char="•"/>
            </a:pPr>
            <a:r>
              <a:rPr lang="en-US" sz="2800" dirty="0" smtClean="0"/>
              <a:t> decide which kinds of     data to store in the  cloud?</a:t>
            </a:r>
          </a:p>
          <a:p>
            <a:endParaRPr lang="en-US" dirty="0" smtClean="0"/>
          </a:p>
          <a:p>
            <a:endParaRPr lang="en-US" dirty="0"/>
          </a:p>
        </p:txBody>
      </p:sp>
      <p:sp>
        <p:nvSpPr>
          <p:cNvPr id="6" name="TextBox 5"/>
          <p:cNvSpPr txBox="1"/>
          <p:nvPr/>
        </p:nvSpPr>
        <p:spPr>
          <a:xfrm>
            <a:off x="457200" y="3200400"/>
            <a:ext cx="7508787" cy="954107"/>
          </a:xfrm>
          <a:prstGeom prst="rect">
            <a:avLst/>
          </a:prstGeom>
          <a:noFill/>
        </p:spPr>
        <p:txBody>
          <a:bodyPr wrap="none" rtlCol="0">
            <a:spAutoFit/>
          </a:bodyPr>
          <a:lstStyle/>
          <a:p>
            <a:pPr>
              <a:buFont typeface="Arial"/>
              <a:buChar char="•"/>
            </a:pPr>
            <a:r>
              <a:rPr lang="en-US" sz="2800" dirty="0" smtClean="0"/>
              <a:t> stay compliant with government regulations?</a:t>
            </a:r>
          </a:p>
          <a:p>
            <a:pPr>
              <a:buFont typeface="Arial"/>
              <a:buChar char="•"/>
            </a:pPr>
            <a:r>
              <a:rPr lang="en-US" sz="2800" dirty="0" smtClean="0"/>
              <a:t> maintain control and protect your data?</a:t>
            </a:r>
          </a:p>
        </p:txBody>
      </p:sp>
      <p:sp>
        <p:nvSpPr>
          <p:cNvPr id="7" name="TextBox 6"/>
          <p:cNvSpPr txBox="1"/>
          <p:nvPr/>
        </p:nvSpPr>
        <p:spPr>
          <a:xfrm>
            <a:off x="838200" y="4648200"/>
            <a:ext cx="7772400" cy="1815882"/>
          </a:xfrm>
          <a:prstGeom prst="rect">
            <a:avLst/>
          </a:prstGeom>
          <a:noFill/>
          <a:ln>
            <a:solidFill>
              <a:schemeClr val="tx1"/>
            </a:solidFill>
          </a:ln>
        </p:spPr>
        <p:txBody>
          <a:bodyPr wrap="square" rtlCol="0">
            <a:spAutoFit/>
          </a:bodyPr>
          <a:lstStyle/>
          <a:p>
            <a:pPr>
              <a:buFont typeface="Arial"/>
              <a:buChar char="•"/>
            </a:pPr>
            <a:r>
              <a:rPr lang="en-US" sz="2800" dirty="0" smtClean="0"/>
              <a:t> Where in the world is your data stored?</a:t>
            </a:r>
          </a:p>
          <a:p>
            <a:pPr>
              <a:buFont typeface="Arial"/>
              <a:buChar char="•"/>
            </a:pPr>
            <a:r>
              <a:rPr lang="en-US" sz="2800" dirty="0" smtClean="0"/>
              <a:t> How and where is it backed up?</a:t>
            </a:r>
          </a:p>
          <a:p>
            <a:pPr>
              <a:buFont typeface="Arial"/>
              <a:buChar char="•"/>
            </a:pPr>
            <a:r>
              <a:rPr lang="en-US" sz="2800" dirty="0" smtClean="0"/>
              <a:t> What happens to your data if the “cloud company” goes out of business?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NSF’s Data Policy</a:t>
            </a:r>
            <a:endParaRPr lang="en-US" dirty="0"/>
          </a:p>
        </p:txBody>
      </p:sp>
      <p:sp>
        <p:nvSpPr>
          <p:cNvPr id="6" name="Content Placeholder 5"/>
          <p:cNvSpPr>
            <a:spLocks noGrp="1"/>
          </p:cNvSpPr>
          <p:nvPr>
            <p:ph idx="1"/>
          </p:nvPr>
        </p:nvSpPr>
        <p:spPr>
          <a:xfrm>
            <a:off x="457200" y="1676400"/>
            <a:ext cx="8229600" cy="2209800"/>
          </a:xfrm>
        </p:spPr>
        <p:txBody>
          <a:bodyPr/>
          <a:lstStyle/>
          <a:p>
            <a:r>
              <a:rPr lang="en-US" dirty="0" smtClean="0"/>
              <a:t>Raises security issues around:</a:t>
            </a:r>
          </a:p>
          <a:p>
            <a:pPr lvl="1"/>
            <a:r>
              <a:rPr lang="en-US" dirty="0" smtClean="0"/>
              <a:t>Archiving</a:t>
            </a:r>
          </a:p>
          <a:p>
            <a:pPr lvl="1"/>
            <a:r>
              <a:rPr lang="en-US" dirty="0" smtClean="0"/>
              <a:t>Preservation and access</a:t>
            </a:r>
          </a:p>
          <a:p>
            <a:pPr lvl="1"/>
            <a:r>
              <a:rPr lang="en-US" dirty="0" smtClean="0"/>
              <a:t>Data Integrity</a:t>
            </a:r>
          </a:p>
          <a:p>
            <a:r>
              <a:rPr lang="en-US" dirty="0" smtClean="0"/>
              <a:t>One model</a:t>
            </a:r>
          </a:p>
          <a:p>
            <a:pPr lvl="1"/>
            <a:r>
              <a:rPr lang="en-US" dirty="0" smtClean="0"/>
              <a:t>If storage for a GB of data costs</a:t>
            </a:r>
            <a:r>
              <a:rPr lang="en-US" dirty="0" smtClean="0"/>
              <a:t> $X </a:t>
            </a:r>
            <a:r>
              <a:rPr lang="en-US" dirty="0" smtClean="0"/>
              <a:t>initially,</a:t>
            </a:r>
            <a:r>
              <a:rPr lang="en-US" dirty="0" smtClean="0"/>
              <a:t> $2X </a:t>
            </a:r>
            <a:r>
              <a:rPr lang="en-US" dirty="0" smtClean="0"/>
              <a:t>will store it in perpetuity</a:t>
            </a:r>
          </a:p>
          <a:p>
            <a:pPr lvl="1"/>
            <a:endParaRPr lang="en-US" dirty="0" smtClean="0"/>
          </a:p>
          <a:p>
            <a:pPr lvl="1">
              <a:buNone/>
            </a:pPr>
            <a:endParaRPr lang="en-US" dirty="0"/>
          </a:p>
        </p:txBody>
      </p:sp>
      <p:grpSp>
        <p:nvGrpSpPr>
          <p:cNvPr id="8" name="Group 7"/>
          <p:cNvGrpSpPr/>
          <p:nvPr/>
        </p:nvGrpSpPr>
        <p:grpSpPr>
          <a:xfrm>
            <a:off x="228600" y="5486400"/>
            <a:ext cx="8534400" cy="1200329"/>
            <a:chOff x="304800" y="5486400"/>
            <a:chExt cx="8534400" cy="1200329"/>
          </a:xfrm>
        </p:grpSpPr>
        <p:sp>
          <p:nvSpPr>
            <p:cNvPr id="4" name="TextBox 3"/>
            <p:cNvSpPr txBox="1"/>
            <p:nvPr/>
          </p:nvSpPr>
          <p:spPr>
            <a:xfrm>
              <a:off x="2133600" y="5486400"/>
              <a:ext cx="6705600" cy="1200329"/>
            </a:xfrm>
            <a:prstGeom prst="rect">
              <a:avLst/>
            </a:prstGeom>
            <a:noFill/>
            <a:ln>
              <a:noFill/>
            </a:ln>
          </p:spPr>
          <p:txBody>
            <a:bodyPr wrap="square" rtlCol="0">
              <a:spAutoFit/>
            </a:bodyPr>
            <a:lstStyle/>
            <a:p>
              <a:r>
                <a:rPr lang="en-US" dirty="0" smtClean="0"/>
                <a:t>Serge Goldstein and Mark Ratliff, authors of </a:t>
              </a:r>
              <a:r>
                <a:rPr lang="en-US" b="1" i="1" dirty="0" err="1" smtClean="0">
                  <a:hlinkClick r:id="rId3"/>
                </a:rPr>
                <a:t>DataSpace</a:t>
              </a:r>
              <a:r>
                <a:rPr lang="en-US" b="1" i="1" dirty="0" smtClean="0">
                  <a:hlinkClick r:id="rId3"/>
                </a:rPr>
                <a:t>: A Funding and Operational Model for Long-Term Preservation and Sharing of Research Data</a:t>
              </a:r>
              <a:r>
                <a:rPr lang="en-US" b="1" i="1" dirty="0" smtClean="0"/>
                <a:t> </a:t>
              </a:r>
              <a:r>
                <a:rPr lang="en-US" dirty="0" smtClean="0"/>
                <a:t>- August 2010</a:t>
              </a:r>
            </a:p>
            <a:p>
              <a:endParaRPr lang="en-US" dirty="0"/>
            </a:p>
          </p:txBody>
        </p:sp>
        <p:pic>
          <p:nvPicPr>
            <p:cNvPr id="7" name="Picture 6" descr="princeton_university.gif"/>
            <p:cNvPicPr>
              <a:picLocks noChangeAspect="1"/>
            </p:cNvPicPr>
            <p:nvPr/>
          </p:nvPicPr>
          <p:blipFill>
            <a:blip r:embed="rId4" cstate="print"/>
            <a:stretch>
              <a:fillRect/>
            </a:stretch>
          </p:blipFill>
          <p:spPr>
            <a:xfrm>
              <a:off x="304800" y="5715000"/>
              <a:ext cx="1762125" cy="523875"/>
            </a:xfrm>
            <a:prstGeom prst="rect">
              <a:avLst/>
            </a:prstGeom>
            <a:ln>
              <a:noFill/>
            </a:ln>
          </p:spPr>
        </p:pic>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609600" y="4191000"/>
            <a:ext cx="7772400" cy="13620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0" cap="none" spc="0" normalizeH="0" baseline="0" noProof="0" dirty="0" smtClean="0">
                <a:ln>
                  <a:noFill/>
                </a:ln>
                <a:solidFill>
                  <a:schemeClr val="tx1"/>
                </a:solidFill>
                <a:effectLst/>
                <a:uLnTx/>
                <a:uFillTx/>
                <a:latin typeface="+mj-lt"/>
                <a:ea typeface="+mj-ea"/>
                <a:cs typeface="+mj-cs"/>
              </a:rPr>
              <a:t/>
            </a:r>
            <a:br>
              <a:rPr kumimoji="0" lang="en-US" sz="5400" b="0" i="0" u="none" strike="noStrike" kern="0" cap="none" spc="0" normalizeH="0" baseline="0" noProof="0" dirty="0" smtClean="0">
                <a:ln>
                  <a:noFill/>
                </a:ln>
                <a:solidFill>
                  <a:schemeClr val="tx1"/>
                </a:solidFill>
                <a:effectLst/>
                <a:uLnTx/>
                <a:uFillTx/>
                <a:latin typeface="+mj-lt"/>
                <a:ea typeface="+mj-ea"/>
                <a:cs typeface="+mj-cs"/>
              </a:rPr>
            </a:br>
            <a:endParaRPr kumimoji="0" lang="en-US" sz="5400" b="0" i="0" u="none" strike="noStrike" kern="0" cap="none" spc="0" normalizeH="0" baseline="0" noProof="0" dirty="0">
              <a:ln>
                <a:noFill/>
              </a:ln>
              <a:solidFill>
                <a:schemeClr val="tx1"/>
              </a:solidFill>
              <a:effectLst/>
              <a:uLnTx/>
              <a:uFillTx/>
              <a:latin typeface="+mj-lt"/>
              <a:ea typeface="+mj-ea"/>
              <a:cs typeface="+mj-cs"/>
            </a:endParaRPr>
          </a:p>
        </p:txBody>
      </p:sp>
      <p:sp>
        <p:nvSpPr>
          <p:cNvPr id="4" name="Title 3"/>
          <p:cNvSpPr>
            <a:spLocks noGrp="1"/>
          </p:cNvSpPr>
          <p:nvPr>
            <p:ph type="title"/>
          </p:nvPr>
        </p:nvSpPr>
        <p:spPr>
          <a:xfrm>
            <a:off x="1066800" y="2971800"/>
            <a:ext cx="7772400" cy="1362075"/>
          </a:xfrm>
        </p:spPr>
        <p:txBody>
          <a:bodyPr/>
          <a:lstStyle/>
          <a:p>
            <a:r>
              <a:rPr lang="en-US" sz="5400" b="0" cap="none" dirty="0" smtClean="0"/>
              <a:t>Notifying NSF </a:t>
            </a:r>
            <a:endParaRPr lang="en-US"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886200"/>
          </a:xfrm>
        </p:spPr>
        <p:txBody>
          <a:bodyPr/>
          <a:lstStyle/>
          <a:p>
            <a:pPr>
              <a:buNone/>
            </a:pPr>
            <a:r>
              <a:rPr lang="en-US" dirty="0" smtClean="0"/>
              <a:t>	“Throughout the developed world, governments, defense industries, and companies in finance, power, and telecommunications are increasingly targeted by </a:t>
            </a:r>
            <a:r>
              <a:rPr lang="en-US" b="1" dirty="0" smtClean="0"/>
              <a:t>overlapping surges of cyber attacks</a:t>
            </a:r>
            <a:r>
              <a:rPr lang="en-US" dirty="0" smtClean="0"/>
              <a:t> from </a:t>
            </a:r>
            <a:r>
              <a:rPr lang="en-US" b="1" i="1" dirty="0" smtClean="0"/>
              <a:t>criminals</a:t>
            </a:r>
            <a:r>
              <a:rPr lang="en-US" dirty="0" smtClean="0"/>
              <a:t> and </a:t>
            </a:r>
            <a:r>
              <a:rPr lang="en-US" b="1" i="1" dirty="0" smtClean="0"/>
              <a:t>nation-states </a:t>
            </a:r>
            <a:r>
              <a:rPr lang="en-US" b="1" dirty="0" smtClean="0"/>
              <a:t>seeking economic or military advantage</a:t>
            </a:r>
            <a:r>
              <a:rPr lang="en-US" dirty="0" smtClean="0"/>
              <a:t>.” 			</a:t>
            </a:r>
            <a:r>
              <a:rPr lang="en-US" sz="2400" i="1" dirty="0" smtClean="0"/>
              <a:t>– SANS Institute</a:t>
            </a:r>
            <a:endParaRPr lang="en-US" i="1" dirty="0"/>
          </a:p>
        </p:txBody>
      </p:sp>
      <p:sp>
        <p:nvSpPr>
          <p:cNvPr id="4" name="TextBox 3"/>
          <p:cNvSpPr txBox="1"/>
          <p:nvPr/>
        </p:nvSpPr>
        <p:spPr>
          <a:xfrm>
            <a:off x="990600" y="5943600"/>
            <a:ext cx="4711611" cy="369332"/>
          </a:xfrm>
          <a:prstGeom prst="rect">
            <a:avLst/>
          </a:prstGeom>
          <a:noFill/>
        </p:spPr>
        <p:txBody>
          <a:bodyPr wrap="none" rtlCol="0">
            <a:spAutoFit/>
          </a:bodyPr>
          <a:lstStyle/>
          <a:p>
            <a:r>
              <a:rPr lang="en-US" dirty="0" smtClean="0"/>
              <a:t>http://www.sans.org/top-cyber-security-risks/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4179" name="Rectangle 3"/>
          <p:cNvSpPr>
            <a:spLocks noGrp="1" noChangeArrowheads="1"/>
          </p:cNvSpPr>
          <p:nvPr>
            <p:ph type="body" idx="4294967295"/>
          </p:nvPr>
        </p:nvSpPr>
        <p:spPr>
          <a:xfrm>
            <a:off x="457200" y="1371600"/>
            <a:ext cx="8229600" cy="4876800"/>
          </a:xfrm>
        </p:spPr>
        <p:txBody>
          <a:bodyPr/>
          <a:lstStyle/>
          <a:p>
            <a:pPr eaLnBrk="1" hangingPunct="1">
              <a:defRPr/>
            </a:pPr>
            <a:r>
              <a:rPr lang="en-US" sz="2400" dirty="0"/>
              <a:t>Understand the impact and ramifications of an incident or breach</a:t>
            </a:r>
          </a:p>
          <a:p>
            <a:pPr eaLnBrk="1" hangingPunct="1">
              <a:defRPr/>
            </a:pPr>
            <a:r>
              <a:rPr lang="en-US" sz="2400" dirty="0"/>
              <a:t>Ensure that everyone knows their roles and responsibilities, for example:</a:t>
            </a:r>
          </a:p>
          <a:p>
            <a:pPr lvl="1" eaLnBrk="1" hangingPunct="1">
              <a:defRPr/>
            </a:pPr>
            <a:r>
              <a:rPr lang="en-US" sz="2000" dirty="0"/>
              <a:t>If you are a systems administrator, what do the IT security people need and want to know and when? </a:t>
            </a:r>
          </a:p>
          <a:p>
            <a:pPr lvl="1" eaLnBrk="1" hangingPunct="1">
              <a:defRPr/>
            </a:pPr>
            <a:r>
              <a:rPr lang="en-US" sz="2000" dirty="0"/>
              <a:t>If you are the IT security person, what does management want to know and when?</a:t>
            </a:r>
          </a:p>
          <a:p>
            <a:pPr eaLnBrk="1" hangingPunct="1">
              <a:defRPr/>
            </a:pPr>
            <a:r>
              <a:rPr lang="en-US" sz="2400" dirty="0"/>
              <a:t>Develop procedures about notifications before an incident or breach occurs</a:t>
            </a:r>
            <a:r>
              <a:rPr lang="en-US" sz="2400" dirty="0" smtClean="0"/>
              <a:t>.</a:t>
            </a:r>
          </a:p>
          <a:p>
            <a:pPr eaLnBrk="1" hangingPunct="1">
              <a:defRPr/>
            </a:pPr>
            <a:r>
              <a:rPr lang="en-US" sz="2400" dirty="0" smtClean="0"/>
              <a:t>EDUCAUSE/Internet2 Cybersecurity Initiative Wiki has a great </a:t>
            </a:r>
            <a:r>
              <a:rPr lang="en-US" sz="2400" dirty="0" smtClean="0">
                <a:hlinkClick r:id="rId3"/>
              </a:rPr>
              <a:t>Data Incident Notification Toolkit</a:t>
            </a:r>
            <a:r>
              <a:rPr lang="en-US" sz="2400" i="1" dirty="0" smtClean="0"/>
              <a:t>*</a:t>
            </a:r>
            <a:endParaRPr lang="en-US" sz="1400" i="1" dirty="0" smtClean="0"/>
          </a:p>
          <a:p>
            <a:pPr eaLnBrk="1" hangingPunct="1">
              <a:defRPr/>
            </a:pPr>
            <a:endParaRPr lang="en-US" sz="2400" dirty="0"/>
          </a:p>
        </p:txBody>
      </p:sp>
      <p:sp>
        <p:nvSpPr>
          <p:cNvPr id="4" name="Slide Number Placeholder 3"/>
          <p:cNvSpPr>
            <a:spLocks noGrp="1"/>
          </p:cNvSpPr>
          <p:nvPr>
            <p:ph type="sldNum" sz="quarter" idx="11"/>
          </p:nvPr>
        </p:nvSpPr>
        <p:spPr>
          <a:xfrm>
            <a:off x="6553200" y="6243638"/>
            <a:ext cx="2133600" cy="457200"/>
          </a:xfrm>
        </p:spPr>
        <p:txBody>
          <a:bodyPr/>
          <a:lstStyle/>
          <a:p>
            <a:pPr>
              <a:defRPr/>
            </a:pPr>
            <a:fld id="{D26A9F4D-EBA6-4B1A-99D2-A370D1323C78}" type="slidenum">
              <a:rPr lang="en-US" b="0">
                <a:latin typeface="Arial" charset="0"/>
              </a:rPr>
              <a:pPr>
                <a:defRPr/>
              </a:pPr>
              <a:t>50</a:t>
            </a:fld>
            <a:endParaRPr lang="en-US" b="0" dirty="0">
              <a:latin typeface="Arial" charset="0"/>
            </a:endParaRPr>
          </a:p>
        </p:txBody>
      </p:sp>
      <p:sp>
        <p:nvSpPr>
          <p:cNvPr id="434178" name="Rectangle 2"/>
          <p:cNvSpPr>
            <a:spLocks noGrp="1" noChangeArrowheads="1"/>
          </p:cNvSpPr>
          <p:nvPr>
            <p:ph type="title" idx="4294967295"/>
          </p:nvPr>
        </p:nvSpPr>
        <p:spPr>
          <a:xfrm>
            <a:off x="457200" y="228600"/>
            <a:ext cx="8229600" cy="1371600"/>
          </a:xfrm>
        </p:spPr>
        <p:txBody>
          <a:bodyPr/>
          <a:lstStyle/>
          <a:p>
            <a:pPr eaLnBrk="1" hangingPunct="1">
              <a:defRPr/>
            </a:pPr>
            <a:r>
              <a:rPr lang="en-US" sz="3600" dirty="0"/>
              <a:t>Notification Procedures</a:t>
            </a:r>
          </a:p>
        </p:txBody>
      </p:sp>
      <p:sp>
        <p:nvSpPr>
          <p:cNvPr id="6" name="TextBox 5"/>
          <p:cNvSpPr txBox="1"/>
          <p:nvPr/>
        </p:nvSpPr>
        <p:spPr>
          <a:xfrm>
            <a:off x="228600" y="6211669"/>
            <a:ext cx="3258940" cy="646331"/>
          </a:xfrm>
          <a:prstGeom prst="rect">
            <a:avLst/>
          </a:prstGeom>
          <a:noFill/>
        </p:spPr>
        <p:txBody>
          <a:bodyPr wrap="none" rtlCol="0">
            <a:spAutoFit/>
          </a:bodyPr>
          <a:lstStyle/>
          <a:p>
            <a:r>
              <a:rPr lang="en-US" i="1" dirty="0" smtClean="0"/>
              <a:t>* Site known good April 2010.</a:t>
            </a:r>
            <a:endParaRPr lang="en-US" sz="3200" i="1" dirty="0" smtClean="0"/>
          </a:p>
          <a:p>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6553200" y="6243638"/>
            <a:ext cx="2133600" cy="457200"/>
          </a:xfrm>
        </p:spPr>
        <p:txBody>
          <a:bodyPr/>
          <a:lstStyle/>
          <a:p>
            <a:pPr>
              <a:defRPr/>
            </a:pPr>
            <a:fld id="{3E02AD50-9309-45AB-AE39-26950111D911}" type="slidenum">
              <a:rPr lang="en-US">
                <a:latin typeface="Arial" charset="0"/>
              </a:rPr>
              <a:pPr>
                <a:defRPr/>
              </a:pPr>
              <a:t>51</a:t>
            </a:fld>
            <a:endParaRPr lang="en-US" dirty="0">
              <a:latin typeface="Arial" charset="0"/>
            </a:endParaRPr>
          </a:p>
        </p:txBody>
      </p:sp>
      <p:sp>
        <p:nvSpPr>
          <p:cNvPr id="129026" name="Rectangle 2"/>
          <p:cNvSpPr>
            <a:spLocks noGrp="1" noChangeArrowheads="1"/>
          </p:cNvSpPr>
          <p:nvPr>
            <p:ph type="title" idx="4294967295"/>
          </p:nvPr>
        </p:nvSpPr>
        <p:spPr>
          <a:xfrm>
            <a:off x="457200" y="381000"/>
            <a:ext cx="8915400" cy="1143000"/>
          </a:xfrm>
        </p:spPr>
        <p:txBody>
          <a:bodyPr/>
          <a:lstStyle/>
          <a:p>
            <a:pPr eaLnBrk="1" hangingPunct="1">
              <a:defRPr/>
            </a:pPr>
            <a:r>
              <a:rPr lang="en-US" sz="3600" dirty="0"/>
              <a:t>Examples Notification Procedures</a:t>
            </a:r>
          </a:p>
        </p:txBody>
      </p:sp>
      <p:sp>
        <p:nvSpPr>
          <p:cNvPr id="129027" name="Rectangle 3"/>
          <p:cNvSpPr>
            <a:spLocks noGrp="1" noChangeArrowheads="1"/>
          </p:cNvSpPr>
          <p:nvPr>
            <p:ph type="body" idx="4294967295"/>
          </p:nvPr>
        </p:nvSpPr>
        <p:spPr>
          <a:xfrm>
            <a:off x="457200" y="1447800"/>
            <a:ext cx="8229600" cy="3886200"/>
          </a:xfrm>
        </p:spPr>
        <p:txBody>
          <a:bodyPr/>
          <a:lstStyle/>
          <a:p>
            <a:pPr eaLnBrk="1" hangingPunct="1"/>
            <a:r>
              <a:rPr lang="en-US" sz="2800" dirty="0" smtClean="0"/>
              <a:t>Internal to the facility</a:t>
            </a:r>
          </a:p>
          <a:p>
            <a:pPr eaLnBrk="1" hangingPunct="1"/>
            <a:r>
              <a:rPr lang="en-US" sz="2800" dirty="0" smtClean="0"/>
              <a:t>External to the facility</a:t>
            </a:r>
          </a:p>
          <a:p>
            <a:pPr lvl="1" eaLnBrk="1" hangingPunct="1"/>
            <a:r>
              <a:rPr lang="en-US" sz="2400" dirty="0" smtClean="0"/>
              <a:t>Parent organization (if one exists)</a:t>
            </a:r>
          </a:p>
          <a:p>
            <a:pPr lvl="1" eaLnBrk="1" hangingPunct="1"/>
            <a:r>
              <a:rPr lang="en-US" sz="2400" dirty="0" smtClean="0"/>
              <a:t>Comparable facilities, especially if connected to the affected facility</a:t>
            </a:r>
          </a:p>
          <a:p>
            <a:pPr eaLnBrk="1" hangingPunct="1"/>
            <a:r>
              <a:rPr lang="en-US" sz="2800" dirty="0" smtClean="0"/>
              <a:t>Law enforcement</a:t>
            </a:r>
          </a:p>
          <a:p>
            <a:pPr eaLnBrk="1" hangingPunct="1"/>
            <a:r>
              <a:rPr lang="en-US" sz="2800" dirty="0" smtClean="0"/>
              <a:t>NSF (and other agencies)</a:t>
            </a:r>
          </a:p>
          <a:p>
            <a:pPr eaLnBrk="1" hangingPunct="1"/>
            <a:r>
              <a:rPr lang="en-US" sz="2800" dirty="0" smtClean="0"/>
              <a:t>Users/customers</a:t>
            </a:r>
          </a:p>
        </p:txBody>
      </p:sp>
      <p:sp>
        <p:nvSpPr>
          <p:cNvPr id="129028" name="Text Box 4"/>
          <p:cNvSpPr txBox="1">
            <a:spLocks noChangeArrowheads="1"/>
          </p:cNvSpPr>
          <p:nvPr/>
        </p:nvSpPr>
        <p:spPr bwMode="auto">
          <a:xfrm>
            <a:off x="533400" y="5486400"/>
            <a:ext cx="8153400" cy="711200"/>
          </a:xfrm>
          <a:prstGeom prst="rect">
            <a:avLst/>
          </a:prstGeom>
          <a:noFill/>
          <a:ln w="9525">
            <a:solidFill>
              <a:schemeClr val="tx1"/>
            </a:solidFill>
            <a:miter lim="800000"/>
            <a:headEnd/>
            <a:tailEnd/>
          </a:ln>
          <a:effectLst/>
        </p:spPr>
        <p:txBody>
          <a:bodyPr>
            <a:spAutoFit/>
          </a:bodyPr>
          <a:lstStyle/>
          <a:p>
            <a:pPr algn="ctr"/>
            <a:r>
              <a:rPr lang="en-US" sz="2000" dirty="0"/>
              <a:t>TeraGrid has procedures and </a:t>
            </a:r>
            <a:r>
              <a:rPr lang="en-US" sz="2000" dirty="0" smtClean="0"/>
              <a:t>processes </a:t>
            </a:r>
            <a:endParaRPr lang="en-US" sz="2000" dirty="0"/>
          </a:p>
          <a:p>
            <a:pPr algn="ctr"/>
            <a:r>
              <a:rPr lang="en-US" sz="2000" dirty="0"/>
              <a:t>that could be used as a model.</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600156A4-618C-44E8-ACAE-D4F572D4676C}" type="slidenum">
              <a:rPr lang="en-US">
                <a:latin typeface="Arial" charset="0"/>
              </a:rPr>
              <a:pPr>
                <a:defRPr/>
              </a:pPr>
              <a:t>52</a:t>
            </a:fld>
            <a:endParaRPr lang="en-US" dirty="0">
              <a:latin typeface="Arial" charset="0"/>
            </a:endParaRPr>
          </a:p>
        </p:txBody>
      </p:sp>
      <p:sp>
        <p:nvSpPr>
          <p:cNvPr id="131075" name="Rectangle 2"/>
          <p:cNvSpPr>
            <a:spLocks noGrp="1" noChangeArrowheads="1"/>
          </p:cNvSpPr>
          <p:nvPr>
            <p:ph type="title" idx="4294967295"/>
          </p:nvPr>
        </p:nvSpPr>
        <p:spPr>
          <a:xfrm>
            <a:off x="457200" y="381000"/>
            <a:ext cx="9144000" cy="1143000"/>
          </a:xfrm>
        </p:spPr>
        <p:txBody>
          <a:bodyPr/>
          <a:lstStyle/>
          <a:p>
            <a:pPr eaLnBrk="1" hangingPunct="1">
              <a:defRPr/>
            </a:pPr>
            <a:r>
              <a:rPr lang="en-US" sz="3600"/>
              <a:t>Whether to report to NSF…</a:t>
            </a:r>
          </a:p>
        </p:txBody>
      </p:sp>
      <p:sp>
        <p:nvSpPr>
          <p:cNvPr id="131076" name="Rectangle 3"/>
          <p:cNvSpPr>
            <a:spLocks noGrp="1" noChangeArrowheads="1"/>
          </p:cNvSpPr>
          <p:nvPr>
            <p:ph type="body" idx="4294967295"/>
          </p:nvPr>
        </p:nvSpPr>
        <p:spPr>
          <a:xfrm>
            <a:off x="457200" y="1447800"/>
            <a:ext cx="8686800" cy="4800600"/>
          </a:xfrm>
        </p:spPr>
        <p:txBody>
          <a:bodyPr/>
          <a:lstStyle/>
          <a:p>
            <a:pPr eaLnBrk="1" hangingPunct="1">
              <a:defRPr/>
            </a:pPr>
            <a:r>
              <a:rPr lang="en-US" sz="2800" dirty="0"/>
              <a:t>Work with your Program Officer to decide</a:t>
            </a:r>
          </a:p>
          <a:p>
            <a:pPr eaLnBrk="1" hangingPunct="1">
              <a:defRPr/>
            </a:pPr>
            <a:r>
              <a:rPr lang="en-US" sz="2800" dirty="0"/>
              <a:t>Depends on the type or nature of the event</a:t>
            </a:r>
          </a:p>
          <a:p>
            <a:pPr eaLnBrk="1" hangingPunct="1">
              <a:defRPr/>
            </a:pPr>
            <a:r>
              <a:rPr lang="en-US" sz="2800" dirty="0"/>
              <a:t>Considerations </a:t>
            </a:r>
          </a:p>
          <a:p>
            <a:pPr lvl="1" eaLnBrk="1" hangingPunct="1">
              <a:defRPr/>
            </a:pPr>
            <a:r>
              <a:rPr lang="en-US" sz="2400" dirty="0"/>
              <a:t>Email down: No</a:t>
            </a:r>
          </a:p>
          <a:p>
            <a:pPr lvl="1" eaLnBrk="1" hangingPunct="1">
              <a:defRPr/>
            </a:pPr>
            <a:r>
              <a:rPr lang="en-US" sz="2400" dirty="0"/>
              <a:t>Device stolen: Yes, if not encrypted and depending on content</a:t>
            </a:r>
          </a:p>
          <a:p>
            <a:pPr lvl="1" eaLnBrk="1" hangingPunct="1">
              <a:defRPr/>
            </a:pPr>
            <a:r>
              <a:rPr lang="en-US" sz="2400" dirty="0"/>
              <a:t>Data integrity is compromised: Yes </a:t>
            </a:r>
          </a:p>
          <a:p>
            <a:pPr lvl="1" eaLnBrk="1" hangingPunct="1">
              <a:defRPr/>
            </a:pPr>
            <a:r>
              <a:rPr lang="en-US" sz="2400" dirty="0"/>
              <a:t>Egregious behavior or inappropriate use: Maybe</a:t>
            </a:r>
          </a:p>
          <a:p>
            <a:pPr lvl="1" eaLnBrk="1" hangingPunct="1">
              <a:defRPr/>
            </a:pPr>
            <a:r>
              <a:rPr lang="en-US" sz="2400" dirty="0"/>
              <a:t>Cross-site incidents: Yes</a:t>
            </a:r>
          </a:p>
          <a:p>
            <a:pPr lvl="1" eaLnBrk="1" hangingPunct="1">
              <a:defRPr/>
            </a:pPr>
            <a:r>
              <a:rPr lang="en-US" sz="2400" dirty="0"/>
              <a:t>Compromise: Yes</a:t>
            </a:r>
          </a:p>
          <a:p>
            <a:pPr eaLnBrk="1" hangingPunct="1">
              <a:defRPr/>
            </a:pPr>
            <a:endParaRPr lang="en-US" sz="28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78E1C03A-EA0D-48A9-9A57-193BEB598C79}" type="slidenum">
              <a:rPr lang="en-US" b="0">
                <a:latin typeface="Arial" charset="0"/>
              </a:rPr>
              <a:pPr>
                <a:defRPr/>
              </a:pPr>
              <a:t>53</a:t>
            </a:fld>
            <a:endParaRPr lang="en-US" b="0" dirty="0">
              <a:latin typeface="Arial" charset="0"/>
            </a:endParaRPr>
          </a:p>
        </p:txBody>
      </p:sp>
      <p:sp>
        <p:nvSpPr>
          <p:cNvPr id="207876" name="Rectangle 3"/>
          <p:cNvSpPr>
            <a:spLocks noGrp="1" noChangeArrowheads="1"/>
          </p:cNvSpPr>
          <p:nvPr>
            <p:ph type="body" idx="4294967295"/>
          </p:nvPr>
        </p:nvSpPr>
        <p:spPr>
          <a:xfrm>
            <a:off x="457200" y="1219200"/>
            <a:ext cx="8458200" cy="4876800"/>
          </a:xfrm>
        </p:spPr>
        <p:txBody>
          <a:bodyPr/>
          <a:lstStyle/>
          <a:p>
            <a:pPr eaLnBrk="1" hangingPunct="1">
              <a:spcBef>
                <a:spcPct val="0"/>
              </a:spcBef>
              <a:buFont typeface="Wingdings" pitchFamily="2" charset="2"/>
              <a:buNone/>
              <a:defRPr/>
            </a:pPr>
            <a:r>
              <a:rPr lang="en-US" sz="2800" dirty="0"/>
              <a:t>If…</a:t>
            </a:r>
          </a:p>
          <a:p>
            <a:pPr eaLnBrk="1" hangingPunct="1">
              <a:spcBef>
                <a:spcPct val="0"/>
              </a:spcBef>
              <a:defRPr/>
            </a:pPr>
            <a:r>
              <a:rPr lang="en-US" sz="2400" dirty="0"/>
              <a:t>US CERT (Computer Emergency Response Team)</a:t>
            </a:r>
            <a:r>
              <a:rPr lang="en-US" dirty="0"/>
              <a:t> </a:t>
            </a:r>
            <a:r>
              <a:rPr lang="en-US" sz="2400" dirty="0"/>
              <a:t>is </a:t>
            </a:r>
            <a:r>
              <a:rPr lang="en-US" sz="2400" dirty="0" smtClean="0"/>
              <a:t>notified</a:t>
            </a:r>
            <a:endParaRPr lang="en-US" sz="2400" dirty="0"/>
          </a:p>
          <a:p>
            <a:pPr eaLnBrk="1" hangingPunct="1">
              <a:defRPr/>
            </a:pPr>
            <a:r>
              <a:rPr lang="en-US" sz="2400" dirty="0"/>
              <a:t>Other facilities are </a:t>
            </a:r>
            <a:r>
              <a:rPr lang="en-US" sz="2400" dirty="0" smtClean="0"/>
              <a:t>involved</a:t>
            </a:r>
            <a:endParaRPr lang="en-US" sz="2400" dirty="0"/>
          </a:p>
          <a:p>
            <a:pPr eaLnBrk="1" hangingPunct="1">
              <a:defRPr/>
            </a:pPr>
            <a:r>
              <a:rPr lang="en-US" sz="2400" dirty="0"/>
              <a:t>Other agencies are being notified</a:t>
            </a:r>
          </a:p>
          <a:p>
            <a:pPr eaLnBrk="1" hangingPunct="1">
              <a:defRPr/>
            </a:pPr>
            <a:r>
              <a:rPr lang="en-US" sz="2400" dirty="0"/>
              <a:t>Law enforcement is involved</a:t>
            </a:r>
          </a:p>
          <a:p>
            <a:pPr eaLnBrk="1" hangingPunct="1">
              <a:buFont typeface="Wingdings" pitchFamily="2" charset="2"/>
              <a:buNone/>
              <a:defRPr/>
            </a:pPr>
            <a:r>
              <a:rPr lang="en-US" sz="2800" dirty="0"/>
              <a:t>Or, if there is</a:t>
            </a:r>
          </a:p>
          <a:p>
            <a:pPr eaLnBrk="1" hangingPunct="1">
              <a:defRPr/>
            </a:pPr>
            <a:r>
              <a:rPr lang="en-US" sz="2400" dirty="0"/>
              <a:t>Risk of adverse publicity or press is/will be aware</a:t>
            </a:r>
          </a:p>
          <a:p>
            <a:pPr eaLnBrk="1" hangingPunct="1">
              <a:defRPr/>
            </a:pPr>
            <a:r>
              <a:rPr lang="en-US" sz="2400" dirty="0"/>
              <a:t>Reputational risk to the facility or its parent organization   (if one exists)</a:t>
            </a:r>
          </a:p>
          <a:p>
            <a:pPr eaLnBrk="1" hangingPunct="1">
              <a:defRPr/>
            </a:pPr>
            <a:r>
              <a:rPr lang="en-US" sz="2400" dirty="0"/>
              <a:t>Reputational risk to the National Science Foundation</a:t>
            </a:r>
            <a:endParaRPr lang="en-US" sz="2800" dirty="0"/>
          </a:p>
          <a:p>
            <a:pPr eaLnBrk="1" hangingPunct="1">
              <a:defRPr/>
            </a:pPr>
            <a:r>
              <a:rPr lang="en-US" sz="2800" dirty="0"/>
              <a:t>…</a:t>
            </a:r>
            <a:endParaRPr lang="en-US" sz="1600" dirty="0"/>
          </a:p>
        </p:txBody>
      </p:sp>
      <p:sp>
        <p:nvSpPr>
          <p:cNvPr id="131075" name="Rectangle 2"/>
          <p:cNvSpPr>
            <a:spLocks noChangeArrowheads="1"/>
          </p:cNvSpPr>
          <p:nvPr/>
        </p:nvSpPr>
        <p:spPr bwMode="auto">
          <a:xfrm>
            <a:off x="457200" y="381000"/>
            <a:ext cx="9144000" cy="1143000"/>
          </a:xfrm>
          <a:prstGeom prst="rect">
            <a:avLst/>
          </a:prstGeom>
          <a:noFill/>
          <a:ln w="9525">
            <a:noFill/>
            <a:miter lim="800000"/>
            <a:headEnd/>
            <a:tailEnd/>
          </a:ln>
          <a:effectLst/>
        </p:spPr>
        <p:txBody>
          <a:bodyPr anchor="ctr"/>
          <a:lstStyle/>
          <a:p>
            <a:pPr>
              <a:defRPr/>
            </a:pPr>
            <a:r>
              <a:rPr lang="en-US" sz="3600" dirty="0"/>
              <a:t>When to report to NSF…</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C088066D-92A0-4CB3-8189-2D9491C91F0F}" type="slidenum">
              <a:rPr lang="en-US" b="0">
                <a:latin typeface="Arial" charset="0"/>
              </a:rPr>
              <a:pPr>
                <a:defRPr/>
              </a:pPr>
              <a:t>54</a:t>
            </a:fld>
            <a:endParaRPr lang="en-US" b="0" dirty="0">
              <a:latin typeface="Arial" charset="0"/>
            </a:endParaRPr>
          </a:p>
        </p:txBody>
      </p:sp>
      <p:sp>
        <p:nvSpPr>
          <p:cNvPr id="209923" name="Rectangle 2"/>
          <p:cNvSpPr>
            <a:spLocks noGrp="1" noChangeArrowheads="1"/>
          </p:cNvSpPr>
          <p:nvPr>
            <p:ph type="title" idx="4294967295"/>
          </p:nvPr>
        </p:nvSpPr>
        <p:spPr>
          <a:xfrm>
            <a:off x="457200" y="609600"/>
            <a:ext cx="9144000" cy="1143000"/>
          </a:xfrm>
        </p:spPr>
        <p:txBody>
          <a:bodyPr/>
          <a:lstStyle/>
          <a:p>
            <a:pPr eaLnBrk="1" hangingPunct="1">
              <a:defRPr/>
            </a:pPr>
            <a:r>
              <a:rPr lang="en-US" sz="3600" dirty="0"/>
              <a:t>Who to contact at NSF…</a:t>
            </a:r>
            <a:br>
              <a:rPr lang="en-US" sz="3600" dirty="0"/>
            </a:br>
            <a:r>
              <a:rPr lang="en-US" sz="3200" dirty="0"/>
              <a:t>Define </a:t>
            </a:r>
            <a:r>
              <a:rPr lang="en-US" sz="3200" i="1" dirty="0"/>
              <a:t>a priori</a:t>
            </a:r>
            <a:r>
              <a:rPr lang="en-US" sz="3200" dirty="0"/>
              <a:t> with your Program Officer</a:t>
            </a:r>
          </a:p>
        </p:txBody>
      </p:sp>
      <p:sp>
        <p:nvSpPr>
          <p:cNvPr id="209924" name="Rectangle 3"/>
          <p:cNvSpPr>
            <a:spLocks noGrp="1" noChangeArrowheads="1"/>
          </p:cNvSpPr>
          <p:nvPr>
            <p:ph type="body" idx="4294967295"/>
          </p:nvPr>
        </p:nvSpPr>
        <p:spPr/>
        <p:txBody>
          <a:bodyPr/>
          <a:lstStyle/>
          <a:p>
            <a:pPr eaLnBrk="1" hangingPunct="1">
              <a:buFont typeface="Wingdings" pitchFamily="2" charset="2"/>
              <a:buNone/>
              <a:defRPr/>
            </a:pPr>
            <a:r>
              <a:rPr lang="en-US" sz="2800" dirty="0"/>
              <a:t>Who to contact at NSF:</a:t>
            </a:r>
          </a:p>
          <a:p>
            <a:pPr eaLnBrk="1" hangingPunct="1">
              <a:defRPr/>
            </a:pPr>
            <a:r>
              <a:rPr lang="en-US" sz="2400" dirty="0"/>
              <a:t>NSF Program </a:t>
            </a:r>
            <a:r>
              <a:rPr lang="en-US" sz="2400" dirty="0" err="1"/>
              <a:t>Officer(s</a:t>
            </a:r>
            <a:r>
              <a:rPr lang="en-US" sz="2400" dirty="0"/>
              <a:t>) </a:t>
            </a:r>
          </a:p>
          <a:p>
            <a:pPr eaLnBrk="1" hangingPunct="1">
              <a:defRPr/>
            </a:pPr>
            <a:r>
              <a:rPr lang="en-US" sz="2400" dirty="0"/>
              <a:t>S/he notifies NSF Division Director</a:t>
            </a:r>
          </a:p>
          <a:p>
            <a:pPr lvl="1" eaLnBrk="1" hangingPunct="1">
              <a:defRPr/>
            </a:pPr>
            <a:r>
              <a:rPr lang="en-US" sz="2000" dirty="0"/>
              <a:t>Discuss with NSF’s FACSEC Working Group for guidance on further escalation</a:t>
            </a:r>
          </a:p>
          <a:p>
            <a:pPr eaLnBrk="1" hangingPunct="1">
              <a:buFont typeface="Wingdings" pitchFamily="2" charset="2"/>
              <a:buNone/>
              <a:defRPr/>
            </a:pPr>
            <a:r>
              <a:rPr lang="en-US" sz="2800" dirty="0"/>
              <a:t>As Appropriate…</a:t>
            </a:r>
          </a:p>
          <a:p>
            <a:pPr eaLnBrk="1" hangingPunct="1">
              <a:defRPr/>
            </a:pPr>
            <a:r>
              <a:rPr lang="en-US" sz="2400" dirty="0"/>
              <a:t>NSF Division Director notifies NSF Assistant Director </a:t>
            </a:r>
          </a:p>
          <a:p>
            <a:pPr eaLnBrk="1" hangingPunct="1">
              <a:defRPr/>
            </a:pPr>
            <a:r>
              <a:rPr lang="en-US" sz="2400" dirty="0"/>
              <a:t>NSF Assistant Director notifies Deputy Director who notifies the Director</a:t>
            </a:r>
          </a:p>
          <a:p>
            <a:pPr eaLnBrk="1" hangingPunct="1">
              <a:defRPr/>
            </a:pPr>
            <a:r>
              <a:rPr lang="en-US" sz="2400" dirty="0"/>
              <a:t>…</a:t>
            </a:r>
          </a:p>
          <a:p>
            <a:pPr lvl="1" eaLnBrk="1" hangingPunct="1">
              <a:buFont typeface="Wingdings" pitchFamily="2" charset="2"/>
              <a:buNone/>
              <a:defRPr/>
            </a:pPr>
            <a:endParaRPr lang="en-US" sz="18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29AD0AD1-4598-4047-A8E7-BA89BF544B32}" type="slidenum">
              <a:rPr lang="en-US" b="0">
                <a:latin typeface="Arial" charset="0"/>
              </a:rPr>
              <a:pPr>
                <a:defRPr/>
              </a:pPr>
              <a:t>55</a:t>
            </a:fld>
            <a:endParaRPr lang="en-US" b="0">
              <a:latin typeface="Arial" charset="0"/>
            </a:endParaRPr>
          </a:p>
        </p:txBody>
      </p:sp>
      <p:sp>
        <p:nvSpPr>
          <p:cNvPr id="436227" name="Rectangle 2"/>
          <p:cNvSpPr>
            <a:spLocks noGrp="1" noChangeArrowheads="1"/>
          </p:cNvSpPr>
          <p:nvPr>
            <p:ph type="title" idx="4294967295"/>
          </p:nvPr>
        </p:nvSpPr>
        <p:spPr>
          <a:xfrm>
            <a:off x="457200" y="609600"/>
            <a:ext cx="9144000" cy="1143000"/>
          </a:xfrm>
        </p:spPr>
        <p:txBody>
          <a:bodyPr/>
          <a:lstStyle/>
          <a:p>
            <a:pPr eaLnBrk="1" hangingPunct="1">
              <a:defRPr/>
            </a:pPr>
            <a:r>
              <a:rPr lang="en-US" sz="3600"/>
              <a:t>How to report to NSF…</a:t>
            </a:r>
            <a:br>
              <a:rPr lang="en-US" sz="3600"/>
            </a:br>
            <a:r>
              <a:rPr lang="en-US" sz="3200"/>
              <a:t>Define </a:t>
            </a:r>
            <a:r>
              <a:rPr lang="en-US" sz="3200" i="1"/>
              <a:t>a priori</a:t>
            </a:r>
            <a:r>
              <a:rPr lang="en-US" sz="3200"/>
              <a:t> with your Program Officer</a:t>
            </a:r>
          </a:p>
        </p:txBody>
      </p:sp>
      <p:sp>
        <p:nvSpPr>
          <p:cNvPr id="436228" name="Rectangle 3"/>
          <p:cNvSpPr>
            <a:spLocks noGrp="1" noChangeArrowheads="1"/>
          </p:cNvSpPr>
          <p:nvPr>
            <p:ph type="body" idx="4294967295"/>
          </p:nvPr>
        </p:nvSpPr>
        <p:spPr/>
        <p:txBody>
          <a:bodyPr/>
          <a:lstStyle/>
          <a:p>
            <a:pPr eaLnBrk="1" hangingPunct="1">
              <a:buFont typeface="Wingdings" pitchFamily="2" charset="2"/>
              <a:buNone/>
              <a:defRPr/>
            </a:pPr>
            <a:r>
              <a:rPr lang="en-US" sz="2800"/>
              <a:t>Who will be contacting the Program Officer</a:t>
            </a:r>
          </a:p>
          <a:p>
            <a:pPr eaLnBrk="1" hangingPunct="1">
              <a:defRPr/>
            </a:pPr>
            <a:r>
              <a:rPr lang="en-US" sz="2400"/>
              <a:t>Some will want to hear from the PI</a:t>
            </a:r>
          </a:p>
          <a:p>
            <a:pPr eaLnBrk="1" hangingPunct="1">
              <a:defRPr/>
            </a:pPr>
            <a:r>
              <a:rPr lang="en-US" sz="2400"/>
              <a:t>Others may want to hear from the cyber-security officer</a:t>
            </a:r>
          </a:p>
          <a:p>
            <a:pPr eaLnBrk="1" hangingPunct="1">
              <a:buFont typeface="Wingdings" pitchFamily="2" charset="2"/>
              <a:buNone/>
              <a:defRPr/>
            </a:pPr>
            <a:endParaRPr lang="en-US" sz="1200"/>
          </a:p>
          <a:p>
            <a:pPr eaLnBrk="1" hangingPunct="1">
              <a:buFont typeface="Wingdings" pitchFamily="2" charset="2"/>
              <a:buNone/>
              <a:defRPr/>
            </a:pPr>
            <a:r>
              <a:rPr lang="en-US" sz="2800"/>
              <a:t>Establish a secure mechanism for communication</a:t>
            </a:r>
          </a:p>
          <a:p>
            <a:pPr eaLnBrk="1" hangingPunct="1">
              <a:defRPr/>
            </a:pPr>
            <a:r>
              <a:rPr lang="en-US" sz="2400"/>
              <a:t>If your computer, systems or network is compromised, don’t sent email from it! (Duh!)</a:t>
            </a:r>
          </a:p>
          <a:p>
            <a:pPr eaLnBrk="1" hangingPunct="1">
              <a:defRPr/>
            </a:pPr>
            <a:r>
              <a:rPr lang="en-US" sz="2400"/>
              <a:t>Use encrypted email</a:t>
            </a:r>
          </a:p>
          <a:p>
            <a:pPr eaLnBrk="1" hangingPunct="1">
              <a:defRPr/>
            </a:pPr>
            <a:r>
              <a:rPr lang="en-US" sz="2400"/>
              <a:t>Telephone </a:t>
            </a:r>
          </a:p>
          <a:p>
            <a:pPr eaLnBrk="1" hangingPunct="1">
              <a:defRPr/>
            </a:pPr>
            <a:r>
              <a:rPr lang="en-US" sz="2400"/>
              <a:t>FAX</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8229600" cy="1371600"/>
          </a:xfrm>
        </p:spPr>
        <p:txBody>
          <a:bodyPr/>
          <a:lstStyle/>
          <a:p>
            <a:r>
              <a:rPr lang="en-US" sz="5400" dirty="0" smtClean="0"/>
              <a:t>Nuggets</a:t>
            </a:r>
            <a:br>
              <a:rPr lang="en-US" sz="5400" dirty="0" smtClean="0"/>
            </a:br>
            <a:endParaRPr lang="en-US" sz="5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553200" y="6243638"/>
            <a:ext cx="2133600" cy="457200"/>
          </a:xfrm>
        </p:spPr>
        <p:txBody>
          <a:bodyPr/>
          <a:lstStyle/>
          <a:p>
            <a:pPr>
              <a:defRPr/>
            </a:pPr>
            <a:fld id="{4CBB7318-81E1-42FF-BF8B-30BB220FAE8E}" type="slidenum">
              <a:rPr lang="en-US">
                <a:latin typeface="Arial" charset="0"/>
              </a:rPr>
              <a:pPr>
                <a:defRPr/>
              </a:pPr>
              <a:t>57</a:t>
            </a:fld>
            <a:endParaRPr lang="en-US">
              <a:latin typeface="Arial" charset="0"/>
            </a:endParaRPr>
          </a:p>
        </p:txBody>
      </p:sp>
      <p:sp>
        <p:nvSpPr>
          <p:cNvPr id="84994" name="Rectangle 2"/>
          <p:cNvSpPr>
            <a:spLocks noGrp="1" noChangeArrowheads="1"/>
          </p:cNvSpPr>
          <p:nvPr>
            <p:ph type="title" idx="4294967295"/>
          </p:nvPr>
        </p:nvSpPr>
        <p:spPr/>
        <p:txBody>
          <a:bodyPr/>
          <a:lstStyle/>
          <a:p>
            <a:pPr eaLnBrk="1" hangingPunct="1">
              <a:defRPr/>
            </a:pPr>
            <a:r>
              <a:rPr lang="en-US" sz="3600" dirty="0"/>
              <a:t>Roles and Responsibilities</a:t>
            </a:r>
            <a:br>
              <a:rPr lang="en-US" sz="3600" dirty="0"/>
            </a:br>
            <a:endParaRPr lang="en-US" sz="3600" u="sng" dirty="0"/>
          </a:p>
        </p:txBody>
      </p:sp>
      <p:sp>
        <p:nvSpPr>
          <p:cNvPr id="84995" name="Rectangle 3"/>
          <p:cNvSpPr>
            <a:spLocks noGrp="1" noChangeArrowheads="1"/>
          </p:cNvSpPr>
          <p:nvPr>
            <p:ph type="body" sz="half" idx="4294967295"/>
          </p:nvPr>
        </p:nvSpPr>
        <p:spPr>
          <a:xfrm>
            <a:off x="457200" y="2133600"/>
            <a:ext cx="4267200" cy="4419600"/>
          </a:xfrm>
        </p:spPr>
        <p:txBody>
          <a:bodyPr/>
          <a:lstStyle/>
          <a:p>
            <a:pPr eaLnBrk="1" hangingPunct="1">
              <a:lnSpc>
                <a:spcPct val="90000"/>
              </a:lnSpc>
              <a:defRPr/>
            </a:pPr>
            <a:r>
              <a:rPr lang="en-US" sz="2400" dirty="0" smtClean="0"/>
              <a:t>One person cannot do it all</a:t>
            </a:r>
          </a:p>
          <a:p>
            <a:pPr eaLnBrk="1" hangingPunct="1">
              <a:lnSpc>
                <a:spcPct val="90000"/>
              </a:lnSpc>
              <a:buNone/>
              <a:defRPr/>
            </a:pPr>
            <a:endParaRPr lang="en-US" sz="2400" dirty="0" smtClean="0"/>
          </a:p>
          <a:p>
            <a:pPr eaLnBrk="1" hangingPunct="1">
              <a:lnSpc>
                <a:spcPct val="90000"/>
              </a:lnSpc>
              <a:defRPr/>
            </a:pPr>
            <a:r>
              <a:rPr lang="en-US" sz="2400" dirty="0" smtClean="0"/>
              <a:t>Cybersecurity is not just a technical or “computer geek” responsibility</a:t>
            </a:r>
          </a:p>
          <a:p>
            <a:pPr eaLnBrk="1" hangingPunct="1">
              <a:lnSpc>
                <a:spcPct val="90000"/>
              </a:lnSpc>
              <a:buNone/>
              <a:defRPr/>
            </a:pPr>
            <a:endParaRPr lang="en-US" sz="2400" dirty="0" smtClean="0"/>
          </a:p>
          <a:p>
            <a:pPr eaLnBrk="1" hangingPunct="1">
              <a:lnSpc>
                <a:spcPct val="90000"/>
              </a:lnSpc>
              <a:defRPr/>
            </a:pPr>
            <a:r>
              <a:rPr lang="en-US" sz="2400" i="1" dirty="0" smtClean="0"/>
              <a:t>Everyone</a:t>
            </a:r>
            <a:r>
              <a:rPr lang="en-US" sz="2400" dirty="0" smtClean="0"/>
              <a:t> </a:t>
            </a:r>
            <a:r>
              <a:rPr lang="en-US" sz="2400" dirty="0"/>
              <a:t>in the facility has a responsibility for cybersecurity </a:t>
            </a:r>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endParaRPr lang="en-US" sz="2400" dirty="0"/>
          </a:p>
        </p:txBody>
      </p:sp>
      <p:pic>
        <p:nvPicPr>
          <p:cNvPr id="69637" name="Picture 5"/>
          <p:cNvPicPr>
            <a:picLocks noGrp="1" noChangeAspect="1" noChangeArrowheads="1"/>
          </p:cNvPicPr>
          <p:nvPr>
            <p:ph sz="half" idx="4294967295"/>
          </p:nvPr>
        </p:nvPicPr>
        <p:blipFill>
          <a:blip r:embed="rId3" cstate="print"/>
          <a:srcRect/>
          <a:stretch>
            <a:fillRect/>
          </a:stretch>
        </p:blipFill>
        <p:spPr>
          <a:xfrm>
            <a:off x="4800600" y="1676400"/>
            <a:ext cx="3802063" cy="4533900"/>
          </a:xfrm>
        </p:spPr>
      </p:pic>
      <p:sp>
        <p:nvSpPr>
          <p:cNvPr id="7" name="TextBox 6"/>
          <p:cNvSpPr txBox="1"/>
          <p:nvPr/>
        </p:nvSpPr>
        <p:spPr>
          <a:xfrm>
            <a:off x="533400" y="1524000"/>
            <a:ext cx="1744388" cy="523220"/>
          </a:xfrm>
          <a:prstGeom prst="rect">
            <a:avLst/>
          </a:prstGeom>
          <a:noFill/>
        </p:spPr>
        <p:txBody>
          <a:bodyPr wrap="none" rtlCol="0">
            <a:spAutoFit/>
          </a:bodyPr>
          <a:lstStyle/>
          <a:p>
            <a:r>
              <a:rPr lang="en-US" sz="2800" u="sng" dirty="0" smtClean="0"/>
              <a:t>Principles</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cstate="print"/>
          <a:srcRect l="26190" t="44952" r="24762" b="15429"/>
          <a:stretch>
            <a:fillRect/>
          </a:stretch>
        </p:blipFill>
        <p:spPr bwMode="auto">
          <a:xfrm>
            <a:off x="232997" y="1828801"/>
            <a:ext cx="8603272" cy="4343399"/>
          </a:xfrm>
          <a:prstGeom prst="rect">
            <a:avLst/>
          </a:prstGeom>
          <a:noFill/>
          <a:ln w="9525">
            <a:noFill/>
            <a:miter lim="800000"/>
            <a:headEnd/>
            <a:tailEnd/>
          </a:ln>
        </p:spPr>
      </p:pic>
      <p:sp>
        <p:nvSpPr>
          <p:cNvPr id="4" name="TextBox 3"/>
          <p:cNvSpPr txBox="1"/>
          <p:nvPr/>
        </p:nvSpPr>
        <p:spPr>
          <a:xfrm>
            <a:off x="304800" y="6306979"/>
            <a:ext cx="6553200" cy="246221"/>
          </a:xfrm>
          <a:prstGeom prst="rect">
            <a:avLst/>
          </a:prstGeom>
          <a:noFill/>
        </p:spPr>
        <p:txBody>
          <a:bodyPr wrap="square" rtlCol="0">
            <a:spAutoFit/>
          </a:bodyPr>
          <a:lstStyle/>
          <a:p>
            <a:r>
              <a:rPr lang="en-US" sz="1000" b="0" dirty="0" smtClean="0">
                <a:solidFill>
                  <a:schemeClr val="tx1"/>
                </a:solidFill>
              </a:rPr>
              <a:t>Ref: NIST 800-37 rev 1. Guide for Applying the Risk Management Framework to Federal Information Systems</a:t>
            </a:r>
            <a:endParaRPr lang="en-US" sz="1000" b="0" dirty="0">
              <a:solidFill>
                <a:schemeClr val="tx1"/>
              </a:solidFill>
            </a:endParaRPr>
          </a:p>
        </p:txBody>
      </p:sp>
      <p:sp>
        <p:nvSpPr>
          <p:cNvPr id="5" name="Title 4"/>
          <p:cNvSpPr>
            <a:spLocks noGrp="1"/>
          </p:cNvSpPr>
          <p:nvPr>
            <p:ph type="title"/>
          </p:nvPr>
        </p:nvSpPr>
        <p:spPr>
          <a:xfrm>
            <a:off x="457200" y="304800"/>
            <a:ext cx="8229600" cy="1371600"/>
          </a:xfrm>
        </p:spPr>
        <p:txBody>
          <a:bodyPr/>
          <a:lstStyle/>
          <a:p>
            <a:r>
              <a:rPr lang="en-US" dirty="0" smtClean="0"/>
              <a:t>Integrated Organization-wide Risk Management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Slide Number Placeholder 4"/>
          <p:cNvSpPr>
            <a:spLocks noGrp="1"/>
          </p:cNvSpPr>
          <p:nvPr>
            <p:ph type="sldNum" sz="quarter" idx="11"/>
          </p:nvPr>
        </p:nvSpPr>
        <p:spPr>
          <a:xfrm>
            <a:off x="6553200" y="6243638"/>
            <a:ext cx="2133600" cy="457200"/>
          </a:xfrm>
        </p:spPr>
        <p:txBody>
          <a:bodyPr/>
          <a:lstStyle/>
          <a:p>
            <a:pPr>
              <a:defRPr/>
            </a:pPr>
            <a:fld id="{CA7EF4A0-CD97-4842-9EF1-0ECE33AC4427}" type="slidenum">
              <a:rPr lang="en-US">
                <a:latin typeface="Arial" charset="0"/>
              </a:rPr>
              <a:pPr>
                <a:defRPr/>
              </a:pPr>
              <a:t>59</a:t>
            </a:fld>
            <a:endParaRPr lang="en-US">
              <a:latin typeface="Arial" charset="0"/>
            </a:endParaRPr>
          </a:p>
        </p:txBody>
      </p:sp>
      <p:sp>
        <p:nvSpPr>
          <p:cNvPr id="415746" name="Rectangle 2"/>
          <p:cNvSpPr>
            <a:spLocks noGrp="1" noChangeArrowheads="1"/>
          </p:cNvSpPr>
          <p:nvPr>
            <p:ph type="title" idx="4294967295"/>
          </p:nvPr>
        </p:nvSpPr>
        <p:spPr>
          <a:xfrm>
            <a:off x="381000" y="609600"/>
            <a:ext cx="8915400" cy="1143000"/>
          </a:xfrm>
        </p:spPr>
        <p:txBody>
          <a:bodyPr/>
          <a:lstStyle/>
          <a:p>
            <a:pPr eaLnBrk="1" hangingPunct="1">
              <a:defRPr/>
            </a:pPr>
            <a:r>
              <a:rPr lang="en-US" sz="3600" dirty="0"/>
              <a:t>Administrative, Technical and </a:t>
            </a:r>
            <a:br>
              <a:rPr lang="en-US" sz="3600" dirty="0"/>
            </a:br>
            <a:r>
              <a:rPr lang="en-US" sz="3600" dirty="0"/>
              <a:t>Physical Safeguards </a:t>
            </a:r>
            <a:r>
              <a:rPr lang="en-US" sz="2400" dirty="0"/>
              <a:t>(Examples; not all inclusive)</a:t>
            </a:r>
          </a:p>
        </p:txBody>
      </p:sp>
      <p:sp>
        <p:nvSpPr>
          <p:cNvPr id="415747" name="Rectangle 3"/>
          <p:cNvSpPr>
            <a:spLocks noGrp="1" noChangeArrowheads="1"/>
          </p:cNvSpPr>
          <p:nvPr>
            <p:ph type="body" sz="half" idx="4294967295"/>
          </p:nvPr>
        </p:nvSpPr>
        <p:spPr>
          <a:xfrm>
            <a:off x="457200" y="1828800"/>
            <a:ext cx="8229600" cy="1976438"/>
          </a:xfrm>
        </p:spPr>
        <p:txBody>
          <a:bodyPr/>
          <a:lstStyle/>
          <a:p>
            <a:pPr eaLnBrk="1" hangingPunct="1">
              <a:defRPr/>
            </a:pPr>
            <a:r>
              <a:rPr lang="en-US" sz="2800" dirty="0"/>
              <a:t>Controls are implemented to mitigate risk and reduce the potential for loss</a:t>
            </a:r>
          </a:p>
        </p:txBody>
      </p:sp>
      <p:graphicFrame>
        <p:nvGraphicFramePr>
          <p:cNvPr id="94242" name="Group 34"/>
          <p:cNvGraphicFramePr>
            <a:graphicFrameLocks noGrp="1"/>
          </p:cNvGraphicFramePr>
          <p:nvPr>
            <p:ph sz="half" idx="4294967295"/>
          </p:nvPr>
        </p:nvGraphicFramePr>
        <p:xfrm>
          <a:off x="228600" y="2843213"/>
          <a:ext cx="8534400" cy="3250692"/>
        </p:xfrm>
        <a:graphic>
          <a:graphicData uri="http://schemas.openxmlformats.org/drawingml/2006/table">
            <a:tbl>
              <a:tblPr/>
              <a:tblGrid>
                <a:gridCol w="1800225"/>
                <a:gridCol w="2192338"/>
                <a:gridCol w="2408237"/>
                <a:gridCol w="2133600"/>
              </a:tblGrid>
              <a:tr h="523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Prevention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Detection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Response</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r>
              <a:tr h="7334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Administrative</a:t>
                      </a:r>
                    </a:p>
                  </a:txBody>
                  <a:tcP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Policy and requirements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Procedures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Background checks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Procedures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Supervision</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r>
              <a:tr h="11049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Technical / Logical</a:t>
                      </a:r>
                    </a:p>
                  </a:txBody>
                  <a:tcP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Passwords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Authorizations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Encryption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Intrusion Detection Systems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Tripwire “like”</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Log Analysis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Recovery from backups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System re-imaged</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r>
              <a:tr h="5461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Physical</a:t>
                      </a:r>
                    </a:p>
                  </a:txBody>
                  <a:tcP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Locks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Barricades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Guards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Video feeds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Physical Response</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bl>
          </a:graphicData>
        </a:graphic>
      </p:graphicFrame>
      <p:sp>
        <p:nvSpPr>
          <p:cNvPr id="90144" name="Text Box 31"/>
          <p:cNvSpPr txBox="1">
            <a:spLocks noChangeArrowheads="1"/>
          </p:cNvSpPr>
          <p:nvPr/>
        </p:nvSpPr>
        <p:spPr bwMode="auto">
          <a:xfrm>
            <a:off x="585788" y="6156325"/>
            <a:ext cx="7720012" cy="336550"/>
          </a:xfrm>
          <a:prstGeom prst="rect">
            <a:avLst/>
          </a:prstGeom>
          <a:noFill/>
          <a:ln w="9525">
            <a:noFill/>
            <a:miter lim="800000"/>
            <a:headEnd/>
            <a:tailEnd/>
          </a:ln>
        </p:spPr>
        <p:txBody>
          <a:bodyPr wrap="none">
            <a:spAutoFit/>
          </a:bodyPr>
          <a:lstStyle/>
          <a:p>
            <a:r>
              <a:rPr lang="en-US" sz="1600" dirty="0"/>
              <a:t>Adapted from a presentation by David C. Smith, </a:t>
            </a:r>
            <a:r>
              <a:rPr lang="en-US" sz="1600" dirty="0" smtClean="0"/>
              <a:t>CSO, </a:t>
            </a:r>
            <a:r>
              <a:rPr lang="en-US" sz="1600" dirty="0"/>
              <a:t>Georgetown University 2008</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a:xfrm>
            <a:off x="6553200" y="6243638"/>
            <a:ext cx="2133600" cy="457200"/>
          </a:xfrm>
        </p:spPr>
        <p:txBody>
          <a:bodyPr/>
          <a:lstStyle/>
          <a:p>
            <a:pPr>
              <a:defRPr/>
            </a:pPr>
            <a:fld id="{3D55FCBA-2573-4D15-9C24-0A4474F34C16}" type="slidenum">
              <a:rPr lang="en-US" b="0">
                <a:latin typeface="Arial" charset="0"/>
              </a:rPr>
              <a:pPr>
                <a:defRPr/>
              </a:pPr>
              <a:t>6</a:t>
            </a:fld>
            <a:endParaRPr lang="en-US" b="0" dirty="0">
              <a:latin typeface="Arial" charset="0"/>
            </a:endParaRPr>
          </a:p>
        </p:txBody>
      </p:sp>
      <p:sp>
        <p:nvSpPr>
          <p:cNvPr id="21506" name="TextBox 7"/>
          <p:cNvSpPr txBox="1">
            <a:spLocks noChangeArrowheads="1"/>
          </p:cNvSpPr>
          <p:nvPr/>
        </p:nvSpPr>
        <p:spPr bwMode="auto">
          <a:xfrm>
            <a:off x="381000" y="1238250"/>
            <a:ext cx="8191500" cy="4832092"/>
          </a:xfrm>
          <a:prstGeom prst="rect">
            <a:avLst/>
          </a:prstGeom>
          <a:noFill/>
          <a:ln w="9525">
            <a:noFill/>
            <a:miter lim="800000"/>
            <a:headEnd/>
            <a:tailEnd/>
          </a:ln>
        </p:spPr>
        <p:txBody>
          <a:bodyPr>
            <a:spAutoFit/>
          </a:bodyPr>
          <a:lstStyle/>
          <a:p>
            <a:r>
              <a:rPr lang="en-US" sz="4400" dirty="0"/>
              <a:t>"The government is not going to secure the private sector. </a:t>
            </a:r>
          </a:p>
          <a:p>
            <a:r>
              <a:rPr lang="en-US" sz="4400" dirty="0"/>
              <a:t>[But] we are making sure our [private sector] partners have</a:t>
            </a:r>
            <a:endParaRPr lang="en-US" sz="4400" dirty="0" smtClean="0"/>
          </a:p>
          <a:p>
            <a:r>
              <a:rPr lang="en-US" sz="4400" dirty="0" smtClean="0"/>
              <a:t>more </a:t>
            </a:r>
            <a:r>
              <a:rPr lang="en-US" sz="4400" dirty="0"/>
              <a:t>security as part of what we’re doing.”</a:t>
            </a:r>
          </a:p>
          <a:p>
            <a:endParaRPr lang="en-US" sz="4400" dirty="0"/>
          </a:p>
        </p:txBody>
      </p:sp>
      <p:sp>
        <p:nvSpPr>
          <p:cNvPr id="21507" name="TextBox 8"/>
          <p:cNvSpPr txBox="1">
            <a:spLocks noChangeArrowheads="1"/>
          </p:cNvSpPr>
          <p:nvPr/>
        </p:nvSpPr>
        <p:spPr bwMode="auto">
          <a:xfrm>
            <a:off x="4400550" y="5181600"/>
            <a:ext cx="4210050" cy="915988"/>
          </a:xfrm>
          <a:prstGeom prst="rect">
            <a:avLst/>
          </a:prstGeom>
          <a:noFill/>
          <a:ln w="9525">
            <a:noFill/>
            <a:miter lim="800000"/>
            <a:headEnd/>
            <a:tailEnd/>
          </a:ln>
        </p:spPr>
        <p:txBody>
          <a:bodyPr wrap="none">
            <a:spAutoFit/>
          </a:bodyPr>
          <a:lstStyle/>
          <a:p>
            <a:pPr algn="r"/>
            <a:r>
              <a:rPr lang="en-US" dirty="0"/>
              <a:t>- Howard Schmidt</a:t>
            </a:r>
          </a:p>
          <a:p>
            <a:pPr algn="r"/>
            <a:r>
              <a:rPr lang="en-US" dirty="0"/>
              <a:t>White House Cybersecurity Coordinator</a:t>
            </a:r>
          </a:p>
          <a:p>
            <a:pPr algn="r"/>
            <a:r>
              <a:rPr lang="en-US" dirty="0"/>
              <a:t>RSA Conference March 2, 2010</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4C3B939A-35FC-493D-9C38-B9E15B16CC26}" type="slidenum">
              <a:rPr lang="en-US" b="0">
                <a:latin typeface="Arial" charset="0"/>
              </a:rPr>
              <a:pPr>
                <a:defRPr/>
              </a:pPr>
              <a:t>60</a:t>
            </a:fld>
            <a:endParaRPr lang="en-US" b="0">
              <a:latin typeface="Arial" charset="0"/>
            </a:endParaRPr>
          </a:p>
        </p:txBody>
      </p:sp>
      <p:sp>
        <p:nvSpPr>
          <p:cNvPr id="419842" name="Rectangle 2"/>
          <p:cNvSpPr>
            <a:spLocks noGrp="1" noChangeArrowheads="1"/>
          </p:cNvSpPr>
          <p:nvPr>
            <p:ph type="title" idx="4294967295"/>
          </p:nvPr>
        </p:nvSpPr>
        <p:spPr>
          <a:xfrm>
            <a:off x="381000" y="685800"/>
            <a:ext cx="8686800" cy="1143000"/>
          </a:xfrm>
        </p:spPr>
        <p:txBody>
          <a:bodyPr/>
          <a:lstStyle/>
          <a:p>
            <a:pPr eaLnBrk="1" hangingPunct="1">
              <a:defRPr/>
            </a:pPr>
            <a:r>
              <a:rPr lang="en-US" sz="3600" dirty="0"/>
              <a:t>Administrative, Technical and Physical Safeguards: </a:t>
            </a:r>
            <a:r>
              <a:rPr lang="en-US" sz="3600" u="sng" dirty="0"/>
              <a:t>Important Concepts</a:t>
            </a:r>
          </a:p>
        </p:txBody>
      </p:sp>
      <p:sp>
        <p:nvSpPr>
          <p:cNvPr id="419843" name="Rectangle 3"/>
          <p:cNvSpPr>
            <a:spLocks noGrp="1" noChangeArrowheads="1"/>
          </p:cNvSpPr>
          <p:nvPr>
            <p:ph type="body" idx="4294967295"/>
          </p:nvPr>
        </p:nvSpPr>
        <p:spPr>
          <a:xfrm>
            <a:off x="457200" y="2209800"/>
            <a:ext cx="8229600" cy="4114800"/>
          </a:xfrm>
        </p:spPr>
        <p:txBody>
          <a:bodyPr/>
          <a:lstStyle/>
          <a:p>
            <a:pPr eaLnBrk="1" hangingPunct="1">
              <a:defRPr/>
            </a:pPr>
            <a:r>
              <a:rPr lang="en-US" sz="2800" dirty="0"/>
              <a:t>Concept of least privilege: an individual, program or system process should not be granted any more privileges than are necessary to perform the task</a:t>
            </a:r>
          </a:p>
          <a:p>
            <a:pPr eaLnBrk="1" hangingPunct="1">
              <a:buFont typeface="Wingdings" pitchFamily="2" charset="2"/>
              <a:buNone/>
              <a:defRPr/>
            </a:pPr>
            <a:endParaRPr lang="en-US" sz="2800" dirty="0"/>
          </a:p>
          <a:p>
            <a:pPr eaLnBrk="1" hangingPunct="1">
              <a:defRPr/>
            </a:pPr>
            <a:r>
              <a:rPr lang="en-US" sz="2800" dirty="0"/>
              <a:t>Concept of separation of duties: one individual can not complete a critical task by herself</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664C2DB1-F24C-47B7-9797-14330D554749}" type="slidenum">
              <a:rPr lang="en-US" b="0">
                <a:latin typeface="Arial" charset="0"/>
              </a:rPr>
              <a:pPr>
                <a:defRPr/>
              </a:pPr>
              <a:t>61</a:t>
            </a:fld>
            <a:endParaRPr lang="en-US" b="0">
              <a:latin typeface="Arial" charset="0"/>
            </a:endParaRPr>
          </a:p>
        </p:txBody>
      </p:sp>
      <p:sp>
        <p:nvSpPr>
          <p:cNvPr id="180227" name="Rectangle 2"/>
          <p:cNvSpPr>
            <a:spLocks noGrp="1" noChangeArrowheads="1"/>
          </p:cNvSpPr>
          <p:nvPr>
            <p:ph type="title" idx="4294967295"/>
          </p:nvPr>
        </p:nvSpPr>
        <p:spPr>
          <a:xfrm>
            <a:off x="457200" y="609600"/>
            <a:ext cx="8458200" cy="1143000"/>
          </a:xfrm>
        </p:spPr>
        <p:txBody>
          <a:bodyPr/>
          <a:lstStyle/>
          <a:p>
            <a:pPr eaLnBrk="1" hangingPunct="1"/>
            <a:r>
              <a:rPr lang="en-US" sz="3600" dirty="0" smtClean="0"/>
              <a:t>Security Awareness Training Needs to Focus on Many Levels of the Organization</a:t>
            </a:r>
          </a:p>
        </p:txBody>
      </p:sp>
      <p:sp>
        <p:nvSpPr>
          <p:cNvPr id="180228" name="Rectangle 3"/>
          <p:cNvSpPr>
            <a:spLocks noGrp="1" noChangeArrowheads="1"/>
          </p:cNvSpPr>
          <p:nvPr>
            <p:ph type="body" idx="4294967295"/>
          </p:nvPr>
        </p:nvSpPr>
        <p:spPr>
          <a:xfrm>
            <a:off x="460375" y="2133600"/>
            <a:ext cx="8150225" cy="4114800"/>
          </a:xfrm>
        </p:spPr>
        <p:txBody>
          <a:bodyPr/>
          <a:lstStyle/>
          <a:p>
            <a:pPr eaLnBrk="1" hangingPunct="1">
              <a:lnSpc>
                <a:spcPct val="80000"/>
              </a:lnSpc>
              <a:defRPr/>
            </a:pPr>
            <a:r>
              <a:rPr lang="en-US" sz="2600" dirty="0"/>
              <a:t>Upper Management: needs to learn about the facility and institutional risks</a:t>
            </a:r>
          </a:p>
          <a:p>
            <a:pPr eaLnBrk="1" hangingPunct="1">
              <a:lnSpc>
                <a:spcPct val="80000"/>
              </a:lnSpc>
              <a:buFont typeface="Wingdings" pitchFamily="2" charset="2"/>
              <a:buNone/>
              <a:defRPr/>
            </a:pPr>
            <a:endParaRPr lang="en-US" sz="2600" dirty="0"/>
          </a:p>
          <a:p>
            <a:pPr eaLnBrk="1" hangingPunct="1">
              <a:lnSpc>
                <a:spcPct val="80000"/>
              </a:lnSpc>
              <a:defRPr/>
            </a:pPr>
            <a:r>
              <a:rPr lang="en-US" sz="2600" dirty="0"/>
              <a:t>Users: must be taught how to protect their own information, systems and portable media</a:t>
            </a:r>
          </a:p>
          <a:p>
            <a:pPr eaLnBrk="1" hangingPunct="1">
              <a:lnSpc>
                <a:spcPct val="80000"/>
              </a:lnSpc>
              <a:buFont typeface="Wingdings" pitchFamily="2" charset="2"/>
              <a:buNone/>
              <a:defRPr/>
            </a:pPr>
            <a:endParaRPr lang="en-US" sz="2600" dirty="0"/>
          </a:p>
          <a:p>
            <a:pPr eaLnBrk="1" hangingPunct="1">
              <a:lnSpc>
                <a:spcPct val="80000"/>
              </a:lnSpc>
              <a:defRPr/>
            </a:pPr>
            <a:r>
              <a:rPr lang="en-US" sz="2600" dirty="0"/>
              <a:t>Information or System “Stewards”: the PIs, researchers, managers or others are responsible for the “data”, “content” or the “process” or even the “science” but not necessarily the technology that undergirds it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18BDA837-E6D1-47A4-8961-8DDA44BADD87}" type="slidenum">
              <a:rPr lang="en-US">
                <a:latin typeface="Arial" charset="0"/>
              </a:rPr>
              <a:pPr>
                <a:defRPr/>
              </a:pPr>
              <a:t>62</a:t>
            </a:fld>
            <a:endParaRPr lang="en-US">
              <a:latin typeface="Arial" charset="0"/>
            </a:endParaRPr>
          </a:p>
        </p:txBody>
      </p:sp>
      <p:sp>
        <p:nvSpPr>
          <p:cNvPr id="432132" name="Rectangle 3"/>
          <p:cNvSpPr>
            <a:spLocks noGrp="1" noChangeArrowheads="1"/>
          </p:cNvSpPr>
          <p:nvPr>
            <p:ph type="body" idx="4294967295"/>
          </p:nvPr>
        </p:nvSpPr>
        <p:spPr>
          <a:xfrm>
            <a:off x="304800" y="2057400"/>
            <a:ext cx="8458200" cy="4267200"/>
          </a:xfrm>
        </p:spPr>
        <p:txBody>
          <a:bodyPr/>
          <a:lstStyle/>
          <a:p>
            <a:pPr eaLnBrk="1" hangingPunct="1">
              <a:lnSpc>
                <a:spcPct val="80000"/>
              </a:lnSpc>
              <a:defRPr/>
            </a:pPr>
            <a:r>
              <a:rPr lang="en-US" sz="2400" dirty="0"/>
              <a:t>System and Network Administrators: require training to help them maintain and improve the security of the systems they oversee</a:t>
            </a:r>
          </a:p>
          <a:p>
            <a:pPr eaLnBrk="1" hangingPunct="1">
              <a:lnSpc>
                <a:spcPct val="80000"/>
              </a:lnSpc>
              <a:buFont typeface="Wingdings" pitchFamily="2" charset="2"/>
              <a:buNone/>
              <a:defRPr/>
            </a:pPr>
            <a:endParaRPr lang="en-US" sz="2400" dirty="0"/>
          </a:p>
          <a:p>
            <a:pPr eaLnBrk="1" hangingPunct="1">
              <a:lnSpc>
                <a:spcPct val="80000"/>
              </a:lnSpc>
              <a:defRPr/>
            </a:pPr>
            <a:r>
              <a:rPr lang="en-US" sz="2400" dirty="0"/>
              <a:t>Information Security Support Staff: all of the above as well as having a solid understanding of </a:t>
            </a:r>
          </a:p>
          <a:p>
            <a:pPr lvl="1" eaLnBrk="1" hangingPunct="1">
              <a:lnSpc>
                <a:spcPct val="80000"/>
              </a:lnSpc>
              <a:defRPr/>
            </a:pPr>
            <a:r>
              <a:rPr lang="en-US" sz="2000" dirty="0"/>
              <a:t>Vulnerability assessment</a:t>
            </a:r>
          </a:p>
          <a:p>
            <a:pPr lvl="1" eaLnBrk="1" hangingPunct="1">
              <a:lnSpc>
                <a:spcPct val="80000"/>
              </a:lnSpc>
              <a:defRPr/>
            </a:pPr>
            <a:r>
              <a:rPr lang="en-US" sz="2000" dirty="0"/>
              <a:t>Intrusion detection, incident response</a:t>
            </a:r>
          </a:p>
          <a:p>
            <a:pPr lvl="1" eaLnBrk="1" hangingPunct="1">
              <a:lnSpc>
                <a:spcPct val="80000"/>
              </a:lnSpc>
              <a:defRPr/>
            </a:pPr>
            <a:r>
              <a:rPr lang="en-US" sz="2000" dirty="0"/>
              <a:t>Encryption</a:t>
            </a:r>
          </a:p>
          <a:p>
            <a:pPr lvl="1" eaLnBrk="1" hangingPunct="1">
              <a:lnSpc>
                <a:spcPct val="80000"/>
              </a:lnSpc>
              <a:defRPr/>
            </a:pPr>
            <a:r>
              <a:rPr lang="en-US" sz="2000" dirty="0"/>
              <a:t>Authentication</a:t>
            </a:r>
          </a:p>
          <a:p>
            <a:pPr lvl="1" eaLnBrk="1" hangingPunct="1">
              <a:lnSpc>
                <a:spcPct val="80000"/>
              </a:lnSpc>
              <a:defRPr/>
            </a:pPr>
            <a:endParaRPr lang="en-US" sz="2000" dirty="0"/>
          </a:p>
          <a:p>
            <a:pPr eaLnBrk="1" hangingPunct="1">
              <a:lnSpc>
                <a:spcPct val="80000"/>
              </a:lnSpc>
              <a:defRPr/>
            </a:pPr>
            <a:r>
              <a:rPr lang="en-US" sz="2400" dirty="0"/>
              <a:t>All IT professionals have a professional responsibility to keep </a:t>
            </a:r>
            <a:r>
              <a:rPr lang="en-US" sz="2400" i="1" dirty="0"/>
              <a:t>themselves</a:t>
            </a:r>
            <a:r>
              <a:rPr lang="en-US" sz="2400" dirty="0"/>
              <a:t> current on cybersecurity</a:t>
            </a:r>
            <a:endParaRPr lang="en-US" sz="2000" dirty="0"/>
          </a:p>
        </p:txBody>
      </p:sp>
      <p:sp>
        <p:nvSpPr>
          <p:cNvPr id="180227" name="Rectangle 2"/>
          <p:cNvSpPr>
            <a:spLocks noChangeArrowheads="1"/>
          </p:cNvSpPr>
          <p:nvPr/>
        </p:nvSpPr>
        <p:spPr bwMode="auto">
          <a:xfrm>
            <a:off x="457200" y="658906"/>
            <a:ext cx="8458200" cy="941294"/>
          </a:xfrm>
          <a:prstGeom prst="rect">
            <a:avLst/>
          </a:prstGeom>
          <a:noFill/>
          <a:ln w="9525">
            <a:noFill/>
            <a:miter lim="800000"/>
            <a:headEnd/>
            <a:tailEnd/>
          </a:ln>
          <a:effectLst/>
        </p:spPr>
        <p:txBody>
          <a:bodyPr anchor="ctr"/>
          <a:lstStyle/>
          <a:p>
            <a:r>
              <a:rPr lang="en-US" sz="3600" dirty="0" smtClean="0"/>
              <a:t>Security Awareness Training Needs to Focus on Many Levels of the Organization</a:t>
            </a:r>
            <a:endParaRPr lang="en-US" sz="3600"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433152BC-5DBD-41F8-BFC3-D042D0BD13BD}" type="slidenum">
              <a:rPr lang="en-US" b="0">
                <a:latin typeface="Arial" charset="0"/>
              </a:rPr>
              <a:pPr>
                <a:defRPr/>
              </a:pPr>
              <a:t>63</a:t>
            </a:fld>
            <a:endParaRPr lang="en-US" b="0">
              <a:latin typeface="Arial" charset="0"/>
            </a:endParaRPr>
          </a:p>
        </p:txBody>
      </p:sp>
      <p:sp>
        <p:nvSpPr>
          <p:cNvPr id="385026" name="Rectangle 2"/>
          <p:cNvSpPr>
            <a:spLocks noGrp="1" noChangeArrowheads="1"/>
          </p:cNvSpPr>
          <p:nvPr>
            <p:ph type="title" idx="4294967295"/>
          </p:nvPr>
        </p:nvSpPr>
        <p:spPr/>
        <p:txBody>
          <a:bodyPr/>
          <a:lstStyle/>
          <a:p>
            <a:pPr eaLnBrk="1" hangingPunct="1">
              <a:defRPr/>
            </a:pPr>
            <a:r>
              <a:rPr lang="en-US" dirty="0"/>
              <a:t>In summary…</a:t>
            </a:r>
          </a:p>
        </p:txBody>
      </p:sp>
      <p:sp>
        <p:nvSpPr>
          <p:cNvPr id="385027" name="Rectangle 3"/>
          <p:cNvSpPr>
            <a:spLocks noGrp="1" noChangeArrowheads="1"/>
          </p:cNvSpPr>
          <p:nvPr>
            <p:ph type="body" idx="4294967295"/>
          </p:nvPr>
        </p:nvSpPr>
        <p:spPr>
          <a:xfrm>
            <a:off x="533400" y="1600200"/>
            <a:ext cx="8382000" cy="4191000"/>
          </a:xfrm>
        </p:spPr>
        <p:txBody>
          <a:bodyPr/>
          <a:lstStyle/>
          <a:p>
            <a:pPr eaLnBrk="1" hangingPunct="1">
              <a:lnSpc>
                <a:spcPct val="90000"/>
              </a:lnSpc>
              <a:defRPr/>
            </a:pPr>
            <a:r>
              <a:rPr lang="en-US" dirty="0"/>
              <a:t>Information Security is the </a:t>
            </a:r>
            <a:r>
              <a:rPr lang="en-US" dirty="0" err="1"/>
              <a:t>awardee’s</a:t>
            </a:r>
            <a:r>
              <a:rPr lang="en-US" dirty="0"/>
              <a:t> </a:t>
            </a:r>
            <a:r>
              <a:rPr lang="en-US" dirty="0" smtClean="0"/>
              <a:t>responsibility</a:t>
            </a:r>
          </a:p>
          <a:p>
            <a:pPr eaLnBrk="1" hangingPunct="1">
              <a:lnSpc>
                <a:spcPct val="90000"/>
              </a:lnSpc>
              <a:defRPr/>
            </a:pPr>
            <a:r>
              <a:rPr lang="en-US" dirty="0" smtClean="0"/>
              <a:t>Cybersecurity is not an entity unto itself but integral to complex enterprises</a:t>
            </a:r>
          </a:p>
          <a:p>
            <a:pPr eaLnBrk="1" hangingPunct="1">
              <a:lnSpc>
                <a:spcPct val="90000"/>
              </a:lnSpc>
              <a:buNone/>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5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433152BC-5DBD-41F8-BFC3-D042D0BD13BD}" type="slidenum">
              <a:rPr lang="en-US" b="0">
                <a:latin typeface="Arial" charset="0"/>
              </a:rPr>
              <a:pPr>
                <a:defRPr/>
              </a:pPr>
              <a:t>64</a:t>
            </a:fld>
            <a:endParaRPr lang="en-US" b="0">
              <a:latin typeface="Arial" charset="0"/>
            </a:endParaRPr>
          </a:p>
        </p:txBody>
      </p:sp>
      <p:sp>
        <p:nvSpPr>
          <p:cNvPr id="385026" name="Rectangle 2"/>
          <p:cNvSpPr>
            <a:spLocks noGrp="1" noChangeArrowheads="1"/>
          </p:cNvSpPr>
          <p:nvPr>
            <p:ph type="title" idx="4294967295"/>
          </p:nvPr>
        </p:nvSpPr>
        <p:spPr/>
        <p:txBody>
          <a:bodyPr/>
          <a:lstStyle/>
          <a:p>
            <a:pPr eaLnBrk="1" hangingPunct="1">
              <a:defRPr/>
            </a:pPr>
            <a:r>
              <a:rPr lang="en-US" dirty="0"/>
              <a:t>In summary…</a:t>
            </a:r>
          </a:p>
        </p:txBody>
      </p:sp>
      <p:sp>
        <p:nvSpPr>
          <p:cNvPr id="385027" name="Rectangle 3"/>
          <p:cNvSpPr>
            <a:spLocks noGrp="1" noChangeArrowheads="1"/>
          </p:cNvSpPr>
          <p:nvPr>
            <p:ph type="body" idx="4294967295"/>
          </p:nvPr>
        </p:nvSpPr>
        <p:spPr>
          <a:xfrm>
            <a:off x="533400" y="1600200"/>
            <a:ext cx="8382000" cy="4191000"/>
          </a:xfrm>
        </p:spPr>
        <p:txBody>
          <a:bodyPr/>
          <a:lstStyle/>
          <a:p>
            <a:pPr eaLnBrk="1" hangingPunct="1">
              <a:lnSpc>
                <a:spcPct val="90000"/>
              </a:lnSpc>
              <a:defRPr/>
            </a:pPr>
            <a:r>
              <a:rPr lang="en-US" dirty="0" smtClean="0"/>
              <a:t>Facility </a:t>
            </a:r>
            <a:r>
              <a:rPr lang="en-US" dirty="0"/>
              <a:t>Security programs should be:</a:t>
            </a:r>
          </a:p>
          <a:p>
            <a:pPr lvl="1" eaLnBrk="1" hangingPunct="1">
              <a:lnSpc>
                <a:spcPct val="90000"/>
              </a:lnSpc>
              <a:defRPr/>
            </a:pPr>
            <a:r>
              <a:rPr lang="en-US" dirty="0"/>
              <a:t>Sufficient to meet the needs of the facility</a:t>
            </a:r>
          </a:p>
          <a:p>
            <a:pPr lvl="1" eaLnBrk="1" hangingPunct="1">
              <a:lnSpc>
                <a:spcPct val="90000"/>
              </a:lnSpc>
              <a:defRPr/>
            </a:pPr>
            <a:r>
              <a:rPr lang="en-US" dirty="0"/>
              <a:t>Appropriate to identified risks</a:t>
            </a:r>
          </a:p>
          <a:p>
            <a:pPr eaLnBrk="1" hangingPunct="1">
              <a:lnSpc>
                <a:spcPct val="90000"/>
              </a:lnSpc>
              <a:defRPr/>
            </a:pPr>
            <a:r>
              <a:rPr lang="en-US" dirty="0"/>
              <a:t>Facilities should:</a:t>
            </a:r>
          </a:p>
          <a:p>
            <a:pPr lvl="1" eaLnBrk="1" hangingPunct="1">
              <a:lnSpc>
                <a:spcPct val="90000"/>
              </a:lnSpc>
              <a:defRPr/>
            </a:pPr>
            <a:r>
              <a:rPr lang="en-US" dirty="0"/>
              <a:t>Be encouraged to have good IT management practices</a:t>
            </a:r>
          </a:p>
          <a:p>
            <a:pPr lvl="1" eaLnBrk="1" hangingPunct="1">
              <a:lnSpc>
                <a:spcPct val="90000"/>
              </a:lnSpc>
              <a:defRPr/>
            </a:pPr>
            <a:r>
              <a:rPr lang="en-US" dirty="0"/>
              <a:t>Recognize Information Security is one part of good IT operations</a:t>
            </a:r>
          </a:p>
          <a:p>
            <a:pPr eaLnBrk="1" hangingPunct="1">
              <a:lnSpc>
                <a:spcPct val="90000"/>
              </a:lnSpc>
              <a:defRPr/>
            </a:pPr>
            <a:r>
              <a:rPr lang="en-US" dirty="0"/>
              <a:t>Facilities need to recognize the roles of executives, management, technical staff, users</a:t>
            </a:r>
          </a:p>
          <a:p>
            <a:pPr eaLnBrk="1" hangingPunct="1">
              <a:lnSpc>
                <a:spcPct val="90000"/>
              </a:lnSpc>
              <a:buNone/>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50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50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502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50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50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766D52AD-E40D-471B-8418-1EBEB04050E8}" type="slidenum">
              <a:rPr lang="en-US" b="0">
                <a:latin typeface="Arial" charset="0"/>
              </a:rPr>
              <a:pPr>
                <a:defRPr/>
              </a:pPr>
              <a:t>65</a:t>
            </a:fld>
            <a:endParaRPr lang="en-US" b="0">
              <a:latin typeface="Arial" charset="0"/>
            </a:endParaRPr>
          </a:p>
        </p:txBody>
      </p:sp>
      <p:sp>
        <p:nvSpPr>
          <p:cNvPr id="149506" name="Rectangle 2"/>
          <p:cNvSpPr>
            <a:spLocks noGrp="1" noChangeArrowheads="1"/>
          </p:cNvSpPr>
          <p:nvPr>
            <p:ph type="title" idx="4294967295"/>
          </p:nvPr>
        </p:nvSpPr>
        <p:spPr>
          <a:xfrm>
            <a:off x="457200" y="381000"/>
            <a:ext cx="8991600" cy="1143000"/>
          </a:xfrm>
        </p:spPr>
        <p:txBody>
          <a:bodyPr/>
          <a:lstStyle/>
          <a:p>
            <a:pPr eaLnBrk="1" hangingPunct="1">
              <a:defRPr/>
            </a:pPr>
            <a:r>
              <a:rPr lang="en-US" sz="4000" dirty="0"/>
              <a:t>Don’t reinvent the wheel…</a:t>
            </a:r>
          </a:p>
        </p:txBody>
      </p:sp>
      <p:sp>
        <p:nvSpPr>
          <p:cNvPr id="149507" name="Rectangle 3"/>
          <p:cNvSpPr>
            <a:spLocks noGrp="1" noChangeArrowheads="1"/>
          </p:cNvSpPr>
          <p:nvPr>
            <p:ph type="body" idx="4294967295"/>
          </p:nvPr>
        </p:nvSpPr>
        <p:spPr>
          <a:xfrm>
            <a:off x="304800" y="1447800"/>
            <a:ext cx="8305800" cy="5029200"/>
          </a:xfrm>
        </p:spPr>
        <p:txBody>
          <a:bodyPr/>
          <a:lstStyle/>
          <a:p>
            <a:pPr eaLnBrk="1" hangingPunct="1">
              <a:lnSpc>
                <a:spcPct val="90000"/>
              </a:lnSpc>
              <a:defRPr/>
            </a:pPr>
            <a:r>
              <a:rPr lang="en-US" dirty="0"/>
              <a:t>Facilities have many resources available for their use: </a:t>
            </a:r>
          </a:p>
          <a:p>
            <a:pPr lvl="1" eaLnBrk="1" hangingPunct="1">
              <a:lnSpc>
                <a:spcPct val="90000"/>
              </a:lnSpc>
              <a:defRPr/>
            </a:pPr>
            <a:r>
              <a:rPr lang="en-US" sz="2400" dirty="0"/>
              <a:t>Expertise and existing policies and procedures from their parent organization or institution (if they have one)</a:t>
            </a:r>
          </a:p>
          <a:p>
            <a:pPr lvl="1" eaLnBrk="1" hangingPunct="1">
              <a:lnSpc>
                <a:spcPct val="90000"/>
              </a:lnSpc>
              <a:defRPr/>
            </a:pPr>
            <a:r>
              <a:rPr lang="en-US" sz="2400" dirty="0"/>
              <a:t>Example security</a:t>
            </a:r>
            <a:r>
              <a:rPr lang="en-US" sz="2400" dirty="0" smtClean="0"/>
              <a:t> plans and programs </a:t>
            </a:r>
            <a:r>
              <a:rPr lang="en-US" sz="2400" dirty="0"/>
              <a:t>of</a:t>
            </a:r>
            <a:r>
              <a:rPr lang="en-US" sz="2400" dirty="0" smtClean="0"/>
              <a:t> other </a:t>
            </a:r>
            <a:r>
              <a:rPr lang="en-US" sz="2400" dirty="0"/>
              <a:t>Large Facilities</a:t>
            </a:r>
          </a:p>
          <a:p>
            <a:pPr lvl="1" eaLnBrk="1" hangingPunct="1">
              <a:lnSpc>
                <a:spcPct val="90000"/>
              </a:lnSpc>
              <a:defRPr/>
            </a:pPr>
            <a:r>
              <a:rPr lang="en-US" sz="2400" dirty="0"/>
              <a:t>Community best practices</a:t>
            </a:r>
          </a:p>
          <a:p>
            <a:pPr lvl="2" indent="-168275" eaLnBrk="1" hangingPunct="1">
              <a:lnSpc>
                <a:spcPct val="90000"/>
              </a:lnSpc>
              <a:defRPr/>
            </a:pPr>
            <a:r>
              <a:rPr lang="en-US" dirty="0"/>
              <a:t> EDUCAUSE, Internet2, universities</a:t>
            </a:r>
          </a:p>
          <a:p>
            <a:pPr lvl="1" eaLnBrk="1" hangingPunct="1">
              <a:lnSpc>
                <a:spcPct val="90000"/>
              </a:lnSpc>
              <a:defRPr/>
            </a:pPr>
            <a:r>
              <a:rPr lang="en-US" sz="2400" dirty="0"/>
              <a:t>Published standards from NIST, SANS and other </a:t>
            </a:r>
            <a:r>
              <a:rPr lang="en-US" sz="2400" dirty="0" smtClean="0"/>
              <a:t>organizations</a:t>
            </a:r>
          </a:p>
          <a:p>
            <a:pPr lvl="1" eaLnBrk="1" hangingPunct="1">
              <a:lnSpc>
                <a:spcPct val="90000"/>
              </a:lnSpc>
              <a:defRPr/>
            </a:pPr>
            <a:endParaRPr lang="en-US" sz="2400" dirty="0" smtClean="0"/>
          </a:p>
          <a:p>
            <a:pPr eaLnBrk="1" hangingPunct="1">
              <a:lnSpc>
                <a:spcPct val="90000"/>
              </a:lnSpc>
              <a:defRPr/>
            </a:pPr>
            <a:endParaRPr lang="en-US" sz="2400"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a:xfrm>
            <a:off x="6553200" y="6243638"/>
            <a:ext cx="2133600" cy="457200"/>
          </a:xfrm>
        </p:spPr>
        <p:txBody>
          <a:bodyPr/>
          <a:lstStyle/>
          <a:p>
            <a:pPr>
              <a:defRPr/>
            </a:pPr>
            <a:fld id="{4AA8021B-B8C3-495E-85B3-B180FAB668A0}" type="slidenum">
              <a:rPr lang="en-US">
                <a:latin typeface="Arial" charset="0"/>
              </a:rPr>
              <a:pPr>
                <a:defRPr/>
              </a:pPr>
              <a:t>66</a:t>
            </a:fld>
            <a:endParaRPr lang="en-US">
              <a:latin typeface="Arial" charset="0"/>
            </a:endParaRPr>
          </a:p>
        </p:txBody>
      </p:sp>
      <p:sp>
        <p:nvSpPr>
          <p:cNvPr id="460802" name="Rectangle 2"/>
          <p:cNvSpPr>
            <a:spLocks noGrp="1" noChangeArrowheads="1"/>
          </p:cNvSpPr>
          <p:nvPr>
            <p:ph type="title" idx="4294967295"/>
          </p:nvPr>
        </p:nvSpPr>
        <p:spPr/>
        <p:txBody>
          <a:bodyPr/>
          <a:lstStyle/>
          <a:p>
            <a:pPr eaLnBrk="1" hangingPunct="1">
              <a:defRPr/>
            </a:pPr>
            <a:r>
              <a:rPr lang="en-US" sz="3600" dirty="0"/>
              <a:t>Remember…</a:t>
            </a:r>
          </a:p>
        </p:txBody>
      </p:sp>
      <p:sp>
        <p:nvSpPr>
          <p:cNvPr id="460804" name="Rectangle 4"/>
          <p:cNvSpPr>
            <a:spLocks noGrp="1" noChangeArrowheads="1"/>
          </p:cNvSpPr>
          <p:nvPr>
            <p:ph type="body" idx="4294967295"/>
          </p:nvPr>
        </p:nvSpPr>
        <p:spPr>
          <a:xfrm>
            <a:off x="457200" y="1524000"/>
            <a:ext cx="8229600" cy="4191000"/>
          </a:xfrm>
        </p:spPr>
        <p:txBody>
          <a:bodyPr/>
          <a:lstStyle/>
          <a:p>
            <a:pPr eaLnBrk="1" hangingPunct="1">
              <a:defRPr/>
            </a:pPr>
            <a:r>
              <a:rPr lang="en-US" dirty="0"/>
              <a:t> It’s about risk mitigation</a:t>
            </a:r>
          </a:p>
          <a:p>
            <a:pPr eaLnBrk="1" hangingPunct="1">
              <a:buFont typeface="Wingdings" pitchFamily="2" charset="2"/>
              <a:buNone/>
              <a:defRPr/>
            </a:pPr>
            <a:endParaRPr lang="en-US" dirty="0"/>
          </a:p>
          <a:p>
            <a:pPr eaLnBrk="1" hangingPunct="1">
              <a:defRPr/>
            </a:pPr>
            <a:r>
              <a:rPr lang="en-US" dirty="0"/>
              <a:t>Information security programs and plans will improve over time</a:t>
            </a:r>
          </a:p>
          <a:p>
            <a:pPr eaLnBrk="1" hangingPunct="1">
              <a:buFont typeface="Wingdings" pitchFamily="2" charset="2"/>
              <a:buNone/>
              <a:defRPr/>
            </a:pPr>
            <a:endParaRPr lang="en-US" dirty="0"/>
          </a:p>
          <a:p>
            <a:pPr eaLnBrk="1" hangingPunct="1">
              <a:defRPr/>
            </a:pPr>
            <a:r>
              <a:rPr lang="en-US" dirty="0"/>
              <a:t>Information security is a journey not a destination</a:t>
            </a:r>
          </a:p>
        </p:txBody>
      </p:sp>
      <p:sp>
        <p:nvSpPr>
          <p:cNvPr id="176133" name="Rectangle 5"/>
          <p:cNvSpPr>
            <a:spLocks noChangeArrowheads="1"/>
          </p:cNvSpPr>
          <p:nvPr/>
        </p:nvSpPr>
        <p:spPr bwMode="auto">
          <a:xfrm>
            <a:off x="1025525" y="3689350"/>
            <a:ext cx="184150" cy="366713"/>
          </a:xfrm>
          <a:prstGeom prst="rect">
            <a:avLst/>
          </a:prstGeom>
          <a:noFill/>
          <a:ln w="9525">
            <a:noFill/>
            <a:miter lim="800000"/>
            <a:headEnd/>
            <a:tailEnd/>
          </a:ln>
        </p:spPr>
        <p:txBody>
          <a:bodyPr wrap="none">
            <a:spAutoFit/>
          </a:bodyPr>
          <a:lstStyle/>
          <a:p>
            <a:endParaRPr lang="en-US"/>
          </a:p>
        </p:txBody>
      </p:sp>
      <p:sp>
        <p:nvSpPr>
          <p:cNvPr id="460806" name="Rectangle 6"/>
          <p:cNvSpPr>
            <a:spLocks noChangeArrowheads="1"/>
          </p:cNvSpPr>
          <p:nvPr/>
        </p:nvSpPr>
        <p:spPr bwMode="auto">
          <a:xfrm>
            <a:off x="457200" y="2819400"/>
            <a:ext cx="8229600" cy="1219200"/>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Char char="§"/>
              <a:defRPr/>
            </a:pPr>
            <a:endParaRPr lang="en-US" sz="4000">
              <a:effectLst>
                <a:outerShdw blurRad="38100" dist="38100" dir="2700000" algn="tl">
                  <a:srgbClr val="C0C0C0"/>
                </a:outerShdw>
              </a:effectLst>
            </a:endParaRPr>
          </a:p>
        </p:txBody>
      </p:sp>
      <p:sp>
        <p:nvSpPr>
          <p:cNvPr id="460807" name="Rectangle 7"/>
          <p:cNvSpPr>
            <a:spLocks noChangeArrowheads="1"/>
          </p:cNvSpPr>
          <p:nvPr/>
        </p:nvSpPr>
        <p:spPr bwMode="auto">
          <a:xfrm>
            <a:off x="457200" y="4495800"/>
            <a:ext cx="8229600" cy="1219200"/>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Blip>
                <a:blip r:embed="rId3"/>
              </a:buBlip>
              <a:defRPr/>
            </a:pPr>
            <a:endParaRPr lang="en-US" sz="400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0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4608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460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4" grpId="0" build="p"/>
      <p:bldP spid="460806" grpId="0"/>
      <p:bldP spid="460807" grpId="0"/>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E8D06BB3-6320-4E06-92AD-D0CF85CA9907}" type="slidenum">
              <a:rPr lang="en-US" b="0">
                <a:latin typeface="Arial" charset="0"/>
              </a:rPr>
              <a:pPr>
                <a:defRPr/>
              </a:pPr>
              <a:t>67</a:t>
            </a:fld>
            <a:endParaRPr lang="en-US" b="0" dirty="0">
              <a:latin typeface="Arial" charset="0"/>
            </a:endParaRPr>
          </a:p>
        </p:txBody>
      </p:sp>
      <p:sp>
        <p:nvSpPr>
          <p:cNvPr id="354308" name="Text Box 4"/>
          <p:cNvSpPr txBox="1">
            <a:spLocks noChangeArrowheads="1"/>
          </p:cNvSpPr>
          <p:nvPr/>
        </p:nvSpPr>
        <p:spPr bwMode="auto">
          <a:xfrm>
            <a:off x="457200" y="1295400"/>
            <a:ext cx="5486400" cy="1203325"/>
          </a:xfrm>
          <a:prstGeom prst="rect">
            <a:avLst/>
          </a:prstGeom>
          <a:noFill/>
          <a:ln w="12700">
            <a:solidFill>
              <a:schemeClr val="tx1"/>
            </a:solidFill>
            <a:miter lim="800000"/>
            <a:headEnd/>
            <a:tailEnd/>
          </a:ln>
          <a:effectLst/>
        </p:spPr>
        <p:txBody>
          <a:bodyPr>
            <a:spAutoFit/>
          </a:bodyPr>
          <a:lstStyle/>
          <a:p>
            <a:pPr>
              <a:defRPr/>
            </a:pPr>
            <a:r>
              <a:rPr lang="en-US" sz="3600"/>
              <a:t>Good IT practices foster good security.</a:t>
            </a:r>
          </a:p>
        </p:txBody>
      </p:sp>
      <p:sp>
        <p:nvSpPr>
          <p:cNvPr id="354310" name="Text Box 6"/>
          <p:cNvSpPr txBox="1">
            <a:spLocks noChangeArrowheads="1"/>
          </p:cNvSpPr>
          <p:nvPr/>
        </p:nvSpPr>
        <p:spPr bwMode="auto">
          <a:xfrm>
            <a:off x="2397125" y="3886200"/>
            <a:ext cx="6289675" cy="1200150"/>
          </a:xfrm>
          <a:prstGeom prst="rect">
            <a:avLst/>
          </a:prstGeom>
          <a:noFill/>
          <a:ln w="9525">
            <a:solidFill>
              <a:schemeClr val="tx1"/>
            </a:solidFill>
            <a:miter lim="800000"/>
            <a:headEnd/>
            <a:tailEnd/>
          </a:ln>
        </p:spPr>
        <p:txBody>
          <a:bodyPr wrap="none">
            <a:spAutoFit/>
          </a:bodyPr>
          <a:lstStyle/>
          <a:p>
            <a:r>
              <a:rPr lang="en-US" sz="3600" dirty="0"/>
              <a:t>Good IT security reflects good</a:t>
            </a:r>
          </a:p>
          <a:p>
            <a:r>
              <a:rPr lang="en-US" sz="3600" dirty="0"/>
              <a:t> IT practices.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4310"/>
                                        </p:tgtEl>
                                        <p:attrNameLst>
                                          <p:attrName>style.visibility</p:attrName>
                                        </p:attrNameLst>
                                      </p:cBhvr>
                                      <p:to>
                                        <p:strVal val="visible"/>
                                      </p:to>
                                    </p:set>
                                    <p:anim calcmode="lin" valueType="num">
                                      <p:cBhvr additive="base">
                                        <p:cTn id="7" dur="1000" fill="hold"/>
                                        <p:tgtEl>
                                          <p:spTgt spid="354310"/>
                                        </p:tgtEl>
                                        <p:attrNameLst>
                                          <p:attrName>ppt_x</p:attrName>
                                        </p:attrNameLst>
                                      </p:cBhvr>
                                      <p:tavLst>
                                        <p:tav tm="0">
                                          <p:val>
                                            <p:strVal val="#ppt_x"/>
                                          </p:val>
                                        </p:tav>
                                        <p:tav tm="100000">
                                          <p:val>
                                            <p:strVal val="#ppt_x"/>
                                          </p:val>
                                        </p:tav>
                                      </p:tavLst>
                                    </p:anim>
                                    <p:anim calcmode="lin" valueType="num">
                                      <p:cBhvr additive="base">
                                        <p:cTn id="8" dur="1000" fill="hold"/>
                                        <p:tgtEl>
                                          <p:spTgt spid="354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animBg="1"/>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222"/>
          <p:cNvSpPr>
            <a:spLocks noGrp="1" noChangeArrowheads="1"/>
          </p:cNvSpPr>
          <p:nvPr>
            <p:ph type="sldNum" sz="quarter" idx="11"/>
          </p:nvPr>
        </p:nvSpPr>
        <p:spPr>
          <a:xfrm>
            <a:off x="6553200" y="6243638"/>
            <a:ext cx="2133600" cy="457200"/>
          </a:xfrm>
        </p:spPr>
        <p:txBody>
          <a:bodyPr/>
          <a:lstStyle/>
          <a:p>
            <a:pPr>
              <a:defRPr/>
            </a:pPr>
            <a:fld id="{0654EF0D-D4E5-4293-A7A5-9CA4C710DF6B}" type="slidenum">
              <a:rPr lang="en-US" b="0">
                <a:latin typeface="Arial" charset="0"/>
              </a:rPr>
              <a:pPr>
                <a:defRPr/>
              </a:pPr>
              <a:t>68</a:t>
            </a:fld>
            <a:endParaRPr lang="en-US" b="0" dirty="0">
              <a:latin typeface="Arial" charset="0"/>
            </a:endParaRPr>
          </a:p>
        </p:txBody>
      </p:sp>
      <p:sp>
        <p:nvSpPr>
          <p:cNvPr id="393221" name="Rectangle 5"/>
          <p:cNvSpPr>
            <a:spLocks noGrp="1" noChangeArrowheads="1"/>
          </p:cNvSpPr>
          <p:nvPr>
            <p:ph type="ctrTitle" idx="4294967295"/>
          </p:nvPr>
        </p:nvSpPr>
        <p:spPr>
          <a:xfrm>
            <a:off x="-1066800" y="762000"/>
            <a:ext cx="7772400" cy="1736725"/>
          </a:xfrm>
        </p:spPr>
        <p:txBody>
          <a:bodyPr anchor="b" anchorCtr="1"/>
          <a:lstStyle/>
          <a:p>
            <a:pPr eaLnBrk="1" hangingPunct="1">
              <a:defRPr/>
            </a:pPr>
            <a:r>
              <a:rPr lang="en-US" sz="6300" dirty="0"/>
              <a:t>Questions?</a:t>
            </a:r>
          </a:p>
        </p:txBody>
      </p:sp>
      <p:sp>
        <p:nvSpPr>
          <p:cNvPr id="393222" name="Rectangle 6"/>
          <p:cNvSpPr>
            <a:spLocks noGrp="1" noChangeArrowheads="1"/>
          </p:cNvSpPr>
          <p:nvPr>
            <p:ph type="subTitle" idx="4294967295"/>
          </p:nvPr>
        </p:nvSpPr>
        <p:spPr>
          <a:xfrm>
            <a:off x="1371600" y="3048000"/>
            <a:ext cx="6400800" cy="2971800"/>
          </a:xfrm>
        </p:spPr>
        <p:txBody>
          <a:bodyPr/>
          <a:lstStyle/>
          <a:p>
            <a:pPr marL="0" indent="0" eaLnBrk="1" hangingPunct="1">
              <a:lnSpc>
                <a:spcPct val="80000"/>
              </a:lnSpc>
              <a:buFont typeface="Wingdings" pitchFamily="2" charset="2"/>
              <a:buNone/>
            </a:pPr>
            <a:r>
              <a:rPr lang="en-US" sz="2600" dirty="0" smtClean="0"/>
              <a:t>Ardoth Hassler</a:t>
            </a:r>
          </a:p>
          <a:p>
            <a:pPr marL="0" indent="0" eaLnBrk="1" hangingPunct="1">
              <a:lnSpc>
                <a:spcPct val="80000"/>
              </a:lnSpc>
              <a:buFont typeface="Wingdings" pitchFamily="2" charset="2"/>
              <a:buNone/>
            </a:pPr>
            <a:r>
              <a:rPr lang="en-US" sz="2600" dirty="0" smtClean="0"/>
              <a:t>Senior IT Advisor, NSF</a:t>
            </a:r>
          </a:p>
          <a:p>
            <a:pPr marL="0" indent="0" eaLnBrk="1" hangingPunct="1">
              <a:lnSpc>
                <a:spcPct val="80000"/>
              </a:lnSpc>
              <a:buFont typeface="Wingdings" pitchFamily="2" charset="2"/>
              <a:buNone/>
            </a:pPr>
            <a:r>
              <a:rPr lang="en-US" sz="2600" dirty="0" smtClean="0"/>
              <a:t>ahassler@nsf.gov</a:t>
            </a:r>
          </a:p>
          <a:p>
            <a:pPr marL="0" indent="0" eaLnBrk="1" hangingPunct="1">
              <a:lnSpc>
                <a:spcPct val="80000"/>
              </a:lnSpc>
              <a:buFont typeface="Wingdings" pitchFamily="2" charset="2"/>
              <a:buNone/>
            </a:pPr>
            <a:endParaRPr lang="en-US" sz="2600" dirty="0" smtClean="0"/>
          </a:p>
          <a:p>
            <a:pPr marL="0" indent="0" eaLnBrk="1" hangingPunct="1">
              <a:lnSpc>
                <a:spcPct val="80000"/>
              </a:lnSpc>
              <a:buFont typeface="Wingdings" pitchFamily="2" charset="2"/>
              <a:buNone/>
            </a:pPr>
            <a:r>
              <a:rPr lang="en-US" sz="2100" dirty="0" smtClean="0"/>
              <a:t>Associate Vice President, </a:t>
            </a:r>
          </a:p>
          <a:p>
            <a:pPr marL="0" indent="0" eaLnBrk="1" hangingPunct="1">
              <a:lnSpc>
                <a:spcPct val="80000"/>
              </a:lnSpc>
              <a:buFont typeface="Wingdings" pitchFamily="2" charset="2"/>
              <a:buNone/>
            </a:pPr>
            <a:r>
              <a:rPr lang="en-US" sz="2100" dirty="0" smtClean="0"/>
              <a:t>University Information Services</a:t>
            </a:r>
          </a:p>
          <a:p>
            <a:pPr marL="0" indent="0" eaLnBrk="1" hangingPunct="1">
              <a:lnSpc>
                <a:spcPct val="80000"/>
              </a:lnSpc>
              <a:buFont typeface="Wingdings" pitchFamily="2" charset="2"/>
              <a:buNone/>
            </a:pPr>
            <a:r>
              <a:rPr lang="en-US" sz="2100" dirty="0" smtClean="0"/>
              <a:t>Georgetown University</a:t>
            </a:r>
          </a:p>
          <a:p>
            <a:pPr marL="0" indent="0" eaLnBrk="1" hangingPunct="1">
              <a:lnSpc>
                <a:spcPct val="80000"/>
              </a:lnSpc>
              <a:buFont typeface="Wingdings" pitchFamily="2" charset="2"/>
              <a:buNone/>
            </a:pPr>
            <a:r>
              <a:rPr lang="en-US" sz="2100" dirty="0" smtClean="0"/>
              <a:t>hasslera@georgetown.edu</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371600"/>
          </a:xfrm>
        </p:spPr>
        <p:txBody>
          <a:bodyPr/>
          <a:lstStyle/>
          <a:p>
            <a:r>
              <a:rPr lang="en-US" dirty="0" smtClean="0"/>
              <a:t>Resources/Supporting Materials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Slide Number Placeholder 1"/>
          <p:cNvSpPr>
            <a:spLocks noGrp="1"/>
          </p:cNvSpPr>
          <p:nvPr>
            <p:ph type="sldNum" sz="quarter" idx="11"/>
          </p:nvPr>
        </p:nvSpPr>
        <p:spPr>
          <a:xfrm>
            <a:off x="6553200" y="6243638"/>
            <a:ext cx="2133600" cy="457200"/>
          </a:xfrm>
        </p:spPr>
        <p:txBody>
          <a:bodyPr/>
          <a:lstStyle/>
          <a:p>
            <a:pPr>
              <a:defRPr/>
            </a:pPr>
            <a:fld id="{A68E5883-0680-41D8-AECF-E3D26D92D40B}" type="slidenum">
              <a:rPr lang="en-US" b="0">
                <a:latin typeface="Arial" charset="0"/>
              </a:rPr>
              <a:pPr>
                <a:defRPr/>
              </a:pPr>
              <a:t>7</a:t>
            </a:fld>
            <a:endParaRPr lang="en-US" b="0" dirty="0">
              <a:latin typeface="Arial" charset="0"/>
            </a:endParaRPr>
          </a:p>
        </p:txBody>
      </p:sp>
      <p:sp>
        <p:nvSpPr>
          <p:cNvPr id="25604" name="Rectangle 7"/>
          <p:cNvSpPr>
            <a:spLocks noChangeArrowheads="1"/>
          </p:cNvSpPr>
          <p:nvPr/>
        </p:nvSpPr>
        <p:spPr bwMode="auto">
          <a:xfrm>
            <a:off x="3162300" y="3238500"/>
            <a:ext cx="9144000" cy="366713"/>
          </a:xfrm>
          <a:prstGeom prst="rect">
            <a:avLst/>
          </a:prstGeom>
          <a:noFill/>
          <a:ln w="9525">
            <a:noFill/>
            <a:miter lim="800000"/>
            <a:headEnd/>
            <a:tailEnd/>
          </a:ln>
        </p:spPr>
        <p:txBody>
          <a:bodyPr>
            <a:spAutoFit/>
          </a:bodyPr>
          <a:lstStyle/>
          <a:p>
            <a:endParaRPr lang="en-US" dirty="0"/>
          </a:p>
        </p:txBody>
      </p:sp>
      <p:pic>
        <p:nvPicPr>
          <p:cNvPr id="25607" name="Picture 2" descr="NNUNTitle"/>
          <p:cNvPicPr>
            <a:picLocks noChangeAspect="1" noChangeArrowheads="1"/>
          </p:cNvPicPr>
          <p:nvPr/>
        </p:nvPicPr>
        <p:blipFill>
          <a:blip r:embed="rId3" cstate="print"/>
          <a:srcRect/>
          <a:stretch>
            <a:fillRect/>
          </a:stretch>
        </p:blipFill>
        <p:spPr bwMode="auto">
          <a:xfrm>
            <a:off x="2819400" y="4443412"/>
            <a:ext cx="4841875" cy="814388"/>
          </a:xfrm>
          <a:prstGeom prst="rect">
            <a:avLst/>
          </a:prstGeom>
          <a:noFill/>
          <a:ln w="9525">
            <a:noFill/>
            <a:miter lim="800000"/>
            <a:headEnd/>
            <a:tailEnd/>
          </a:ln>
        </p:spPr>
      </p:pic>
      <p:pic>
        <p:nvPicPr>
          <p:cNvPr id="25608" name="Picture 3" descr="home"/>
          <p:cNvPicPr>
            <a:picLocks noChangeAspect="1" noChangeArrowheads="1"/>
          </p:cNvPicPr>
          <p:nvPr/>
        </p:nvPicPr>
        <p:blipFill>
          <a:blip r:embed="rId4" cstate="print"/>
          <a:srcRect/>
          <a:stretch>
            <a:fillRect/>
          </a:stretch>
        </p:blipFill>
        <p:spPr bwMode="auto">
          <a:xfrm>
            <a:off x="228600" y="4622800"/>
            <a:ext cx="1828800" cy="1320800"/>
          </a:xfrm>
          <a:prstGeom prst="rect">
            <a:avLst/>
          </a:prstGeom>
          <a:noFill/>
          <a:ln w="9525">
            <a:noFill/>
            <a:miter lim="800000"/>
            <a:headEnd/>
            <a:tailEnd/>
          </a:ln>
        </p:spPr>
      </p:pic>
      <p:pic>
        <p:nvPicPr>
          <p:cNvPr id="25609" name="Picture 4" descr="index2_r2_c1_f2">
            <a:hlinkClick r:id="rId5"/>
          </p:cNvPr>
          <p:cNvPicPr>
            <a:picLocks noChangeAspect="1" noChangeArrowheads="1"/>
          </p:cNvPicPr>
          <p:nvPr/>
        </p:nvPicPr>
        <p:blipFill>
          <a:blip r:embed="rId6" cstate="print"/>
          <a:srcRect/>
          <a:stretch>
            <a:fillRect/>
          </a:stretch>
        </p:blipFill>
        <p:spPr bwMode="auto">
          <a:xfrm>
            <a:off x="4495800" y="5486400"/>
            <a:ext cx="4419600" cy="1031942"/>
          </a:xfrm>
          <a:prstGeom prst="rect">
            <a:avLst/>
          </a:prstGeom>
          <a:noFill/>
          <a:ln w="9525">
            <a:noFill/>
            <a:miter lim="800000"/>
            <a:headEnd/>
            <a:tailEnd/>
          </a:ln>
        </p:spPr>
      </p:pic>
      <p:sp>
        <p:nvSpPr>
          <p:cNvPr id="25610" name="Rectangle 6"/>
          <p:cNvSpPr>
            <a:spLocks noChangeArrowheads="1"/>
          </p:cNvSpPr>
          <p:nvPr/>
        </p:nvSpPr>
        <p:spPr bwMode="auto">
          <a:xfrm>
            <a:off x="685800" y="1987550"/>
            <a:ext cx="7772400" cy="4114800"/>
          </a:xfrm>
          <a:prstGeom prst="rect">
            <a:avLst/>
          </a:prstGeom>
          <a:noFill/>
          <a:ln w="9525">
            <a:noFill/>
            <a:miter lim="800000"/>
            <a:headEnd/>
            <a:tailEnd/>
          </a:ln>
        </p:spPr>
        <p:txBody>
          <a:bodyPr/>
          <a:lstStyle/>
          <a:p>
            <a:pPr marL="342900" indent="-342900">
              <a:spcBef>
                <a:spcPct val="20000"/>
              </a:spcBef>
            </a:pPr>
            <a:r>
              <a:rPr lang="en-US" dirty="0"/>
              <a:t> </a:t>
            </a:r>
          </a:p>
        </p:txBody>
      </p:sp>
      <p:pic>
        <p:nvPicPr>
          <p:cNvPr id="25612" name="Picture 9" descr="NPACI"/>
          <p:cNvPicPr>
            <a:picLocks noChangeAspect="1" noChangeArrowheads="1"/>
          </p:cNvPicPr>
          <p:nvPr/>
        </p:nvPicPr>
        <p:blipFill>
          <a:blip r:embed="rId7" cstate="print"/>
          <a:srcRect/>
          <a:stretch>
            <a:fillRect/>
          </a:stretch>
        </p:blipFill>
        <p:spPr bwMode="auto">
          <a:xfrm>
            <a:off x="5334000" y="1905000"/>
            <a:ext cx="1722438" cy="590179"/>
          </a:xfrm>
          <a:prstGeom prst="rect">
            <a:avLst/>
          </a:prstGeom>
          <a:noFill/>
          <a:ln w="9525">
            <a:noFill/>
            <a:miter lim="800000"/>
            <a:headEnd/>
            <a:tailEnd/>
          </a:ln>
        </p:spPr>
      </p:pic>
      <p:pic>
        <p:nvPicPr>
          <p:cNvPr id="25613" name="Picture 10" descr="NCSA Homepage">
            <a:hlinkClick r:id="rId8"/>
          </p:cNvPr>
          <p:cNvPicPr>
            <a:picLocks noChangeAspect="1" noChangeArrowheads="1"/>
          </p:cNvPicPr>
          <p:nvPr/>
        </p:nvPicPr>
        <p:blipFill>
          <a:blip r:embed="rId9" cstate="print"/>
          <a:srcRect/>
          <a:stretch>
            <a:fillRect/>
          </a:stretch>
        </p:blipFill>
        <p:spPr bwMode="auto">
          <a:xfrm>
            <a:off x="3048000" y="5505450"/>
            <a:ext cx="2057400" cy="514350"/>
          </a:xfrm>
          <a:prstGeom prst="rect">
            <a:avLst/>
          </a:prstGeom>
          <a:noFill/>
          <a:ln w="9525">
            <a:noFill/>
            <a:miter lim="800000"/>
            <a:headEnd/>
            <a:tailEnd/>
          </a:ln>
        </p:spPr>
      </p:pic>
      <p:grpSp>
        <p:nvGrpSpPr>
          <p:cNvPr id="2" name="Group 12"/>
          <p:cNvGrpSpPr>
            <a:grpSpLocks/>
          </p:cNvGrpSpPr>
          <p:nvPr/>
        </p:nvGrpSpPr>
        <p:grpSpPr bwMode="auto">
          <a:xfrm>
            <a:off x="2058988" y="2847975"/>
            <a:ext cx="4643438" cy="366713"/>
            <a:chOff x="0" y="-29"/>
            <a:chExt cx="2925" cy="231"/>
          </a:xfrm>
        </p:grpSpPr>
        <p:sp>
          <p:nvSpPr>
            <p:cNvPr id="25629" name="Rectangle 13"/>
            <p:cNvSpPr>
              <a:spLocks noChangeArrowheads="1"/>
            </p:cNvSpPr>
            <p:nvPr/>
          </p:nvSpPr>
          <p:spPr bwMode="auto">
            <a:xfrm>
              <a:off x="0" y="-29"/>
              <a:ext cx="2925" cy="231"/>
            </a:xfrm>
            <a:prstGeom prst="rect">
              <a:avLst/>
            </a:prstGeom>
            <a:noFill/>
            <a:ln w="9525">
              <a:noFill/>
              <a:miter lim="800000"/>
              <a:headEnd/>
              <a:tailEnd/>
            </a:ln>
          </p:spPr>
          <p:txBody>
            <a:bodyPr>
              <a:spAutoFit/>
            </a:bodyPr>
            <a:lstStyle/>
            <a:p>
              <a:endParaRPr lang="en-US" dirty="0"/>
            </a:p>
          </p:txBody>
        </p:sp>
        <p:sp>
          <p:nvSpPr>
            <p:cNvPr id="25630" name="Rectangle 14"/>
            <p:cNvSpPr>
              <a:spLocks noChangeArrowheads="1"/>
            </p:cNvSpPr>
            <p:nvPr/>
          </p:nvSpPr>
          <p:spPr bwMode="auto">
            <a:xfrm>
              <a:off x="0" y="-29"/>
              <a:ext cx="2925" cy="231"/>
            </a:xfrm>
            <a:prstGeom prst="rect">
              <a:avLst/>
            </a:prstGeom>
            <a:noFill/>
            <a:ln w="9525">
              <a:noFill/>
              <a:miter lim="800000"/>
              <a:headEnd/>
              <a:tailEnd/>
            </a:ln>
          </p:spPr>
          <p:txBody>
            <a:bodyPr>
              <a:spAutoFit/>
            </a:bodyPr>
            <a:lstStyle/>
            <a:p>
              <a:endParaRPr lang="en-US" dirty="0"/>
            </a:p>
          </p:txBody>
        </p:sp>
      </p:grpSp>
      <p:sp>
        <p:nvSpPr>
          <p:cNvPr id="25615" name="Rectangle 16"/>
          <p:cNvSpPr>
            <a:spLocks noChangeArrowheads="1"/>
          </p:cNvSpPr>
          <p:nvPr/>
        </p:nvSpPr>
        <p:spPr bwMode="auto">
          <a:xfrm>
            <a:off x="381000" y="2901950"/>
            <a:ext cx="7038975" cy="366713"/>
          </a:xfrm>
          <a:prstGeom prst="rect">
            <a:avLst/>
          </a:prstGeom>
          <a:noFill/>
          <a:ln w="9525">
            <a:noFill/>
            <a:miter lim="800000"/>
            <a:headEnd/>
            <a:tailEnd/>
          </a:ln>
        </p:spPr>
        <p:txBody>
          <a:bodyPr>
            <a:spAutoFit/>
          </a:bodyPr>
          <a:lstStyle/>
          <a:p>
            <a:endParaRPr lang="en-US" dirty="0"/>
          </a:p>
        </p:txBody>
      </p:sp>
      <p:pic>
        <p:nvPicPr>
          <p:cNvPr id="25616" name="Picture 17" descr="logo"/>
          <p:cNvPicPr>
            <a:picLocks noChangeAspect="1" noChangeArrowheads="1"/>
          </p:cNvPicPr>
          <p:nvPr/>
        </p:nvPicPr>
        <p:blipFill>
          <a:blip r:embed="rId10" cstate="print"/>
          <a:srcRect/>
          <a:stretch>
            <a:fillRect/>
          </a:stretch>
        </p:blipFill>
        <p:spPr bwMode="auto">
          <a:xfrm>
            <a:off x="7315200" y="1752600"/>
            <a:ext cx="1828800" cy="1200150"/>
          </a:xfrm>
          <a:prstGeom prst="rect">
            <a:avLst/>
          </a:prstGeom>
          <a:noFill/>
          <a:ln w="9525">
            <a:noFill/>
            <a:miter lim="800000"/>
            <a:headEnd/>
            <a:tailEnd/>
          </a:ln>
        </p:spPr>
      </p:pic>
      <p:pic>
        <p:nvPicPr>
          <p:cNvPr id="25617" name="Picture 18" descr="Logo: NNIN">
            <a:hlinkClick r:id="rId11"/>
          </p:cNvPr>
          <p:cNvPicPr>
            <a:picLocks noChangeAspect="1" noChangeArrowheads="1"/>
          </p:cNvPicPr>
          <p:nvPr/>
        </p:nvPicPr>
        <p:blipFill>
          <a:blip r:embed="rId12" cstate="print"/>
          <a:srcRect/>
          <a:stretch>
            <a:fillRect/>
          </a:stretch>
        </p:blipFill>
        <p:spPr bwMode="auto">
          <a:xfrm>
            <a:off x="7391400" y="3124200"/>
            <a:ext cx="1589088" cy="617538"/>
          </a:xfrm>
          <a:prstGeom prst="rect">
            <a:avLst/>
          </a:prstGeom>
          <a:noFill/>
          <a:ln w="9525">
            <a:noFill/>
            <a:miter lim="800000"/>
            <a:headEnd/>
            <a:tailEnd/>
          </a:ln>
        </p:spPr>
      </p:pic>
      <p:pic>
        <p:nvPicPr>
          <p:cNvPr id="25618" name="Picture 19" descr="Header"/>
          <p:cNvPicPr>
            <a:picLocks noChangeAspect="1" noChangeArrowheads="1"/>
          </p:cNvPicPr>
          <p:nvPr/>
        </p:nvPicPr>
        <p:blipFill>
          <a:blip r:embed="rId13" cstate="print"/>
          <a:srcRect/>
          <a:stretch>
            <a:fillRect/>
          </a:stretch>
        </p:blipFill>
        <p:spPr bwMode="auto">
          <a:xfrm>
            <a:off x="3006725" y="914400"/>
            <a:ext cx="6137275" cy="731838"/>
          </a:xfrm>
          <a:prstGeom prst="rect">
            <a:avLst/>
          </a:prstGeom>
          <a:noFill/>
          <a:ln w="9525">
            <a:noFill/>
            <a:miter lim="800000"/>
            <a:headEnd/>
            <a:tailEnd/>
          </a:ln>
        </p:spPr>
      </p:pic>
      <p:pic>
        <p:nvPicPr>
          <p:cNvPr id="25620" name="Picture 21" descr="ao_slices3_r2_c1"/>
          <p:cNvPicPr>
            <a:picLocks noChangeAspect="1" noChangeArrowheads="1"/>
          </p:cNvPicPr>
          <p:nvPr/>
        </p:nvPicPr>
        <p:blipFill>
          <a:blip r:embed="rId14" cstate="print"/>
          <a:srcRect/>
          <a:stretch>
            <a:fillRect/>
          </a:stretch>
        </p:blipFill>
        <p:spPr bwMode="auto">
          <a:xfrm>
            <a:off x="152400" y="990600"/>
            <a:ext cx="1298575" cy="1905000"/>
          </a:xfrm>
          <a:prstGeom prst="rect">
            <a:avLst/>
          </a:prstGeom>
          <a:noFill/>
          <a:ln w="9525">
            <a:noFill/>
            <a:miter lim="800000"/>
            <a:headEnd/>
            <a:tailEnd/>
          </a:ln>
        </p:spPr>
      </p:pic>
      <p:pic>
        <p:nvPicPr>
          <p:cNvPr id="25621" name="Picture 22" descr="NRAO">
            <a:hlinkClick r:id="rId15"/>
          </p:cNvPr>
          <p:cNvPicPr>
            <a:picLocks noChangeAspect="1" noChangeArrowheads="1"/>
          </p:cNvPicPr>
          <p:nvPr/>
        </p:nvPicPr>
        <p:blipFill>
          <a:blip r:embed="rId16" cstate="print"/>
          <a:srcRect/>
          <a:stretch>
            <a:fillRect/>
          </a:stretch>
        </p:blipFill>
        <p:spPr bwMode="auto">
          <a:xfrm>
            <a:off x="7772400" y="3914775"/>
            <a:ext cx="1295400" cy="1295400"/>
          </a:xfrm>
          <a:prstGeom prst="rect">
            <a:avLst/>
          </a:prstGeom>
          <a:noFill/>
          <a:ln w="9525">
            <a:noFill/>
            <a:miter lim="800000"/>
            <a:headEnd/>
            <a:tailEnd/>
          </a:ln>
        </p:spPr>
      </p:pic>
      <p:pic>
        <p:nvPicPr>
          <p:cNvPr id="25622" name="Picture 23" descr="VLA Expansion Project">
            <a:hlinkClick r:id="rId17"/>
          </p:cNvPr>
          <p:cNvPicPr>
            <a:picLocks noChangeAspect="1" noChangeArrowheads="1"/>
          </p:cNvPicPr>
          <p:nvPr/>
        </p:nvPicPr>
        <p:blipFill>
          <a:blip r:embed="rId18" cstate="print"/>
          <a:srcRect/>
          <a:stretch>
            <a:fillRect/>
          </a:stretch>
        </p:blipFill>
        <p:spPr bwMode="auto">
          <a:xfrm>
            <a:off x="1524000" y="762000"/>
            <a:ext cx="1208088" cy="1219200"/>
          </a:xfrm>
          <a:prstGeom prst="rect">
            <a:avLst/>
          </a:prstGeom>
          <a:noFill/>
          <a:ln w="9525">
            <a:noFill/>
            <a:miter lim="800000"/>
            <a:headEnd/>
            <a:tailEnd/>
          </a:ln>
        </p:spPr>
      </p:pic>
      <p:pic>
        <p:nvPicPr>
          <p:cNvPr id="25623" name="Picture 25" descr="NEESinc">
            <a:hlinkClick r:id="rId19"/>
          </p:cNvPr>
          <p:cNvPicPr>
            <a:picLocks noChangeAspect="1" noChangeArrowheads="1"/>
          </p:cNvPicPr>
          <p:nvPr/>
        </p:nvPicPr>
        <p:blipFill>
          <a:blip r:embed="rId20" cstate="print"/>
          <a:srcRect/>
          <a:stretch>
            <a:fillRect/>
          </a:stretch>
        </p:blipFill>
        <p:spPr bwMode="auto">
          <a:xfrm>
            <a:off x="152400" y="3435350"/>
            <a:ext cx="2133600" cy="900113"/>
          </a:xfrm>
          <a:prstGeom prst="rect">
            <a:avLst/>
          </a:prstGeom>
          <a:noFill/>
          <a:ln w="9525">
            <a:noFill/>
            <a:miter lim="800000"/>
            <a:headEnd/>
            <a:tailEnd/>
          </a:ln>
        </p:spPr>
      </p:pic>
      <p:pic>
        <p:nvPicPr>
          <p:cNvPr id="25625" name="Picture 26" descr="WatersLogo-3"/>
          <p:cNvPicPr>
            <a:picLocks noChangeAspect="1" noChangeArrowheads="1"/>
          </p:cNvPicPr>
          <p:nvPr/>
        </p:nvPicPr>
        <p:blipFill>
          <a:blip r:embed="rId21" cstate="print"/>
          <a:srcRect/>
          <a:stretch>
            <a:fillRect/>
          </a:stretch>
        </p:blipFill>
        <p:spPr bwMode="auto">
          <a:xfrm>
            <a:off x="5181600" y="3663950"/>
            <a:ext cx="2133600" cy="639763"/>
          </a:xfrm>
          <a:prstGeom prst="rect">
            <a:avLst/>
          </a:prstGeom>
          <a:noFill/>
          <a:ln w="9525">
            <a:noFill/>
            <a:miter lim="800000"/>
            <a:headEnd/>
            <a:tailEnd/>
          </a:ln>
        </p:spPr>
      </p:pic>
      <p:pic>
        <p:nvPicPr>
          <p:cNvPr id="25626" name="Picture 27" descr="LIGO logo small"/>
          <p:cNvPicPr>
            <a:picLocks noChangeAspect="1" noChangeArrowheads="1"/>
          </p:cNvPicPr>
          <p:nvPr/>
        </p:nvPicPr>
        <p:blipFill>
          <a:blip r:embed="rId22" cstate="print"/>
          <a:srcRect/>
          <a:stretch>
            <a:fillRect/>
          </a:stretch>
        </p:blipFill>
        <p:spPr bwMode="auto">
          <a:xfrm>
            <a:off x="1524000" y="2286000"/>
            <a:ext cx="1371600" cy="914400"/>
          </a:xfrm>
          <a:prstGeom prst="rect">
            <a:avLst/>
          </a:prstGeom>
          <a:noFill/>
          <a:ln w="9525">
            <a:noFill/>
            <a:miter lim="800000"/>
            <a:headEnd/>
            <a:tailEnd/>
          </a:ln>
        </p:spPr>
      </p:pic>
      <p:pic>
        <p:nvPicPr>
          <p:cNvPr id="25627" name="Picture 28" descr="TG logo"/>
          <p:cNvPicPr>
            <a:picLocks noChangeAspect="1" noChangeArrowheads="1"/>
          </p:cNvPicPr>
          <p:nvPr/>
        </p:nvPicPr>
        <p:blipFill>
          <a:blip r:embed="rId23" cstate="print"/>
          <a:srcRect/>
          <a:stretch>
            <a:fillRect/>
          </a:stretch>
        </p:blipFill>
        <p:spPr bwMode="auto">
          <a:xfrm>
            <a:off x="5029200" y="2590800"/>
            <a:ext cx="2016369" cy="887413"/>
          </a:xfrm>
          <a:prstGeom prst="rect">
            <a:avLst/>
          </a:prstGeom>
          <a:noFill/>
          <a:ln w="9525">
            <a:noFill/>
            <a:miter lim="800000"/>
            <a:headEnd/>
            <a:tailEnd/>
          </a:ln>
        </p:spPr>
      </p:pic>
      <p:pic>
        <p:nvPicPr>
          <p:cNvPr id="25628" name="Picture 29" descr="Open Sci Grid"/>
          <p:cNvPicPr>
            <a:picLocks noChangeAspect="1" noChangeArrowheads="1"/>
          </p:cNvPicPr>
          <p:nvPr/>
        </p:nvPicPr>
        <p:blipFill>
          <a:blip r:embed="rId24" cstate="print"/>
          <a:srcRect r="17241"/>
          <a:stretch>
            <a:fillRect/>
          </a:stretch>
        </p:blipFill>
        <p:spPr bwMode="auto">
          <a:xfrm>
            <a:off x="2286000" y="4724400"/>
            <a:ext cx="1371600" cy="771525"/>
          </a:xfrm>
          <a:prstGeom prst="rect">
            <a:avLst/>
          </a:prstGeom>
          <a:noFill/>
          <a:ln w="9525">
            <a:noFill/>
            <a:miter lim="800000"/>
            <a:headEnd/>
            <a:tailEnd/>
          </a:ln>
        </p:spPr>
      </p:pic>
      <p:pic>
        <p:nvPicPr>
          <p:cNvPr id="31" name="Picture 26" descr="neon-banner"/>
          <p:cNvPicPr>
            <a:picLocks noChangeAspect="1" noChangeArrowheads="1"/>
          </p:cNvPicPr>
          <p:nvPr/>
        </p:nvPicPr>
        <p:blipFill>
          <a:blip r:embed="rId25" cstate="print"/>
          <a:srcRect/>
          <a:stretch>
            <a:fillRect/>
          </a:stretch>
        </p:blipFill>
        <p:spPr bwMode="auto">
          <a:xfrm>
            <a:off x="290512" y="6026150"/>
            <a:ext cx="3290888" cy="603250"/>
          </a:xfrm>
          <a:prstGeom prst="rect">
            <a:avLst/>
          </a:prstGeom>
          <a:noFill/>
          <a:ln w="9525">
            <a:noFill/>
            <a:miter lim="800000"/>
            <a:headEnd/>
            <a:tailEnd/>
          </a:ln>
        </p:spPr>
      </p:pic>
      <p:pic>
        <p:nvPicPr>
          <p:cNvPr id="32" name="Picture 31" descr="GeminiLogo_1235.jpg"/>
          <p:cNvPicPr>
            <a:picLocks noChangeAspect="1"/>
          </p:cNvPicPr>
          <p:nvPr/>
        </p:nvPicPr>
        <p:blipFill>
          <a:blip r:embed="rId26" cstate="print"/>
          <a:stretch>
            <a:fillRect/>
          </a:stretch>
        </p:blipFill>
        <p:spPr>
          <a:xfrm>
            <a:off x="2590800" y="3657600"/>
            <a:ext cx="2017712" cy="546463"/>
          </a:xfrm>
          <a:prstGeom prst="rect">
            <a:avLst/>
          </a:prstGeom>
        </p:spPr>
      </p:pic>
      <p:pic>
        <p:nvPicPr>
          <p:cNvPr id="25611" name="Picture 8" descr="NCAR"/>
          <p:cNvPicPr>
            <a:picLocks noChangeAspect="1" noChangeArrowheads="1"/>
          </p:cNvPicPr>
          <p:nvPr/>
        </p:nvPicPr>
        <p:blipFill>
          <a:blip r:embed="rId27" cstate="print"/>
          <a:srcRect/>
          <a:stretch>
            <a:fillRect/>
          </a:stretch>
        </p:blipFill>
        <p:spPr bwMode="auto">
          <a:xfrm>
            <a:off x="2935988" y="1828800"/>
            <a:ext cx="1939226" cy="1319213"/>
          </a:xfrm>
          <a:prstGeom prst="rect">
            <a:avLst/>
          </a:prstGeom>
          <a:noFill/>
          <a:ln w="9525">
            <a:noFill/>
            <a:miter lim="800000"/>
            <a:headEnd/>
            <a:tailEnd/>
          </a:ln>
        </p:spPr>
      </p:pic>
      <p:pic>
        <p:nvPicPr>
          <p:cNvPr id="25619" name="Picture 20" descr="IODP Integrated Ocean Drilling Program"/>
          <p:cNvPicPr>
            <a:picLocks noChangeAspect="1" noChangeArrowheads="1"/>
          </p:cNvPicPr>
          <p:nvPr/>
        </p:nvPicPr>
        <p:blipFill>
          <a:blip r:embed="rId28" cstate="print"/>
          <a:srcRect/>
          <a:stretch>
            <a:fillRect/>
          </a:stretch>
        </p:blipFill>
        <p:spPr bwMode="auto">
          <a:xfrm>
            <a:off x="2743200" y="3048000"/>
            <a:ext cx="1187770" cy="515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1"/>
          <p:cNvSpPr>
            <a:spLocks noGrp="1"/>
          </p:cNvSpPr>
          <p:nvPr>
            <p:ph type="sldNum" sz="quarter" idx="11"/>
          </p:nvPr>
        </p:nvSpPr>
        <p:spPr>
          <a:xfrm>
            <a:off x="6553200" y="6243638"/>
            <a:ext cx="2133600" cy="457200"/>
          </a:xfrm>
        </p:spPr>
        <p:txBody>
          <a:bodyPr/>
          <a:lstStyle/>
          <a:p>
            <a:pPr>
              <a:defRPr/>
            </a:pPr>
            <a:fld id="{8B33EDD7-A718-4F0F-A269-4AF1B93DE1B8}" type="slidenum">
              <a:rPr lang="en-US" b="0">
                <a:latin typeface="Arial" charset="0"/>
              </a:rPr>
              <a:pPr>
                <a:defRPr/>
              </a:pPr>
              <a:t>70</a:t>
            </a:fld>
            <a:endParaRPr lang="en-US" b="0" dirty="0">
              <a:latin typeface="Arial" charset="0"/>
            </a:endParaRPr>
          </a:p>
        </p:txBody>
      </p:sp>
      <p:sp>
        <p:nvSpPr>
          <p:cNvPr id="409603" name="Rectangle 2"/>
          <p:cNvSpPr>
            <a:spLocks noGrp="1" noChangeArrowheads="1"/>
          </p:cNvSpPr>
          <p:nvPr>
            <p:ph type="title" idx="4294967295"/>
          </p:nvPr>
        </p:nvSpPr>
        <p:spPr>
          <a:xfrm>
            <a:off x="457200" y="228600"/>
            <a:ext cx="7948613" cy="1143000"/>
          </a:xfrm>
        </p:spPr>
        <p:txBody>
          <a:bodyPr/>
          <a:lstStyle/>
          <a:p>
            <a:pPr eaLnBrk="1" hangingPunct="1">
              <a:lnSpc>
                <a:spcPct val="70000"/>
              </a:lnSpc>
              <a:defRPr/>
            </a:pPr>
            <a:r>
              <a:rPr lang="en-US" sz="3600" dirty="0"/>
              <a:t>Examples of Threat Types </a:t>
            </a:r>
          </a:p>
        </p:txBody>
      </p:sp>
      <p:sp>
        <p:nvSpPr>
          <p:cNvPr id="78852" name="Rectangle 3"/>
          <p:cNvSpPr>
            <a:spLocks noChangeArrowheads="1"/>
          </p:cNvSpPr>
          <p:nvPr/>
        </p:nvSpPr>
        <p:spPr bwMode="auto">
          <a:xfrm>
            <a:off x="1524000" y="1387475"/>
            <a:ext cx="9144000" cy="366713"/>
          </a:xfrm>
          <a:prstGeom prst="rect">
            <a:avLst/>
          </a:prstGeom>
          <a:noFill/>
          <a:ln w="9525">
            <a:noFill/>
            <a:miter lim="800000"/>
            <a:headEnd/>
            <a:tailEnd/>
          </a:ln>
        </p:spPr>
        <p:txBody>
          <a:bodyPr>
            <a:spAutoFit/>
          </a:bodyPr>
          <a:lstStyle/>
          <a:p>
            <a:endParaRPr lang="en-US" dirty="0"/>
          </a:p>
        </p:txBody>
      </p:sp>
      <p:pic>
        <p:nvPicPr>
          <p:cNvPr id="78853" name="Picture 4" descr="ra_chart"/>
          <p:cNvPicPr>
            <a:picLocks noChangeAspect="1" noChangeArrowheads="1"/>
          </p:cNvPicPr>
          <p:nvPr/>
        </p:nvPicPr>
        <p:blipFill>
          <a:blip r:embed="rId3" cstate="print"/>
          <a:srcRect b="-1291"/>
          <a:stretch>
            <a:fillRect/>
          </a:stretch>
        </p:blipFill>
        <p:spPr bwMode="auto">
          <a:xfrm>
            <a:off x="609600" y="1219200"/>
            <a:ext cx="7696200" cy="5040313"/>
          </a:xfrm>
          <a:prstGeom prst="rect">
            <a:avLst/>
          </a:prstGeom>
          <a:noFill/>
          <a:ln w="9525">
            <a:noFill/>
            <a:miter lim="800000"/>
            <a:headEnd/>
            <a:tailEnd/>
          </a:ln>
        </p:spPr>
      </p:pic>
      <p:sp>
        <p:nvSpPr>
          <p:cNvPr id="78854" name="Text Box 5"/>
          <p:cNvSpPr txBox="1">
            <a:spLocks noChangeArrowheads="1"/>
          </p:cNvSpPr>
          <p:nvPr/>
        </p:nvSpPr>
        <p:spPr bwMode="auto">
          <a:xfrm>
            <a:off x="1752600" y="6172200"/>
            <a:ext cx="5715000" cy="304800"/>
          </a:xfrm>
          <a:prstGeom prst="rect">
            <a:avLst/>
          </a:prstGeom>
          <a:noFill/>
          <a:ln w="9525">
            <a:noFill/>
            <a:miter lim="800000"/>
            <a:headEnd/>
            <a:tailEnd/>
          </a:ln>
        </p:spPr>
        <p:txBody>
          <a:bodyPr>
            <a:spAutoFit/>
          </a:bodyPr>
          <a:lstStyle/>
          <a:p>
            <a:r>
              <a:rPr lang="en-US" sz="1400" b="1" dirty="0"/>
              <a:t>Ref: NIST 800-30 </a:t>
            </a:r>
            <a:r>
              <a:rPr lang="en-US" sz="1400" b="1" i="1" dirty="0"/>
              <a:t>Risk Guide for Information Technology Systems</a:t>
            </a:r>
          </a:p>
        </p:txBody>
      </p:sp>
      <p:pic>
        <p:nvPicPr>
          <p:cNvPr id="8" name="Picture 4" descr="ra_chart"/>
          <p:cNvPicPr>
            <a:picLocks noChangeAspect="1" noChangeArrowheads="1"/>
          </p:cNvPicPr>
          <p:nvPr/>
        </p:nvPicPr>
        <p:blipFill>
          <a:blip r:embed="rId4" cstate="print"/>
          <a:srcRect b="-1291"/>
          <a:stretch>
            <a:fillRect/>
          </a:stretch>
        </p:blipFill>
        <p:spPr bwMode="auto">
          <a:xfrm>
            <a:off x="609600" y="1131887"/>
            <a:ext cx="7696200" cy="5040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2511425" y="1133475"/>
            <a:ext cx="8161338" cy="5776913"/>
            <a:chOff x="1678" y="400"/>
            <a:chExt cx="5141" cy="3639"/>
          </a:xfrm>
        </p:grpSpPr>
        <p:graphicFrame>
          <p:nvGraphicFramePr>
            <p:cNvPr id="2050" name="Object 6"/>
            <p:cNvGraphicFramePr>
              <a:graphicFrameLocks noChangeAspect="1"/>
            </p:cNvGraphicFramePr>
            <p:nvPr/>
          </p:nvGraphicFramePr>
          <p:xfrm>
            <a:off x="1678" y="400"/>
            <a:ext cx="5141" cy="3639"/>
          </p:xfrm>
          <a:graphic>
            <a:graphicData uri="http://schemas.openxmlformats.org/presentationml/2006/ole">
              <p:oleObj spid="_x0000_s238594" name="Chart" r:id="rId4" imgW="8229297" imgH="5854485" progId="MSGraph.Chart.8">
                <p:embed followColorScheme="full"/>
              </p:oleObj>
            </a:graphicData>
          </a:graphic>
        </p:graphicFrame>
        <p:sp>
          <p:nvSpPr>
            <p:cNvPr id="2057" name="Text Box 7"/>
            <p:cNvSpPr txBox="1">
              <a:spLocks noChangeArrowheads="1"/>
            </p:cNvSpPr>
            <p:nvPr/>
          </p:nvSpPr>
          <p:spPr bwMode="auto">
            <a:xfrm>
              <a:off x="4266" y="1030"/>
              <a:ext cx="774" cy="326"/>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2058" name="Text Box 8"/>
            <p:cNvSpPr txBox="1">
              <a:spLocks noChangeArrowheads="1"/>
            </p:cNvSpPr>
            <p:nvPr/>
          </p:nvSpPr>
          <p:spPr bwMode="auto">
            <a:xfrm>
              <a:off x="3264" y="1078"/>
              <a:ext cx="1056" cy="326"/>
            </a:xfrm>
            <a:prstGeom prst="rect">
              <a:avLst/>
            </a:prstGeom>
            <a:noFill/>
            <a:ln w="9525">
              <a:noFill/>
              <a:miter lim="800000"/>
              <a:headEnd/>
              <a:tailEnd/>
            </a:ln>
          </p:spPr>
          <p:txBody>
            <a:bodyPr>
              <a:spAutoFit/>
            </a:bodyPr>
            <a:lstStyle/>
            <a:p>
              <a:pPr algn="ctr"/>
              <a:r>
                <a:rPr lang="en-US" sz="1400" b="1" dirty="0">
                  <a:solidFill>
                    <a:srgbClr val="000000"/>
                  </a:solidFill>
                </a:rPr>
                <a:t>Roles and</a:t>
              </a:r>
            </a:p>
            <a:p>
              <a:pPr algn="ctr"/>
              <a:r>
                <a:rPr lang="en-US" sz="1400" b="1" dirty="0">
                  <a:solidFill>
                    <a:srgbClr val="000000"/>
                  </a:solidFill>
                </a:rPr>
                <a:t>Responsibilities</a:t>
              </a:r>
            </a:p>
          </p:txBody>
        </p:sp>
        <p:sp>
          <p:nvSpPr>
            <p:cNvPr id="300041" name="Text Box 9"/>
            <p:cNvSpPr txBox="1">
              <a:spLocks noChangeArrowheads="1"/>
            </p:cNvSpPr>
            <p:nvPr/>
          </p:nvSpPr>
          <p:spPr bwMode="auto">
            <a:xfrm>
              <a:off x="4700" y="2326"/>
              <a:ext cx="724" cy="326"/>
            </a:xfrm>
            <a:prstGeom prst="rect">
              <a:avLst/>
            </a:prstGeom>
            <a:noFill/>
            <a:ln w="9525">
              <a:noFill/>
              <a:miter lim="800000"/>
              <a:headEnd/>
              <a:tailEnd/>
            </a:ln>
            <a:effectLst/>
          </p:spPr>
          <p:txBody>
            <a:bodyPr wrap="non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t>Technical </a:t>
              </a:r>
            </a:p>
            <a:p>
              <a:pPr>
                <a:defRPr/>
              </a:pPr>
              <a:r>
                <a:rPr lang="en-US" sz="1400" b="1" dirty="0"/>
                <a:t>Safeguards</a:t>
              </a:r>
            </a:p>
          </p:txBody>
        </p:sp>
        <p:sp>
          <p:nvSpPr>
            <p:cNvPr id="2060" name="Text Box 10"/>
            <p:cNvSpPr txBox="1">
              <a:spLocks noChangeArrowheads="1"/>
            </p:cNvSpPr>
            <p:nvPr/>
          </p:nvSpPr>
          <p:spPr bwMode="auto">
            <a:xfrm>
              <a:off x="4676" y="1798"/>
              <a:ext cx="892" cy="326"/>
            </a:xfrm>
            <a:prstGeom prst="rect">
              <a:avLst/>
            </a:prstGeom>
            <a:noFill/>
            <a:ln w="9525">
              <a:noFill/>
              <a:miter lim="800000"/>
              <a:headEnd/>
              <a:tailEnd/>
            </a:ln>
          </p:spPr>
          <p:txBody>
            <a:bodyPr wrap="none">
              <a:spAutoFit/>
            </a:bodyPr>
            <a:lstStyle/>
            <a:p>
              <a:r>
                <a:rPr lang="en-US" sz="1400" b="1" dirty="0"/>
                <a:t>Administrative</a:t>
              </a:r>
            </a:p>
            <a:p>
              <a:r>
                <a:rPr lang="en-US" sz="1400" b="1" dirty="0"/>
                <a:t>  Safeguards</a:t>
              </a:r>
            </a:p>
          </p:txBody>
        </p:sp>
        <p:sp>
          <p:nvSpPr>
            <p:cNvPr id="2061" name="Text Box 11"/>
            <p:cNvSpPr txBox="1">
              <a:spLocks noChangeArrowheads="1"/>
            </p:cNvSpPr>
            <p:nvPr/>
          </p:nvSpPr>
          <p:spPr bwMode="auto">
            <a:xfrm>
              <a:off x="4268" y="3008"/>
              <a:ext cx="724" cy="326"/>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2062" name="Text Box 12"/>
            <p:cNvSpPr txBox="1">
              <a:spLocks noChangeArrowheads="1"/>
            </p:cNvSpPr>
            <p:nvPr/>
          </p:nvSpPr>
          <p:spPr bwMode="auto">
            <a:xfrm>
              <a:off x="3541" y="2806"/>
              <a:ext cx="731" cy="594"/>
            </a:xfrm>
            <a:prstGeom prst="rect">
              <a:avLst/>
            </a:prstGeom>
            <a:noFill/>
            <a:ln w="9525">
              <a:noFill/>
              <a:miter lim="800000"/>
              <a:headEnd/>
              <a:tailEnd/>
            </a:ln>
          </p:spPr>
          <p:txBody>
            <a:bodyPr wrap="none">
              <a:spAutoFit/>
            </a:bodyPr>
            <a:lstStyle/>
            <a:p>
              <a:r>
                <a:rPr lang="en-US" sz="1400" b="1" dirty="0">
                  <a:solidFill>
                    <a:schemeClr val="bg1"/>
                  </a:solidFill>
                </a:rPr>
                <a:t>   </a:t>
              </a:r>
            </a:p>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2063" name="Text Box 13"/>
            <p:cNvSpPr txBox="1">
              <a:spLocks noChangeArrowheads="1"/>
            </p:cNvSpPr>
            <p:nvPr/>
          </p:nvSpPr>
          <p:spPr bwMode="auto">
            <a:xfrm>
              <a:off x="2975" y="2278"/>
              <a:ext cx="721" cy="460"/>
            </a:xfrm>
            <a:prstGeom prst="rect">
              <a:avLst/>
            </a:prstGeom>
            <a:noFill/>
            <a:ln w="9525">
              <a:noFill/>
              <a:miter lim="800000"/>
              <a:headEnd/>
              <a:tailEnd/>
            </a:ln>
          </p:spPr>
          <p:txBody>
            <a:bodyPr>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2064" name="Text Box 14"/>
            <p:cNvSpPr txBox="1">
              <a:spLocks noChangeArrowheads="1"/>
            </p:cNvSpPr>
            <p:nvPr/>
          </p:nvSpPr>
          <p:spPr bwMode="auto">
            <a:xfrm>
              <a:off x="2915" y="1750"/>
              <a:ext cx="732" cy="326"/>
            </a:xfrm>
            <a:prstGeom prst="rect">
              <a:avLst/>
            </a:prstGeom>
            <a:noFill/>
            <a:ln w="9525">
              <a:noFill/>
              <a:miter lim="800000"/>
              <a:headEnd/>
              <a:tailEnd/>
            </a:ln>
          </p:spPr>
          <p:txBody>
            <a:bodyPr wrap="none">
              <a:spAutoFit/>
            </a:bodyPr>
            <a:lstStyle/>
            <a:p>
              <a:r>
                <a:rPr lang="en-US" sz="1400" b="1" dirty="0"/>
                <a:t>Notification</a:t>
              </a:r>
            </a:p>
            <a:p>
              <a:r>
                <a:rPr lang="en-US" sz="1400" b="1" dirty="0"/>
                <a:t>Procedures</a:t>
              </a:r>
            </a:p>
          </p:txBody>
        </p:sp>
      </p:grpSp>
      <p:sp>
        <p:nvSpPr>
          <p:cNvPr id="15" name="Slide Number Placeholder 3"/>
          <p:cNvSpPr>
            <a:spLocks noGrp="1"/>
          </p:cNvSpPr>
          <p:nvPr>
            <p:ph type="sldNum" sz="quarter" idx="11"/>
          </p:nvPr>
        </p:nvSpPr>
        <p:spPr>
          <a:xfrm>
            <a:off x="6553200" y="6243638"/>
            <a:ext cx="2133600" cy="457200"/>
          </a:xfrm>
        </p:spPr>
        <p:txBody>
          <a:bodyPr/>
          <a:lstStyle/>
          <a:p>
            <a:pPr>
              <a:defRPr/>
            </a:pPr>
            <a:fld id="{18F2D7D4-D6FC-4532-BEB6-888084B42F10}" type="slidenum">
              <a:rPr lang="en-US">
                <a:latin typeface="Arial" charset="0"/>
              </a:rPr>
              <a:pPr>
                <a:defRPr/>
              </a:pPr>
              <a:t>71</a:t>
            </a:fld>
            <a:endParaRPr lang="en-US" dirty="0">
              <a:latin typeface="Arial" charset="0"/>
            </a:endParaRPr>
          </a:p>
        </p:txBody>
      </p:sp>
      <p:sp>
        <p:nvSpPr>
          <p:cNvPr id="16" name="Footer Placeholder 5"/>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300035" name="Rectangle 2"/>
          <p:cNvSpPr>
            <a:spLocks noGrp="1" noChangeArrowheads="1"/>
          </p:cNvSpPr>
          <p:nvPr>
            <p:ph type="title" idx="4294967295"/>
          </p:nvPr>
        </p:nvSpPr>
        <p:spPr>
          <a:xfrm>
            <a:off x="457200" y="609600"/>
            <a:ext cx="8610600" cy="1143000"/>
          </a:xfrm>
        </p:spPr>
        <p:txBody>
          <a:bodyPr/>
          <a:lstStyle/>
          <a:p>
            <a:pPr eaLnBrk="1" hangingPunct="1">
              <a:defRPr/>
            </a:pPr>
            <a:r>
              <a:rPr lang="en-US" sz="3600" dirty="0"/>
              <a:t>Awardee Responsibilities under the Cooperative Agreement</a:t>
            </a:r>
          </a:p>
        </p:txBody>
      </p:sp>
      <p:sp>
        <p:nvSpPr>
          <p:cNvPr id="2055" name="Rectangle 3"/>
          <p:cNvSpPr>
            <a:spLocks noChangeArrowheads="1"/>
          </p:cNvSpPr>
          <p:nvPr/>
        </p:nvSpPr>
        <p:spPr bwMode="auto">
          <a:xfrm>
            <a:off x="609600" y="2133600"/>
            <a:ext cx="3276600" cy="685800"/>
          </a:xfrm>
          <a:prstGeom prst="rect">
            <a:avLst/>
          </a:prstGeom>
          <a:solidFill>
            <a:schemeClr val="tx2"/>
          </a:solidFill>
          <a:ln w="9525">
            <a:solidFill>
              <a:schemeClr val="tx2"/>
            </a:solidFill>
            <a:miter lim="800000"/>
            <a:headEnd/>
            <a:tailEnd/>
          </a:ln>
        </p:spPr>
        <p:txBody>
          <a:bodyPr/>
          <a:lstStyle/>
          <a:p>
            <a:pPr algn="ctr"/>
            <a:r>
              <a:rPr lang="en-US" b="1" dirty="0">
                <a:solidFill>
                  <a:schemeClr val="bg1"/>
                </a:solidFill>
                <a:latin typeface="Tahoma" pitchFamily="34" charset="0"/>
              </a:rPr>
              <a:t>Summary of  </a:t>
            </a:r>
          </a:p>
          <a:p>
            <a:pPr algn="ctr"/>
            <a:r>
              <a:rPr lang="en-US" b="1" dirty="0">
                <a:solidFill>
                  <a:schemeClr val="bg1"/>
                </a:solidFill>
                <a:latin typeface="Tahoma" pitchFamily="34" charset="0"/>
              </a:rPr>
              <a:t>IT Security Program</a:t>
            </a:r>
          </a:p>
        </p:txBody>
      </p:sp>
      <p:sp>
        <p:nvSpPr>
          <p:cNvPr id="300037" name="Rectangle 4"/>
          <p:cNvSpPr>
            <a:spLocks noChangeArrowheads="1"/>
          </p:cNvSpPr>
          <p:nvPr/>
        </p:nvSpPr>
        <p:spPr bwMode="auto">
          <a:xfrm>
            <a:off x="609600" y="2819400"/>
            <a:ext cx="3276600" cy="3124200"/>
          </a:xfrm>
          <a:prstGeom prst="rect">
            <a:avLst/>
          </a:prstGeom>
          <a:noFill/>
          <a:ln w="9525">
            <a:solidFill>
              <a:schemeClr val="tx2"/>
            </a:solidFill>
            <a:miter lim="800000"/>
            <a:headEnd/>
            <a:tailEnd/>
          </a:ln>
        </p:spPr>
        <p:txBody>
          <a:bodyPr/>
          <a:lstStyle/>
          <a:p>
            <a:pPr marL="342900" indent="-342900">
              <a:buFontTx/>
              <a:buChar char="•"/>
              <a:defRPr/>
            </a:pPr>
            <a:r>
              <a:rPr lang="en-US" sz="2000" dirty="0"/>
              <a:t>roles and responsibilities</a:t>
            </a:r>
          </a:p>
          <a:p>
            <a:pPr marL="342900" indent="-342900">
              <a:buFontTx/>
              <a:buChar char="•"/>
              <a:defRPr/>
            </a:pPr>
            <a:r>
              <a:rPr lang="en-US" sz="2000" dirty="0"/>
              <a:t>risk assessment</a:t>
            </a:r>
          </a:p>
          <a:p>
            <a:pPr marL="342900" indent="-342900">
              <a:buFontTx/>
              <a:buChar char="•"/>
              <a:defRPr/>
            </a:pPr>
            <a:r>
              <a:rPr lang="en-US" sz="2000" dirty="0"/>
              <a:t>technical safeguards</a:t>
            </a:r>
          </a:p>
          <a:p>
            <a:pPr marL="342900" indent="-342900">
              <a:buFontTx/>
              <a:buChar char="•"/>
              <a:defRPr/>
            </a:pPr>
            <a:r>
              <a:rPr lang="en-US" sz="2000" dirty="0"/>
              <a:t>administrative safeguards</a:t>
            </a:r>
          </a:p>
          <a:p>
            <a:pPr marL="342900" indent="-342900">
              <a:buFontTx/>
              <a:buChar char="•"/>
              <a:defRPr/>
            </a:pPr>
            <a:r>
              <a:rPr lang="en-US" sz="2000" dirty="0"/>
              <a:t>physical safeguards</a:t>
            </a:r>
          </a:p>
          <a:p>
            <a:pPr marL="342900" indent="-342900">
              <a:buFontTx/>
              <a:buChar char="•"/>
              <a:defRPr/>
            </a:pPr>
            <a:r>
              <a:rPr lang="en-US" sz="2000" dirty="0"/>
              <a:t>policies and procedures</a:t>
            </a:r>
          </a:p>
          <a:p>
            <a:pPr marL="342900" indent="-342900">
              <a:buFontTx/>
              <a:buChar char="•"/>
              <a:defRPr/>
            </a:pPr>
            <a:r>
              <a:rPr lang="en-US" sz="2000" dirty="0"/>
              <a:t>awareness and training </a:t>
            </a:r>
          </a:p>
          <a:p>
            <a:pPr marL="342900" indent="-342900">
              <a:buFontTx/>
              <a:buChar char="•"/>
              <a:defRPr/>
            </a:pPr>
            <a:r>
              <a:rPr lang="en-US" sz="2000" dirty="0"/>
              <a:t>notification procedures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a:xfrm>
            <a:off x="6553200" y="6243638"/>
            <a:ext cx="2133600" cy="457200"/>
          </a:xfrm>
        </p:spPr>
        <p:txBody>
          <a:bodyPr/>
          <a:lstStyle/>
          <a:p>
            <a:pPr>
              <a:defRPr/>
            </a:pPr>
            <a:fld id="{D66887C7-7F0A-4538-95C6-D36E83842796}" type="slidenum">
              <a:rPr lang="en-US">
                <a:latin typeface="Arial" charset="0"/>
              </a:rPr>
              <a:pPr>
                <a:defRPr/>
              </a:pPr>
              <a:t>72</a:t>
            </a:fld>
            <a:endParaRPr lang="en-US" dirty="0">
              <a:latin typeface="Arial" charset="0"/>
            </a:endParaRPr>
          </a:p>
        </p:txBody>
      </p:sp>
      <p:sp>
        <p:nvSpPr>
          <p:cNvPr id="14"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grpSp>
        <p:nvGrpSpPr>
          <p:cNvPr id="2" name="Group 16"/>
          <p:cNvGrpSpPr>
            <a:grpSpLocks/>
          </p:cNvGrpSpPr>
          <p:nvPr/>
        </p:nvGrpSpPr>
        <p:grpSpPr bwMode="auto">
          <a:xfrm>
            <a:off x="233363" y="1129477"/>
            <a:ext cx="8647113" cy="5894444"/>
            <a:chOff x="147" y="758"/>
            <a:chExt cx="5447" cy="3517"/>
          </a:xfrm>
        </p:grpSpPr>
        <p:graphicFrame>
          <p:nvGraphicFramePr>
            <p:cNvPr id="3074" name="Object 2"/>
            <p:cNvGraphicFramePr>
              <a:graphicFrameLocks noChangeAspect="1"/>
            </p:cNvGraphicFramePr>
            <p:nvPr/>
          </p:nvGraphicFramePr>
          <p:xfrm>
            <a:off x="147" y="758"/>
            <a:ext cx="5447" cy="3517"/>
          </p:xfrm>
          <a:graphic>
            <a:graphicData uri="http://schemas.openxmlformats.org/presentationml/2006/ole">
              <p:oleObj spid="_x0000_s240642" name="Chart" r:id="rId4" imgW="8229297" imgH="5854485" progId="MSGraph.Chart.8">
                <p:embed followColorScheme="full"/>
              </p:oleObj>
            </a:graphicData>
          </a:graphic>
        </p:graphicFrame>
        <p:sp>
          <p:nvSpPr>
            <p:cNvPr id="3079" name="Text Box 3"/>
            <p:cNvSpPr txBox="1">
              <a:spLocks noChangeArrowheads="1"/>
            </p:cNvSpPr>
            <p:nvPr/>
          </p:nvSpPr>
          <p:spPr bwMode="auto">
            <a:xfrm>
              <a:off x="2915" y="1348"/>
              <a:ext cx="774" cy="304"/>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3080" name="Text Box 4"/>
            <p:cNvSpPr txBox="1">
              <a:spLocks noChangeArrowheads="1"/>
            </p:cNvSpPr>
            <p:nvPr/>
          </p:nvSpPr>
          <p:spPr bwMode="auto">
            <a:xfrm>
              <a:off x="1824" y="1056"/>
              <a:ext cx="971" cy="340"/>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279557" name="Text Box 5"/>
            <p:cNvSpPr txBox="1">
              <a:spLocks noChangeArrowheads="1"/>
            </p:cNvSpPr>
            <p:nvPr/>
          </p:nvSpPr>
          <p:spPr bwMode="auto">
            <a:xfrm>
              <a:off x="3504" y="2640"/>
              <a:ext cx="724" cy="304"/>
            </a:xfrm>
            <a:prstGeom prst="rect">
              <a:avLst/>
            </a:prstGeom>
            <a:noFill/>
            <a:ln w="9525">
              <a:noFill/>
              <a:miter lim="800000"/>
              <a:headEnd/>
              <a:tailEnd/>
            </a:ln>
            <a:effectLst/>
          </p:spPr>
          <p:txBody>
            <a:bodyPr wrap="non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t>Technical </a:t>
              </a:r>
            </a:p>
            <a:p>
              <a:pPr>
                <a:defRPr/>
              </a:pPr>
              <a:r>
                <a:rPr lang="en-US" sz="1400" b="1" dirty="0"/>
                <a:t>Safeguards</a:t>
              </a:r>
            </a:p>
          </p:txBody>
        </p:sp>
        <p:sp>
          <p:nvSpPr>
            <p:cNvPr id="3082" name="Text Box 6"/>
            <p:cNvSpPr txBox="1">
              <a:spLocks noChangeArrowheads="1"/>
            </p:cNvSpPr>
            <p:nvPr/>
          </p:nvSpPr>
          <p:spPr bwMode="auto">
            <a:xfrm>
              <a:off x="3360" y="2064"/>
              <a:ext cx="894" cy="304"/>
            </a:xfrm>
            <a:prstGeom prst="rect">
              <a:avLst/>
            </a:prstGeom>
            <a:noFill/>
            <a:ln w="9525">
              <a:noFill/>
              <a:miter lim="800000"/>
              <a:headEnd/>
              <a:tailEnd/>
            </a:ln>
          </p:spPr>
          <p:txBody>
            <a:bodyPr>
              <a:spAutoFit/>
            </a:bodyPr>
            <a:lstStyle/>
            <a:p>
              <a:r>
                <a:rPr lang="en-US" sz="1400" b="1" dirty="0"/>
                <a:t>Administrative</a:t>
              </a:r>
            </a:p>
            <a:p>
              <a:r>
                <a:rPr lang="en-US" sz="1400" b="1" dirty="0"/>
                <a:t>  Safeguards</a:t>
              </a:r>
            </a:p>
          </p:txBody>
        </p:sp>
        <p:sp>
          <p:nvSpPr>
            <p:cNvPr id="3083" name="Text Box 7"/>
            <p:cNvSpPr txBox="1">
              <a:spLocks noChangeArrowheads="1"/>
            </p:cNvSpPr>
            <p:nvPr/>
          </p:nvSpPr>
          <p:spPr bwMode="auto">
            <a:xfrm>
              <a:off x="2956" y="3147"/>
              <a:ext cx="724" cy="304"/>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3084" name="Text Box 8"/>
            <p:cNvSpPr txBox="1">
              <a:spLocks noChangeArrowheads="1"/>
            </p:cNvSpPr>
            <p:nvPr/>
          </p:nvSpPr>
          <p:spPr bwMode="auto">
            <a:xfrm>
              <a:off x="2094" y="3072"/>
              <a:ext cx="731" cy="429"/>
            </a:xfrm>
            <a:prstGeom prst="rect">
              <a:avLst/>
            </a:prstGeom>
            <a:noFill/>
            <a:ln w="9525">
              <a:noFill/>
              <a:miter lim="800000"/>
              <a:headEnd/>
              <a:tailEnd/>
            </a:ln>
          </p:spPr>
          <p:txBody>
            <a:bodyPr wrap="none">
              <a:spAutoFit/>
            </a:bodyPr>
            <a:lstStyle/>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3085" name="Text Box 9"/>
            <p:cNvSpPr txBox="1">
              <a:spLocks noChangeArrowheads="1"/>
            </p:cNvSpPr>
            <p:nvPr/>
          </p:nvSpPr>
          <p:spPr bwMode="auto">
            <a:xfrm>
              <a:off x="1554" y="2544"/>
              <a:ext cx="706" cy="429"/>
            </a:xfrm>
            <a:prstGeom prst="rect">
              <a:avLst/>
            </a:prstGeom>
            <a:noFill/>
            <a:ln w="9525">
              <a:noFill/>
              <a:miter lim="800000"/>
              <a:headEnd/>
              <a:tailEnd/>
            </a:ln>
          </p:spPr>
          <p:txBody>
            <a:bodyPr wrap="none">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3086" name="Text Box 10"/>
            <p:cNvSpPr txBox="1">
              <a:spLocks noChangeArrowheads="1"/>
            </p:cNvSpPr>
            <p:nvPr/>
          </p:nvSpPr>
          <p:spPr bwMode="auto">
            <a:xfrm>
              <a:off x="1609" y="1967"/>
              <a:ext cx="731" cy="304"/>
            </a:xfrm>
            <a:prstGeom prst="rect">
              <a:avLst/>
            </a:prstGeom>
            <a:noFill/>
            <a:ln w="9525">
              <a:noFill/>
              <a:miter lim="800000"/>
              <a:headEnd/>
              <a:tailEnd/>
            </a:ln>
          </p:spPr>
          <p:txBody>
            <a:bodyPr wrap="none">
              <a:spAutoFit/>
            </a:bodyPr>
            <a:lstStyle/>
            <a:p>
              <a:r>
                <a:rPr lang="en-US" sz="1400" b="1" dirty="0"/>
                <a:t>Notification</a:t>
              </a:r>
            </a:p>
            <a:p>
              <a:r>
                <a:rPr lang="en-US" sz="1400" b="1" dirty="0"/>
                <a:t>Procedures</a:t>
              </a:r>
            </a:p>
          </p:txBody>
        </p:sp>
      </p:grpSp>
      <p:sp>
        <p:nvSpPr>
          <p:cNvPr id="279566" name="Rectangle 14"/>
          <p:cNvSpPr>
            <a:spLocks noGrp="1" noChangeArrowheads="1"/>
          </p:cNvSpPr>
          <p:nvPr>
            <p:ph type="title" idx="4294967295"/>
          </p:nvPr>
        </p:nvSpPr>
        <p:spPr/>
        <p:txBody>
          <a:bodyPr/>
          <a:lstStyle/>
          <a:p>
            <a:pPr eaLnBrk="1" hangingPunct="1">
              <a:defRPr/>
            </a:pPr>
            <a:r>
              <a:rPr lang="en-US" sz="3600" dirty="0"/>
              <a:t>Roles and Responsibilities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553200" y="6243638"/>
            <a:ext cx="2133600" cy="457200"/>
          </a:xfrm>
        </p:spPr>
        <p:txBody>
          <a:bodyPr/>
          <a:lstStyle/>
          <a:p>
            <a:pPr>
              <a:defRPr/>
            </a:pPr>
            <a:fld id="{4CBB7318-81E1-42FF-BF8B-30BB220FAE8E}" type="slidenum">
              <a:rPr lang="en-US">
                <a:latin typeface="Arial" charset="0"/>
              </a:rPr>
              <a:pPr>
                <a:defRPr/>
              </a:pPr>
              <a:t>73</a:t>
            </a:fld>
            <a:endParaRPr lang="en-US" dirty="0">
              <a:latin typeface="Arial" charset="0"/>
            </a:endParaRPr>
          </a:p>
        </p:txBody>
      </p:sp>
      <p:sp>
        <p:nvSpPr>
          <p:cNvPr id="6" name="Footer Placeholder 6"/>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84994" name="Rectangle 2"/>
          <p:cNvSpPr>
            <a:spLocks noGrp="1" noChangeArrowheads="1"/>
          </p:cNvSpPr>
          <p:nvPr>
            <p:ph type="title" idx="4294967295"/>
          </p:nvPr>
        </p:nvSpPr>
        <p:spPr/>
        <p:txBody>
          <a:bodyPr/>
          <a:lstStyle/>
          <a:p>
            <a:pPr eaLnBrk="1" hangingPunct="1">
              <a:defRPr/>
            </a:pPr>
            <a:r>
              <a:rPr lang="en-US" sz="3600" dirty="0"/>
              <a:t>Roles and Responsibilities</a:t>
            </a:r>
            <a:br>
              <a:rPr lang="en-US" sz="3600" dirty="0"/>
            </a:br>
            <a:endParaRPr lang="en-US" sz="3600" u="sng" dirty="0"/>
          </a:p>
        </p:txBody>
      </p:sp>
      <p:sp>
        <p:nvSpPr>
          <p:cNvPr id="84995" name="Rectangle 3"/>
          <p:cNvSpPr>
            <a:spLocks noGrp="1" noChangeArrowheads="1"/>
          </p:cNvSpPr>
          <p:nvPr>
            <p:ph type="body" sz="half" idx="4294967295"/>
          </p:nvPr>
        </p:nvSpPr>
        <p:spPr>
          <a:xfrm>
            <a:off x="457200" y="2133600"/>
            <a:ext cx="4267200" cy="4419600"/>
          </a:xfrm>
        </p:spPr>
        <p:txBody>
          <a:bodyPr/>
          <a:lstStyle/>
          <a:p>
            <a:pPr eaLnBrk="1" hangingPunct="1">
              <a:lnSpc>
                <a:spcPct val="90000"/>
              </a:lnSpc>
              <a:defRPr/>
            </a:pPr>
            <a:r>
              <a:rPr lang="en-US" sz="2400" i="1" dirty="0"/>
              <a:t>Everyone</a:t>
            </a:r>
            <a:r>
              <a:rPr lang="en-US" sz="2400" dirty="0"/>
              <a:t> in the facility has a responsibility for cybersecurity </a:t>
            </a:r>
          </a:p>
          <a:p>
            <a:pPr eaLnBrk="1" hangingPunct="1">
              <a:lnSpc>
                <a:spcPct val="90000"/>
              </a:lnSpc>
              <a:buFont typeface="Wingdings" pitchFamily="2" charset="2"/>
              <a:buNone/>
              <a:defRPr/>
            </a:pPr>
            <a:endParaRPr lang="en-US" sz="2400" dirty="0"/>
          </a:p>
          <a:p>
            <a:pPr eaLnBrk="1" hangingPunct="1">
              <a:lnSpc>
                <a:spcPct val="90000"/>
              </a:lnSpc>
              <a:defRPr/>
            </a:pPr>
            <a:r>
              <a:rPr lang="en-US" sz="2400" dirty="0"/>
              <a:t>Cybersecurity is not just a technical or “computer geek” responsibility </a:t>
            </a:r>
          </a:p>
          <a:p>
            <a:pPr eaLnBrk="1" hangingPunct="1">
              <a:lnSpc>
                <a:spcPct val="90000"/>
              </a:lnSpc>
              <a:buFont typeface="Wingdings" pitchFamily="2" charset="2"/>
              <a:buNone/>
              <a:defRPr/>
            </a:pPr>
            <a:endParaRPr lang="en-US" sz="2400" dirty="0"/>
          </a:p>
          <a:p>
            <a:pPr eaLnBrk="1" hangingPunct="1">
              <a:lnSpc>
                <a:spcPct val="90000"/>
              </a:lnSpc>
              <a:defRPr/>
            </a:pPr>
            <a:r>
              <a:rPr lang="en-US" sz="2400" dirty="0"/>
              <a:t>One person cannot do it all</a:t>
            </a:r>
          </a:p>
        </p:txBody>
      </p:sp>
      <p:pic>
        <p:nvPicPr>
          <p:cNvPr id="69637" name="Picture 5"/>
          <p:cNvPicPr>
            <a:picLocks noGrp="1" noChangeAspect="1" noChangeArrowheads="1"/>
          </p:cNvPicPr>
          <p:nvPr>
            <p:ph sz="half" idx="4294967295"/>
          </p:nvPr>
        </p:nvPicPr>
        <p:blipFill>
          <a:blip r:embed="rId3" cstate="print"/>
          <a:srcRect/>
          <a:stretch>
            <a:fillRect/>
          </a:stretch>
        </p:blipFill>
        <p:spPr>
          <a:xfrm>
            <a:off x="4800600" y="1676400"/>
            <a:ext cx="3802063" cy="4533900"/>
          </a:xfrm>
        </p:spPr>
      </p:pic>
      <p:sp>
        <p:nvSpPr>
          <p:cNvPr id="7" name="TextBox 6"/>
          <p:cNvSpPr txBox="1"/>
          <p:nvPr/>
        </p:nvSpPr>
        <p:spPr>
          <a:xfrm>
            <a:off x="533400" y="1524000"/>
            <a:ext cx="1744388" cy="523220"/>
          </a:xfrm>
          <a:prstGeom prst="rect">
            <a:avLst/>
          </a:prstGeom>
          <a:noFill/>
        </p:spPr>
        <p:txBody>
          <a:bodyPr wrap="none" rtlCol="0">
            <a:spAutoFit/>
          </a:bodyPr>
          <a:lstStyle/>
          <a:p>
            <a:r>
              <a:rPr lang="en-US" sz="2800" u="sng" dirty="0" smtClean="0"/>
              <a:t>Principles</a:t>
            </a:r>
            <a:endParaRPr lang="en-US" sz="2800"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4CD72964-45B0-4C11-A9B8-7821D7CA3CBA}" type="slidenum">
              <a:rPr lang="en-US">
                <a:latin typeface="Arial" charset="0"/>
              </a:rPr>
              <a:pPr>
                <a:defRPr/>
              </a:pPr>
              <a:t>74</a:t>
            </a:fld>
            <a:endParaRPr lang="en-US" dirty="0">
              <a:latin typeface="Arial" charset="0"/>
            </a:endParaRPr>
          </a:p>
        </p:txBody>
      </p:sp>
      <p:sp>
        <p:nvSpPr>
          <p:cNvPr id="5" name="Footer Placeholder 5"/>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407555" name="Rectangle 3"/>
          <p:cNvSpPr>
            <a:spLocks noGrp="1" noChangeArrowheads="1"/>
          </p:cNvSpPr>
          <p:nvPr>
            <p:ph type="body" idx="4294967295"/>
          </p:nvPr>
        </p:nvSpPr>
        <p:spPr>
          <a:xfrm>
            <a:off x="457200" y="1219200"/>
            <a:ext cx="8686800" cy="4800600"/>
          </a:xfrm>
        </p:spPr>
        <p:txBody>
          <a:bodyPr/>
          <a:lstStyle/>
          <a:p>
            <a:pPr eaLnBrk="1" hangingPunct="1">
              <a:buFont typeface="Wingdings" pitchFamily="2" charset="2"/>
              <a:buNone/>
              <a:defRPr/>
            </a:pPr>
            <a:endParaRPr lang="en-US" sz="2800" dirty="0"/>
          </a:p>
          <a:p>
            <a:pPr eaLnBrk="1" hangingPunct="1">
              <a:buFont typeface="Wingdings" pitchFamily="2" charset="2"/>
              <a:buNone/>
              <a:defRPr/>
            </a:pPr>
            <a:r>
              <a:rPr lang="en-US" sz="2800" dirty="0"/>
              <a:t>Examples of identified roles include:</a:t>
            </a:r>
          </a:p>
          <a:p>
            <a:pPr eaLnBrk="1" hangingPunct="1">
              <a:defRPr/>
            </a:pPr>
            <a:r>
              <a:rPr lang="en-US" sz="2800" dirty="0"/>
              <a:t>Upper Management</a:t>
            </a:r>
          </a:p>
          <a:p>
            <a:pPr eaLnBrk="1" hangingPunct="1">
              <a:defRPr/>
            </a:pPr>
            <a:r>
              <a:rPr lang="en-US" sz="2800" dirty="0"/>
              <a:t>System and Network Administrators </a:t>
            </a:r>
          </a:p>
          <a:p>
            <a:pPr eaLnBrk="1" hangingPunct="1">
              <a:defRPr/>
            </a:pPr>
            <a:r>
              <a:rPr lang="en-US" sz="2800" dirty="0"/>
              <a:t>Information Security Support Staff</a:t>
            </a:r>
          </a:p>
          <a:p>
            <a:pPr eaLnBrk="1" hangingPunct="1">
              <a:defRPr/>
            </a:pPr>
            <a:r>
              <a:rPr lang="en-US" sz="2800" dirty="0"/>
              <a:t>Users</a:t>
            </a:r>
          </a:p>
          <a:p>
            <a:pPr lvl="1" eaLnBrk="1" hangingPunct="1">
              <a:defRPr/>
            </a:pPr>
            <a:r>
              <a:rPr lang="en-US" sz="2400" dirty="0"/>
              <a:t>Internal</a:t>
            </a:r>
          </a:p>
          <a:p>
            <a:pPr lvl="1" eaLnBrk="1" hangingPunct="1">
              <a:defRPr/>
            </a:pPr>
            <a:r>
              <a:rPr lang="en-US" sz="2400" dirty="0"/>
              <a:t>External</a:t>
            </a:r>
          </a:p>
        </p:txBody>
      </p:sp>
      <p:sp>
        <p:nvSpPr>
          <p:cNvPr id="279566" name="Rectangle 14"/>
          <p:cNvSpPr>
            <a:spLocks noChangeArrowheads="1"/>
          </p:cNvSpPr>
          <p:nvPr/>
        </p:nvSpPr>
        <p:spPr bwMode="auto">
          <a:xfrm>
            <a:off x="457200" y="228600"/>
            <a:ext cx="8229600" cy="1371600"/>
          </a:xfrm>
          <a:prstGeom prst="rect">
            <a:avLst/>
          </a:prstGeom>
          <a:noFill/>
          <a:ln w="9525">
            <a:noFill/>
            <a:miter lim="800000"/>
            <a:headEnd/>
            <a:tailEnd/>
          </a:ln>
          <a:effectLst/>
        </p:spPr>
        <p:txBody>
          <a:bodyPr anchor="ctr"/>
          <a:lstStyle/>
          <a:p>
            <a:pPr>
              <a:defRPr/>
            </a:pPr>
            <a:r>
              <a:rPr lang="en-US" sz="3600" dirty="0"/>
              <a:t>Roles and Responsibilities</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lide Number Placeholder 2"/>
          <p:cNvSpPr>
            <a:spLocks noGrp="1"/>
          </p:cNvSpPr>
          <p:nvPr>
            <p:ph type="sldNum" sz="quarter" idx="11"/>
          </p:nvPr>
        </p:nvSpPr>
        <p:spPr>
          <a:xfrm>
            <a:off x="6553200" y="6243638"/>
            <a:ext cx="2133600" cy="457200"/>
          </a:xfrm>
        </p:spPr>
        <p:txBody>
          <a:bodyPr/>
          <a:lstStyle/>
          <a:p>
            <a:pPr>
              <a:defRPr/>
            </a:pPr>
            <a:fld id="{ADD6837C-1FCD-4956-9EBA-3163E2C2D75B}" type="slidenum">
              <a:rPr lang="en-US">
                <a:latin typeface="Arial" charset="0"/>
              </a:rPr>
              <a:pPr>
                <a:defRPr/>
              </a:pPr>
              <a:t>75</a:t>
            </a:fld>
            <a:endParaRPr lang="en-US" dirty="0">
              <a:latin typeface="Arial" charset="0"/>
            </a:endParaRPr>
          </a:p>
        </p:txBody>
      </p:sp>
      <p:sp>
        <p:nvSpPr>
          <p:cNvPr id="13"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graphicFrame>
        <p:nvGraphicFramePr>
          <p:cNvPr id="4098" name="Object 2"/>
          <p:cNvGraphicFramePr>
            <a:graphicFrameLocks noChangeAspect="1"/>
          </p:cNvGraphicFramePr>
          <p:nvPr>
            <p:ph idx="4294967295"/>
          </p:nvPr>
        </p:nvGraphicFramePr>
        <p:xfrm>
          <a:off x="685800" y="838200"/>
          <a:ext cx="8458200" cy="6016625"/>
        </p:xfrm>
        <a:graphic>
          <a:graphicData uri="http://schemas.openxmlformats.org/presentationml/2006/ole">
            <p:oleObj spid="_x0000_s246786" name="Chart" r:id="rId4" imgW="8229297" imgH="5854485" progId="MSGraph.Chart.8">
              <p:embed followColorScheme="full"/>
            </p:oleObj>
          </a:graphicData>
        </a:graphic>
      </p:graphicFrame>
      <p:sp>
        <p:nvSpPr>
          <p:cNvPr id="4101" name="Text Box 3"/>
          <p:cNvSpPr txBox="1">
            <a:spLocks noChangeArrowheads="1"/>
          </p:cNvSpPr>
          <p:nvPr/>
        </p:nvSpPr>
        <p:spPr bwMode="auto">
          <a:xfrm>
            <a:off x="5095875" y="1360488"/>
            <a:ext cx="1228725" cy="517525"/>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4102" name="Text Box 4"/>
          <p:cNvSpPr txBox="1">
            <a:spLocks noChangeArrowheads="1"/>
          </p:cNvSpPr>
          <p:nvPr/>
        </p:nvSpPr>
        <p:spPr bwMode="auto">
          <a:xfrm>
            <a:off x="3411537" y="1782763"/>
            <a:ext cx="1541463" cy="579437"/>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277509" name="Text Box 5"/>
          <p:cNvSpPr txBox="1">
            <a:spLocks noChangeArrowheads="1"/>
          </p:cNvSpPr>
          <p:nvPr/>
        </p:nvSpPr>
        <p:spPr bwMode="auto">
          <a:xfrm>
            <a:off x="5822950" y="4130675"/>
            <a:ext cx="1162473" cy="523220"/>
          </a:xfrm>
          <a:prstGeom prst="rect">
            <a:avLst/>
          </a:prstGeom>
          <a:noFill/>
          <a:ln w="9525">
            <a:noFill/>
            <a:miter lim="800000"/>
            <a:headEnd/>
            <a:tailEnd/>
          </a:ln>
          <a:effectLst/>
        </p:spPr>
        <p:txBody>
          <a:bodyPr wrap="non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solidFill>
                  <a:srgbClr val="FFFFFF"/>
                </a:solidFill>
              </a:rPr>
              <a:t>Technical </a:t>
            </a:r>
          </a:p>
          <a:p>
            <a:pPr>
              <a:defRPr/>
            </a:pPr>
            <a:r>
              <a:rPr lang="en-US" sz="1400" b="1" dirty="0">
                <a:solidFill>
                  <a:srgbClr val="FFFFFF"/>
                </a:solidFill>
              </a:rPr>
              <a:t>Safeguards</a:t>
            </a:r>
          </a:p>
        </p:txBody>
      </p:sp>
      <p:sp>
        <p:nvSpPr>
          <p:cNvPr id="4104" name="Text Box 6"/>
          <p:cNvSpPr txBox="1">
            <a:spLocks noChangeArrowheads="1"/>
          </p:cNvSpPr>
          <p:nvPr/>
        </p:nvSpPr>
        <p:spPr bwMode="auto">
          <a:xfrm>
            <a:off x="5746750" y="2884488"/>
            <a:ext cx="1416050" cy="517525"/>
          </a:xfrm>
          <a:prstGeom prst="rect">
            <a:avLst/>
          </a:prstGeom>
          <a:noFill/>
          <a:ln w="9525">
            <a:noFill/>
            <a:miter lim="800000"/>
            <a:headEnd/>
            <a:tailEnd/>
          </a:ln>
        </p:spPr>
        <p:txBody>
          <a:bodyPr wrap="none">
            <a:spAutoFit/>
          </a:bodyPr>
          <a:lstStyle/>
          <a:p>
            <a:r>
              <a:rPr lang="en-US" sz="1400" b="1" dirty="0"/>
              <a:t>Administrative</a:t>
            </a:r>
          </a:p>
          <a:p>
            <a:r>
              <a:rPr lang="en-US" sz="1400" b="1" dirty="0"/>
              <a:t>  Safeguards</a:t>
            </a:r>
          </a:p>
        </p:txBody>
      </p:sp>
      <p:sp>
        <p:nvSpPr>
          <p:cNvPr id="4105" name="Text Box 7"/>
          <p:cNvSpPr txBox="1">
            <a:spLocks noChangeArrowheads="1"/>
          </p:cNvSpPr>
          <p:nvPr/>
        </p:nvSpPr>
        <p:spPr bwMode="auto">
          <a:xfrm>
            <a:off x="4908550" y="4941888"/>
            <a:ext cx="1149350" cy="517525"/>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4106" name="Text Box 8"/>
          <p:cNvSpPr txBox="1">
            <a:spLocks noChangeArrowheads="1"/>
          </p:cNvSpPr>
          <p:nvPr/>
        </p:nvSpPr>
        <p:spPr bwMode="auto">
          <a:xfrm>
            <a:off x="3595688" y="4897438"/>
            <a:ext cx="1162050" cy="730250"/>
          </a:xfrm>
          <a:prstGeom prst="rect">
            <a:avLst/>
          </a:prstGeom>
          <a:noFill/>
          <a:ln w="9525">
            <a:noFill/>
            <a:miter lim="800000"/>
            <a:headEnd/>
            <a:tailEnd/>
          </a:ln>
        </p:spPr>
        <p:txBody>
          <a:bodyPr wrap="none">
            <a:spAutoFit/>
          </a:bodyPr>
          <a:lstStyle/>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4107" name="Text Box 9"/>
          <p:cNvSpPr txBox="1">
            <a:spLocks noChangeArrowheads="1"/>
          </p:cNvSpPr>
          <p:nvPr/>
        </p:nvSpPr>
        <p:spPr bwMode="auto">
          <a:xfrm>
            <a:off x="2682875" y="3962400"/>
            <a:ext cx="1122363" cy="730250"/>
          </a:xfrm>
          <a:prstGeom prst="rect">
            <a:avLst/>
          </a:prstGeom>
          <a:noFill/>
          <a:ln w="9525">
            <a:noFill/>
            <a:miter lim="800000"/>
            <a:headEnd/>
            <a:tailEnd/>
          </a:ln>
        </p:spPr>
        <p:txBody>
          <a:bodyPr wrap="none">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4108" name="Text Box 10"/>
          <p:cNvSpPr txBox="1">
            <a:spLocks noChangeArrowheads="1"/>
          </p:cNvSpPr>
          <p:nvPr/>
        </p:nvSpPr>
        <p:spPr bwMode="auto">
          <a:xfrm>
            <a:off x="2774950" y="2743200"/>
            <a:ext cx="1172554" cy="523220"/>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sp>
        <p:nvSpPr>
          <p:cNvPr id="277516" name="Rectangle 12"/>
          <p:cNvSpPr>
            <a:spLocks noGrp="1" noChangeArrowheads="1"/>
          </p:cNvSpPr>
          <p:nvPr>
            <p:ph type="title" idx="4294967295"/>
          </p:nvPr>
        </p:nvSpPr>
        <p:spPr>
          <a:xfrm>
            <a:off x="457200" y="427038"/>
            <a:ext cx="5181600" cy="1173162"/>
          </a:xfrm>
        </p:spPr>
        <p:txBody>
          <a:bodyPr/>
          <a:lstStyle/>
          <a:p>
            <a:pPr eaLnBrk="1" hangingPunct="1">
              <a:defRPr/>
            </a:pPr>
            <a:r>
              <a:rPr lang="en-US" sz="3600" dirty="0"/>
              <a:t>Risk Assessment</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cstate="print"/>
          <a:srcRect l="26190" t="44952" r="24762" b="15429"/>
          <a:stretch>
            <a:fillRect/>
          </a:stretch>
        </p:blipFill>
        <p:spPr bwMode="auto">
          <a:xfrm>
            <a:off x="232997" y="1828801"/>
            <a:ext cx="8603272" cy="4343399"/>
          </a:xfrm>
          <a:prstGeom prst="rect">
            <a:avLst/>
          </a:prstGeom>
          <a:noFill/>
          <a:ln w="9525">
            <a:noFill/>
            <a:miter lim="800000"/>
            <a:headEnd/>
            <a:tailEnd/>
          </a:ln>
        </p:spPr>
      </p:pic>
      <p:sp>
        <p:nvSpPr>
          <p:cNvPr id="4" name="TextBox 3"/>
          <p:cNvSpPr txBox="1"/>
          <p:nvPr/>
        </p:nvSpPr>
        <p:spPr>
          <a:xfrm>
            <a:off x="304800" y="6306979"/>
            <a:ext cx="6553200" cy="246221"/>
          </a:xfrm>
          <a:prstGeom prst="rect">
            <a:avLst/>
          </a:prstGeom>
          <a:noFill/>
        </p:spPr>
        <p:txBody>
          <a:bodyPr wrap="square" rtlCol="0">
            <a:spAutoFit/>
          </a:bodyPr>
          <a:lstStyle/>
          <a:p>
            <a:r>
              <a:rPr lang="en-US" sz="1000" b="0" dirty="0" smtClean="0">
                <a:solidFill>
                  <a:schemeClr val="tx1"/>
                </a:solidFill>
              </a:rPr>
              <a:t>Ref: NIST 800-37 rev 1. Guide for Applying the Risk Management Framework to Federal Information Systems</a:t>
            </a:r>
            <a:endParaRPr lang="en-US" sz="1000" b="0" dirty="0">
              <a:solidFill>
                <a:schemeClr val="tx1"/>
              </a:solidFill>
            </a:endParaRPr>
          </a:p>
        </p:txBody>
      </p:sp>
      <p:sp>
        <p:nvSpPr>
          <p:cNvPr id="5" name="Title 4"/>
          <p:cNvSpPr>
            <a:spLocks noGrp="1"/>
          </p:cNvSpPr>
          <p:nvPr>
            <p:ph type="title"/>
          </p:nvPr>
        </p:nvSpPr>
        <p:spPr>
          <a:xfrm>
            <a:off x="457200" y="304800"/>
            <a:ext cx="8229600" cy="1371600"/>
          </a:xfrm>
        </p:spPr>
        <p:txBody>
          <a:bodyPr/>
          <a:lstStyle/>
          <a:p>
            <a:r>
              <a:rPr lang="en-US" dirty="0" smtClean="0"/>
              <a:t>Integrated Organization-wide Risk Management</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FA73F7-161F-41A7-99C3-4F51278B9552}" type="slidenum">
              <a:rPr lang="en-US" smtClean="0"/>
              <a:pPr>
                <a:defRPr/>
              </a:pPr>
              <a:t>77</a:t>
            </a:fld>
            <a:endParaRPr lang="en-US" sz="1400" dirty="0"/>
          </a:p>
        </p:txBody>
      </p:sp>
      <p:sp>
        <p:nvSpPr>
          <p:cNvPr id="13" name="TextBox 12"/>
          <p:cNvSpPr txBox="1"/>
          <p:nvPr/>
        </p:nvSpPr>
        <p:spPr>
          <a:xfrm>
            <a:off x="304800" y="6172200"/>
            <a:ext cx="6553200" cy="246221"/>
          </a:xfrm>
          <a:prstGeom prst="rect">
            <a:avLst/>
          </a:prstGeom>
          <a:noFill/>
        </p:spPr>
        <p:txBody>
          <a:bodyPr wrap="square" rtlCol="0">
            <a:spAutoFit/>
          </a:bodyPr>
          <a:lstStyle/>
          <a:p>
            <a:r>
              <a:rPr lang="en-US" sz="1000" b="0" dirty="0" smtClean="0">
                <a:solidFill>
                  <a:schemeClr val="tx1"/>
                </a:solidFill>
              </a:rPr>
              <a:t>Ref: NIST 800-37 rev 1. Guide for Applying the Risk Management Framework to Federal Information Systems</a:t>
            </a:r>
            <a:endParaRPr lang="en-US" sz="1000" b="0" dirty="0">
              <a:solidFill>
                <a:schemeClr val="tx1"/>
              </a:solidFill>
            </a:endParaRPr>
          </a:p>
        </p:txBody>
      </p:sp>
      <p:grpSp>
        <p:nvGrpSpPr>
          <p:cNvPr id="19" name="Group 20"/>
          <p:cNvGrpSpPr/>
          <p:nvPr/>
        </p:nvGrpSpPr>
        <p:grpSpPr>
          <a:xfrm>
            <a:off x="457200" y="1447800"/>
            <a:ext cx="8205216" cy="4572000"/>
            <a:chOff x="457200" y="1143000"/>
            <a:chExt cx="8205216" cy="4572000"/>
          </a:xfrm>
        </p:grpSpPr>
        <p:sp>
          <p:nvSpPr>
            <p:cNvPr id="3" name="Rounded Rectangle 2"/>
            <p:cNvSpPr/>
            <p:nvPr/>
          </p:nvSpPr>
          <p:spPr>
            <a:xfrm>
              <a:off x="1143000" y="2743200"/>
              <a:ext cx="17526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Step 6</a:t>
              </a:r>
            </a:p>
            <a:p>
              <a:pPr algn="ctr"/>
              <a:r>
                <a:rPr lang="en-US" sz="1400" b="1" dirty="0" smtClean="0">
                  <a:solidFill>
                    <a:schemeClr val="tx1"/>
                  </a:solidFill>
                </a:rPr>
                <a:t>Monitor</a:t>
              </a:r>
            </a:p>
            <a:p>
              <a:pPr algn="ctr"/>
              <a:r>
                <a:rPr lang="en-US" sz="1200" dirty="0" smtClean="0">
                  <a:solidFill>
                    <a:schemeClr val="tx1"/>
                  </a:solidFill>
                </a:rPr>
                <a:t>Security Controls</a:t>
              </a:r>
            </a:p>
            <a:p>
              <a:pPr algn="ctr"/>
              <a:r>
                <a:rPr lang="en-US" sz="1100" b="0" dirty="0" smtClean="0">
                  <a:solidFill>
                    <a:schemeClr val="tx1"/>
                  </a:solidFill>
                </a:rPr>
                <a:t>(SP 800-37, 53A)</a:t>
              </a:r>
              <a:endParaRPr lang="en-US" sz="1100" b="0" dirty="0">
                <a:solidFill>
                  <a:schemeClr val="tx1"/>
                </a:solidFill>
              </a:endParaRPr>
            </a:p>
          </p:txBody>
        </p:sp>
        <p:sp>
          <p:nvSpPr>
            <p:cNvPr id="4" name="Rounded Rectangle 3"/>
            <p:cNvSpPr/>
            <p:nvPr/>
          </p:nvSpPr>
          <p:spPr>
            <a:xfrm>
              <a:off x="6324600" y="4114800"/>
              <a:ext cx="17526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Step 3</a:t>
              </a:r>
            </a:p>
            <a:p>
              <a:pPr algn="ctr"/>
              <a:r>
                <a:rPr lang="en-US" sz="1400" b="1" dirty="0" smtClean="0">
                  <a:solidFill>
                    <a:schemeClr val="tx1"/>
                  </a:solidFill>
                </a:rPr>
                <a:t>Implement </a:t>
              </a:r>
            </a:p>
            <a:p>
              <a:pPr algn="ctr"/>
              <a:r>
                <a:rPr lang="en-US" sz="1200" dirty="0" smtClean="0">
                  <a:solidFill>
                    <a:schemeClr val="tx1"/>
                  </a:solidFill>
                </a:rPr>
                <a:t>Security controls</a:t>
              </a:r>
              <a:endParaRPr lang="en-US" sz="1200" dirty="0">
                <a:solidFill>
                  <a:schemeClr val="tx1"/>
                </a:solidFill>
              </a:endParaRPr>
            </a:p>
          </p:txBody>
        </p:sp>
        <p:sp>
          <p:nvSpPr>
            <p:cNvPr id="5" name="Rounded Rectangle 4"/>
            <p:cNvSpPr/>
            <p:nvPr/>
          </p:nvSpPr>
          <p:spPr>
            <a:xfrm>
              <a:off x="3581400" y="4724400"/>
              <a:ext cx="1828800" cy="990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Step 4 </a:t>
              </a:r>
            </a:p>
            <a:p>
              <a:pPr algn="ctr"/>
              <a:r>
                <a:rPr lang="en-US" sz="1400" b="1" dirty="0" smtClean="0">
                  <a:solidFill>
                    <a:schemeClr val="tx1"/>
                  </a:solidFill>
                </a:rPr>
                <a:t>Assess </a:t>
              </a:r>
            </a:p>
            <a:p>
              <a:pPr algn="ctr"/>
              <a:r>
                <a:rPr lang="en-US" sz="1200" dirty="0" smtClean="0">
                  <a:solidFill>
                    <a:schemeClr val="tx1"/>
                  </a:solidFill>
                </a:rPr>
                <a:t>Security Controls</a:t>
              </a:r>
            </a:p>
            <a:p>
              <a:pPr algn="ctr"/>
              <a:r>
                <a:rPr lang="en-US" sz="1100" b="0" dirty="0" smtClean="0">
                  <a:solidFill>
                    <a:schemeClr val="tx1"/>
                  </a:solidFill>
                </a:rPr>
                <a:t>(SP 800-53A)</a:t>
              </a:r>
              <a:endParaRPr lang="en-US" sz="1100" b="0" dirty="0">
                <a:solidFill>
                  <a:schemeClr val="tx1"/>
                </a:solidFill>
              </a:endParaRPr>
            </a:p>
          </p:txBody>
        </p:sp>
        <p:sp>
          <p:nvSpPr>
            <p:cNvPr id="6" name="Rounded Rectangle 5"/>
            <p:cNvSpPr/>
            <p:nvPr/>
          </p:nvSpPr>
          <p:spPr>
            <a:xfrm>
              <a:off x="1066800" y="3962400"/>
              <a:ext cx="18288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Step 5 </a:t>
              </a:r>
            </a:p>
            <a:p>
              <a:pPr algn="ctr"/>
              <a:r>
                <a:rPr lang="en-US" sz="1400" b="1" dirty="0" smtClean="0">
                  <a:solidFill>
                    <a:schemeClr val="tx1"/>
                  </a:solidFill>
                </a:rPr>
                <a:t>Authorize </a:t>
              </a:r>
              <a:r>
                <a:rPr lang="en-US" sz="1200" dirty="0" smtClean="0">
                  <a:solidFill>
                    <a:schemeClr val="tx1"/>
                  </a:solidFill>
                </a:rPr>
                <a:t>Information System</a:t>
              </a:r>
            </a:p>
            <a:p>
              <a:pPr algn="ctr"/>
              <a:r>
                <a:rPr lang="en-US" sz="1100" b="0" dirty="0" smtClean="0">
                  <a:solidFill>
                    <a:schemeClr val="tx1"/>
                  </a:solidFill>
                </a:rPr>
                <a:t>(SP 800-37)</a:t>
              </a:r>
              <a:endParaRPr lang="en-US" sz="1100" b="0" dirty="0">
                <a:solidFill>
                  <a:schemeClr val="tx1"/>
                </a:solidFill>
              </a:endParaRPr>
            </a:p>
          </p:txBody>
        </p:sp>
        <p:sp>
          <p:nvSpPr>
            <p:cNvPr id="7" name="Rounded Rectangle 6"/>
            <p:cNvSpPr/>
            <p:nvPr/>
          </p:nvSpPr>
          <p:spPr>
            <a:xfrm>
              <a:off x="3657600" y="1905000"/>
              <a:ext cx="1752600" cy="1066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Step 1</a:t>
              </a:r>
            </a:p>
            <a:p>
              <a:pPr algn="ctr"/>
              <a:r>
                <a:rPr lang="en-US" sz="1400" b="1" dirty="0" smtClean="0">
                  <a:solidFill>
                    <a:schemeClr val="tx1"/>
                  </a:solidFill>
                </a:rPr>
                <a:t>Categorize</a:t>
              </a:r>
            </a:p>
            <a:p>
              <a:pPr algn="ctr"/>
              <a:r>
                <a:rPr lang="en-US" sz="1200" dirty="0" smtClean="0">
                  <a:solidFill>
                    <a:schemeClr val="tx1"/>
                  </a:solidFill>
                </a:rPr>
                <a:t>Information System</a:t>
              </a:r>
            </a:p>
            <a:p>
              <a:pPr algn="ctr"/>
              <a:r>
                <a:rPr lang="en-US" sz="1100" b="0" dirty="0" smtClean="0">
                  <a:solidFill>
                    <a:schemeClr val="tx1"/>
                  </a:solidFill>
                </a:rPr>
                <a:t>(FIPS 199)</a:t>
              </a:r>
              <a:endParaRPr lang="en-US" sz="1100" b="0" dirty="0">
                <a:solidFill>
                  <a:schemeClr val="tx1"/>
                </a:solidFill>
              </a:endParaRPr>
            </a:p>
          </p:txBody>
        </p:sp>
        <p:sp>
          <p:nvSpPr>
            <p:cNvPr id="8" name="Rounded Rectangle 7"/>
            <p:cNvSpPr/>
            <p:nvPr/>
          </p:nvSpPr>
          <p:spPr>
            <a:xfrm>
              <a:off x="6324600" y="2819400"/>
              <a:ext cx="18288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Step 2</a:t>
              </a:r>
            </a:p>
            <a:p>
              <a:pPr algn="ctr"/>
              <a:r>
                <a:rPr lang="en-US" sz="1400" b="1" dirty="0" smtClean="0">
                  <a:solidFill>
                    <a:schemeClr val="tx1"/>
                  </a:solidFill>
                </a:rPr>
                <a:t>Select </a:t>
              </a:r>
            </a:p>
            <a:p>
              <a:pPr algn="ctr"/>
              <a:r>
                <a:rPr lang="en-US" sz="1200" dirty="0" smtClean="0">
                  <a:solidFill>
                    <a:schemeClr val="tx1"/>
                  </a:solidFill>
                </a:rPr>
                <a:t>Security Controls</a:t>
              </a:r>
            </a:p>
            <a:p>
              <a:pPr algn="ctr"/>
              <a:r>
                <a:rPr lang="en-US" sz="1100" b="0" dirty="0" smtClean="0">
                  <a:solidFill>
                    <a:schemeClr val="tx1"/>
                  </a:solidFill>
                </a:rPr>
                <a:t>(SP 800-53)</a:t>
              </a:r>
              <a:endParaRPr lang="en-US" sz="1100" b="0" dirty="0">
                <a:solidFill>
                  <a:schemeClr val="tx1"/>
                </a:solidFill>
              </a:endParaRPr>
            </a:p>
          </p:txBody>
        </p:sp>
        <p:sp>
          <p:nvSpPr>
            <p:cNvPr id="9" name="Right Arrow 8"/>
            <p:cNvSpPr/>
            <p:nvPr/>
          </p:nvSpPr>
          <p:spPr>
            <a:xfrm>
              <a:off x="6781800" y="2286000"/>
              <a:ext cx="914400"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ular Callout 9"/>
            <p:cNvSpPr/>
            <p:nvPr/>
          </p:nvSpPr>
          <p:spPr>
            <a:xfrm>
              <a:off x="457200" y="1143000"/>
              <a:ext cx="2438400" cy="990600"/>
            </a:xfrm>
            <a:prstGeom prst="wedgeRoundRectCallout">
              <a:avLst>
                <a:gd name="adj1" fmla="val 73490"/>
                <a:gd name="adj2" fmla="val 5840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Architecture Description</a:t>
              </a:r>
            </a:p>
            <a:p>
              <a:pPr algn="ctr"/>
              <a:r>
                <a:rPr lang="en-US" sz="1050" b="0" dirty="0" smtClean="0"/>
                <a:t>Architecture Reference Models</a:t>
              </a:r>
            </a:p>
            <a:p>
              <a:pPr algn="ctr"/>
              <a:r>
                <a:rPr lang="en-US" sz="1050" b="0" dirty="0" smtClean="0"/>
                <a:t>Mission and Business Processes</a:t>
              </a:r>
            </a:p>
            <a:p>
              <a:pPr algn="ctr"/>
              <a:r>
                <a:rPr lang="en-US" sz="1050" b="0" dirty="0" smtClean="0"/>
                <a:t>Information System Boundaries</a:t>
              </a:r>
              <a:endParaRPr lang="en-US" sz="1050" b="0" dirty="0"/>
            </a:p>
          </p:txBody>
        </p:sp>
        <p:sp>
          <p:nvSpPr>
            <p:cNvPr id="11" name="Rounded Rectangular Callout 10"/>
            <p:cNvSpPr/>
            <p:nvPr/>
          </p:nvSpPr>
          <p:spPr>
            <a:xfrm>
              <a:off x="6248400" y="1143000"/>
              <a:ext cx="2209800" cy="990600"/>
            </a:xfrm>
            <a:prstGeom prst="wedgeRoundRectCallout">
              <a:avLst>
                <a:gd name="adj1" fmla="val -81686"/>
                <a:gd name="adj2" fmla="val 4922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Organizational Inputs</a:t>
              </a:r>
            </a:p>
            <a:p>
              <a:pPr algn="ctr"/>
              <a:r>
                <a:rPr lang="en-US" sz="1050" b="0" dirty="0" smtClean="0"/>
                <a:t>Laws, Policy, Guidance Priorities </a:t>
              </a:r>
            </a:p>
            <a:p>
              <a:pPr algn="ctr"/>
              <a:r>
                <a:rPr lang="en-US" sz="1050" b="0" dirty="0" smtClean="0"/>
                <a:t>Resource Availability </a:t>
              </a:r>
            </a:p>
          </p:txBody>
        </p:sp>
        <p:sp>
          <p:nvSpPr>
            <p:cNvPr id="12" name="TextBox 11"/>
            <p:cNvSpPr txBox="1"/>
            <p:nvPr/>
          </p:nvSpPr>
          <p:spPr>
            <a:xfrm>
              <a:off x="3429000" y="1154668"/>
              <a:ext cx="2209800" cy="369332"/>
            </a:xfrm>
            <a:prstGeom prst="rect">
              <a:avLst/>
            </a:prstGeom>
            <a:noFill/>
          </p:spPr>
          <p:txBody>
            <a:bodyPr wrap="square" rtlCol="0">
              <a:spAutoFit/>
            </a:bodyPr>
            <a:lstStyle/>
            <a:p>
              <a:r>
                <a:rPr lang="en-US" b="1" dirty="0">
                  <a:solidFill>
                    <a:schemeClr val="tx2">
                      <a:lumMod val="75000"/>
                    </a:schemeClr>
                  </a:solidFill>
                </a:rPr>
                <a:t>P</a:t>
              </a:r>
              <a:r>
                <a:rPr lang="en-US" b="1" dirty="0" smtClean="0">
                  <a:solidFill>
                    <a:schemeClr val="tx2">
                      <a:lumMod val="75000"/>
                    </a:schemeClr>
                  </a:solidFill>
                </a:rPr>
                <a:t>rocess Overview</a:t>
              </a:r>
              <a:endParaRPr lang="en-US" b="1" dirty="0">
                <a:solidFill>
                  <a:schemeClr val="tx2">
                    <a:lumMod val="75000"/>
                  </a:schemeClr>
                </a:solidFill>
              </a:endParaRPr>
            </a:p>
          </p:txBody>
        </p:sp>
        <p:sp>
          <p:nvSpPr>
            <p:cNvPr id="14" name="Right Arrow 13"/>
            <p:cNvSpPr/>
            <p:nvPr/>
          </p:nvSpPr>
          <p:spPr>
            <a:xfrm rot="10800000">
              <a:off x="6705600" y="5257800"/>
              <a:ext cx="914400"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0800000">
              <a:off x="1524000" y="5181600"/>
              <a:ext cx="914400"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16200000">
              <a:off x="204216" y="3605784"/>
              <a:ext cx="914400"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1447800" y="2209800"/>
              <a:ext cx="914400"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5400000">
              <a:off x="8001000" y="3605784"/>
              <a:ext cx="914400"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4"/>
          <p:cNvSpPr txBox="1">
            <a:spLocks noChangeArrowheads="1"/>
          </p:cNvSpPr>
          <p:nvPr/>
        </p:nvSpPr>
        <p:spPr>
          <a:xfrm>
            <a:off x="152400" y="533400"/>
            <a:ext cx="8763000" cy="7921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FISMA Risk Management Framework</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a:xfrm>
            <a:off x="6553200" y="6243638"/>
            <a:ext cx="2133600" cy="457200"/>
          </a:xfrm>
        </p:spPr>
        <p:txBody>
          <a:bodyPr/>
          <a:lstStyle/>
          <a:p>
            <a:pPr>
              <a:defRPr/>
            </a:pPr>
            <a:fld id="{DF8395AA-2EA2-48FE-8DDD-56FD039B69C9}" type="slidenum">
              <a:rPr lang="en-US">
                <a:latin typeface="Arial" charset="0"/>
              </a:rPr>
              <a:pPr>
                <a:defRPr/>
              </a:pPr>
              <a:t>78</a:t>
            </a:fld>
            <a:endParaRPr lang="en-US" dirty="0">
              <a:latin typeface="Arial" charset="0"/>
            </a:endParaRPr>
          </a:p>
        </p:txBody>
      </p:sp>
      <p:sp>
        <p:nvSpPr>
          <p:cNvPr id="8" name="Footer Placeholder 6"/>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91138" name="Rectangle 2"/>
          <p:cNvSpPr>
            <a:spLocks noGrp="1" noChangeArrowheads="1"/>
          </p:cNvSpPr>
          <p:nvPr>
            <p:ph type="title" idx="4294967295"/>
          </p:nvPr>
        </p:nvSpPr>
        <p:spPr>
          <a:xfrm>
            <a:off x="457200" y="457200"/>
            <a:ext cx="8077200" cy="1143000"/>
          </a:xfrm>
        </p:spPr>
        <p:txBody>
          <a:bodyPr/>
          <a:lstStyle/>
          <a:p>
            <a:pPr eaLnBrk="1" hangingPunct="1">
              <a:defRPr/>
            </a:pPr>
            <a:r>
              <a:rPr lang="en-US" sz="4000" dirty="0"/>
              <a:t>A Model for </a:t>
            </a:r>
            <a:r>
              <a:rPr lang="en-US" sz="4000" b="1" i="1" dirty="0"/>
              <a:t>Risk </a:t>
            </a:r>
            <a:r>
              <a:rPr lang="en-US" sz="4000" b="1" i="1" dirty="0" smtClean="0"/>
              <a:t>Assessment</a:t>
            </a:r>
            <a:r>
              <a:rPr lang="en-US" sz="4000" dirty="0" smtClean="0"/>
              <a:t>:</a:t>
            </a:r>
            <a:r>
              <a:rPr lang="en-US" sz="4000" dirty="0"/>
              <a:t/>
            </a:r>
            <a:br>
              <a:rPr lang="en-US" sz="4000" dirty="0"/>
            </a:br>
            <a:r>
              <a:rPr lang="en-US" sz="2400" dirty="0"/>
              <a:t>EDUCAUSE/Internet2 Higher Education Security Council</a:t>
            </a:r>
          </a:p>
        </p:txBody>
      </p:sp>
      <p:sp>
        <p:nvSpPr>
          <p:cNvPr id="91139" name="Rectangle 3"/>
          <p:cNvSpPr>
            <a:spLocks noGrp="1" noChangeArrowheads="1"/>
          </p:cNvSpPr>
          <p:nvPr>
            <p:ph type="body" sz="half" idx="4294967295"/>
          </p:nvPr>
        </p:nvSpPr>
        <p:spPr>
          <a:xfrm>
            <a:off x="457200" y="3551238"/>
            <a:ext cx="8001000" cy="1824037"/>
          </a:xfrm>
        </p:spPr>
        <p:txBody>
          <a:bodyPr/>
          <a:lstStyle/>
          <a:p>
            <a:pPr eaLnBrk="1" hangingPunct="1">
              <a:lnSpc>
                <a:spcPct val="90000"/>
              </a:lnSpc>
              <a:defRPr/>
            </a:pPr>
            <a:r>
              <a:rPr lang="en-US" sz="2000" dirty="0"/>
              <a:t>Phase 0: Establish Risk Assessment Criteria for the Identification and Prioritization of Critical Assets - Asset Classification</a:t>
            </a:r>
          </a:p>
          <a:p>
            <a:pPr eaLnBrk="1" hangingPunct="1">
              <a:lnSpc>
                <a:spcPct val="90000"/>
              </a:lnSpc>
              <a:defRPr/>
            </a:pPr>
            <a:r>
              <a:rPr lang="en-US" sz="2000" dirty="0"/>
              <a:t>Phase 1: Develop Initial Security Strategies</a:t>
            </a:r>
          </a:p>
          <a:p>
            <a:pPr eaLnBrk="1" hangingPunct="1">
              <a:lnSpc>
                <a:spcPct val="90000"/>
              </a:lnSpc>
              <a:defRPr/>
            </a:pPr>
            <a:r>
              <a:rPr lang="en-US" sz="2000" dirty="0"/>
              <a:t>Phase 2: Technological View - Identify Infrastructure Vulnerabilities </a:t>
            </a:r>
          </a:p>
          <a:p>
            <a:pPr eaLnBrk="1" hangingPunct="1">
              <a:lnSpc>
                <a:spcPct val="90000"/>
              </a:lnSpc>
              <a:defRPr/>
            </a:pPr>
            <a:r>
              <a:rPr lang="en-US" sz="2000" dirty="0"/>
              <a:t>Phase 3:  Risk Analysis - Develop Security Strategy and Plans</a:t>
            </a:r>
          </a:p>
          <a:p>
            <a:pPr eaLnBrk="1" hangingPunct="1">
              <a:lnSpc>
                <a:spcPct val="90000"/>
              </a:lnSpc>
              <a:defRPr/>
            </a:pPr>
            <a:endParaRPr lang="en-US" sz="2000" dirty="0"/>
          </a:p>
        </p:txBody>
      </p:sp>
      <p:pic>
        <p:nvPicPr>
          <p:cNvPr id="80901" name="Picture 4" descr="Risk-Assessment-Framework"/>
          <p:cNvPicPr>
            <a:picLocks noGrp="1" noChangeAspect="1" noChangeArrowheads="1"/>
          </p:cNvPicPr>
          <p:nvPr>
            <p:ph sz="half" idx="4294967295"/>
          </p:nvPr>
        </p:nvPicPr>
        <p:blipFill>
          <a:blip r:embed="rId3" cstate="print"/>
          <a:srcRect/>
          <a:stretch>
            <a:fillRect/>
          </a:stretch>
        </p:blipFill>
        <p:spPr>
          <a:xfrm>
            <a:off x="533400" y="1981200"/>
            <a:ext cx="8150225" cy="1150938"/>
          </a:xfrm>
        </p:spPr>
      </p:pic>
      <p:sp>
        <p:nvSpPr>
          <p:cNvPr id="80902" name="Text Box 5"/>
          <p:cNvSpPr txBox="1">
            <a:spLocks noChangeArrowheads="1"/>
          </p:cNvSpPr>
          <p:nvPr/>
        </p:nvSpPr>
        <p:spPr bwMode="auto">
          <a:xfrm>
            <a:off x="288925" y="2093913"/>
            <a:ext cx="8550275" cy="366712"/>
          </a:xfrm>
          <a:prstGeom prst="rect">
            <a:avLst/>
          </a:prstGeom>
          <a:noFill/>
          <a:ln w="9525">
            <a:noFill/>
            <a:miter lim="800000"/>
            <a:headEnd/>
            <a:tailEnd/>
          </a:ln>
        </p:spPr>
        <p:txBody>
          <a:bodyPr>
            <a:spAutoFit/>
          </a:bodyPr>
          <a:lstStyle/>
          <a:p>
            <a:endParaRPr lang="en-US" dirty="0"/>
          </a:p>
        </p:txBody>
      </p:sp>
      <p:sp>
        <p:nvSpPr>
          <p:cNvPr id="80903" name="Text Box 6"/>
          <p:cNvSpPr txBox="1">
            <a:spLocks noChangeArrowheads="1"/>
          </p:cNvSpPr>
          <p:nvPr/>
        </p:nvSpPr>
        <p:spPr bwMode="auto">
          <a:xfrm>
            <a:off x="228600" y="5827713"/>
            <a:ext cx="8915400" cy="517525"/>
          </a:xfrm>
          <a:prstGeom prst="rect">
            <a:avLst/>
          </a:prstGeom>
          <a:noFill/>
          <a:ln w="9525">
            <a:noFill/>
            <a:miter lim="800000"/>
            <a:headEnd/>
            <a:tailEnd/>
          </a:ln>
        </p:spPr>
        <p:txBody>
          <a:bodyPr>
            <a:spAutoFit/>
          </a:bodyPr>
          <a:lstStyle/>
          <a:p>
            <a:r>
              <a:rPr lang="en-US" sz="1400" dirty="0"/>
              <a:t>* Source: </a:t>
            </a:r>
            <a:r>
              <a:rPr lang="en-US" sz="1400" dirty="0">
                <a:hlinkClick r:id="rId4"/>
              </a:rPr>
              <a:t>EDUCUASE/Internet2 Higher Education Information Security Council: Risk Assessment Framework</a:t>
            </a:r>
            <a:r>
              <a:rPr lang="en-US" sz="1400" dirty="0"/>
              <a:t>. </a:t>
            </a:r>
          </a:p>
          <a:p>
            <a:r>
              <a:rPr lang="en-US" sz="1400" i="1" dirty="0"/>
              <a:t>Site known good April 2010.</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a:xfrm>
            <a:off x="6553200" y="6243638"/>
            <a:ext cx="2133600" cy="457200"/>
          </a:xfrm>
        </p:spPr>
        <p:txBody>
          <a:bodyPr/>
          <a:lstStyle/>
          <a:p>
            <a:pPr>
              <a:defRPr/>
            </a:pPr>
            <a:fld id="{2FE61C98-AF1A-4542-826E-817CA5A8359F}" type="slidenum">
              <a:rPr lang="en-US">
                <a:latin typeface="Arial" charset="0"/>
              </a:rPr>
              <a:pPr>
                <a:defRPr/>
              </a:pPr>
              <a:t>79</a:t>
            </a:fld>
            <a:endParaRPr lang="en-US" dirty="0">
              <a:latin typeface="Arial" charset="0"/>
            </a:endParaRPr>
          </a:p>
        </p:txBody>
      </p:sp>
      <p:sp>
        <p:nvSpPr>
          <p:cNvPr id="14"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grpSp>
        <p:nvGrpSpPr>
          <p:cNvPr id="2" name="Group 13"/>
          <p:cNvGrpSpPr>
            <a:grpSpLocks/>
          </p:cNvGrpSpPr>
          <p:nvPr/>
        </p:nvGrpSpPr>
        <p:grpSpPr bwMode="auto">
          <a:xfrm>
            <a:off x="1746097" y="747012"/>
            <a:ext cx="8242605" cy="5906880"/>
            <a:chOff x="1001" y="520"/>
            <a:chExt cx="5294" cy="3670"/>
          </a:xfrm>
        </p:grpSpPr>
        <p:graphicFrame>
          <p:nvGraphicFramePr>
            <p:cNvPr id="5122" name="Object 3"/>
            <p:cNvGraphicFramePr>
              <a:graphicFrameLocks noChangeAspect="1"/>
            </p:cNvGraphicFramePr>
            <p:nvPr/>
          </p:nvGraphicFramePr>
          <p:xfrm>
            <a:off x="1001" y="520"/>
            <a:ext cx="5294" cy="3670"/>
          </p:xfrm>
          <a:graphic>
            <a:graphicData uri="http://schemas.openxmlformats.org/presentationml/2006/ole">
              <p:oleObj spid="_x0000_s254978" name="Chart" r:id="rId4" imgW="8229297" imgH="5854485" progId="MSGraph.Chart.8">
                <p:embed followColorScheme="full"/>
              </p:oleObj>
            </a:graphicData>
          </a:graphic>
        </p:graphicFrame>
        <p:sp>
          <p:nvSpPr>
            <p:cNvPr id="5127" name="Text Box 4"/>
            <p:cNvSpPr txBox="1">
              <a:spLocks noChangeArrowheads="1"/>
            </p:cNvSpPr>
            <p:nvPr/>
          </p:nvSpPr>
          <p:spPr bwMode="auto">
            <a:xfrm>
              <a:off x="3692" y="1179"/>
              <a:ext cx="789" cy="322"/>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5128" name="Text Box 5"/>
            <p:cNvSpPr txBox="1">
              <a:spLocks noChangeArrowheads="1"/>
            </p:cNvSpPr>
            <p:nvPr/>
          </p:nvSpPr>
          <p:spPr bwMode="auto">
            <a:xfrm>
              <a:off x="2688" y="1056"/>
              <a:ext cx="990" cy="360"/>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413702" name="Text Box 6"/>
            <p:cNvSpPr txBox="1">
              <a:spLocks noChangeArrowheads="1"/>
            </p:cNvSpPr>
            <p:nvPr/>
          </p:nvSpPr>
          <p:spPr bwMode="auto">
            <a:xfrm>
              <a:off x="4464" y="2592"/>
              <a:ext cx="799" cy="325"/>
            </a:xfrm>
            <a:prstGeom prst="rect">
              <a:avLst/>
            </a:prstGeom>
            <a:noFill/>
            <a:ln w="9525">
              <a:noFill/>
              <a:miter lim="800000"/>
              <a:headEnd/>
              <a:tailEnd/>
            </a:ln>
          </p:spPr>
          <p:txBody>
            <a:bodyPr wrap="square">
              <a:spAutoFit/>
            </a:bodyPr>
            <a:lstStyle/>
            <a:p>
              <a:pPr>
                <a:defRPr/>
              </a:pPr>
              <a:r>
                <a:rPr lang="en-US" sz="1400" b="1" dirty="0">
                  <a:solidFill>
                    <a:schemeClr val="accent3"/>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solidFill>
                    <a:schemeClr val="accent3"/>
                  </a:solidFill>
                </a:rPr>
                <a:t>Technical </a:t>
              </a:r>
            </a:p>
            <a:p>
              <a:pPr>
                <a:defRPr/>
              </a:pPr>
              <a:r>
                <a:rPr lang="en-US" sz="1400" b="1" dirty="0">
                  <a:solidFill>
                    <a:schemeClr val="accent3"/>
                  </a:solidFill>
                </a:rPr>
                <a:t>Safeguards</a:t>
              </a:r>
            </a:p>
          </p:txBody>
        </p:sp>
        <p:sp>
          <p:nvSpPr>
            <p:cNvPr id="5130" name="Text Box 7"/>
            <p:cNvSpPr txBox="1">
              <a:spLocks noChangeArrowheads="1"/>
            </p:cNvSpPr>
            <p:nvPr/>
          </p:nvSpPr>
          <p:spPr bwMode="auto">
            <a:xfrm>
              <a:off x="4416" y="1776"/>
              <a:ext cx="920" cy="325"/>
            </a:xfrm>
            <a:prstGeom prst="rect">
              <a:avLst/>
            </a:prstGeom>
            <a:noFill/>
            <a:ln w="9525">
              <a:noFill/>
              <a:miter lim="800000"/>
              <a:headEnd/>
              <a:tailEnd/>
            </a:ln>
          </p:spPr>
          <p:txBody>
            <a:bodyPr wrap="none">
              <a:spAutoFit/>
            </a:bodyPr>
            <a:lstStyle/>
            <a:p>
              <a:r>
                <a:rPr lang="en-US" sz="1400" b="1" dirty="0">
                  <a:solidFill>
                    <a:srgbClr val="FFFFFF"/>
                  </a:solidFill>
                </a:rPr>
                <a:t>Administrative</a:t>
              </a:r>
            </a:p>
            <a:p>
              <a:r>
                <a:rPr lang="en-US" sz="1400" b="1" dirty="0">
                  <a:solidFill>
                    <a:srgbClr val="FFFFFF"/>
                  </a:solidFill>
                </a:rPr>
                <a:t>  Safeguards</a:t>
              </a:r>
            </a:p>
          </p:txBody>
        </p:sp>
        <p:sp>
          <p:nvSpPr>
            <p:cNvPr id="5131" name="Text Box 8"/>
            <p:cNvSpPr txBox="1">
              <a:spLocks noChangeArrowheads="1"/>
            </p:cNvSpPr>
            <p:nvPr/>
          </p:nvSpPr>
          <p:spPr bwMode="auto">
            <a:xfrm>
              <a:off x="3776" y="3270"/>
              <a:ext cx="739" cy="322"/>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5132" name="Text Box 9"/>
            <p:cNvSpPr txBox="1">
              <a:spLocks noChangeArrowheads="1"/>
            </p:cNvSpPr>
            <p:nvPr/>
          </p:nvSpPr>
          <p:spPr bwMode="auto">
            <a:xfrm>
              <a:off x="2858" y="2928"/>
              <a:ext cx="745" cy="586"/>
            </a:xfrm>
            <a:prstGeom prst="rect">
              <a:avLst/>
            </a:prstGeom>
            <a:noFill/>
            <a:ln w="9525">
              <a:noFill/>
              <a:miter lim="800000"/>
              <a:headEnd/>
              <a:tailEnd/>
            </a:ln>
          </p:spPr>
          <p:txBody>
            <a:bodyPr wrap="none">
              <a:spAutoFit/>
            </a:bodyPr>
            <a:lstStyle/>
            <a:p>
              <a:pPr algn="ctr"/>
              <a:r>
                <a:rPr lang="en-US" sz="1400" b="1" dirty="0">
                  <a:solidFill>
                    <a:schemeClr val="bg1"/>
                  </a:solidFill>
                </a:rPr>
                <a:t>   </a:t>
              </a:r>
            </a:p>
            <a:p>
              <a:pPr algn="ctr"/>
              <a:r>
                <a:rPr lang="en-US" sz="1400" b="1" dirty="0">
                  <a:solidFill>
                    <a:schemeClr val="bg1"/>
                  </a:solidFill>
                </a:rPr>
                <a:t>Policies</a:t>
              </a:r>
            </a:p>
            <a:p>
              <a:pPr algn="ctr"/>
              <a:r>
                <a:rPr lang="en-US" sz="1400" b="1" dirty="0">
                  <a:solidFill>
                    <a:schemeClr val="bg1"/>
                  </a:solidFill>
                </a:rPr>
                <a:t> and</a:t>
              </a:r>
            </a:p>
            <a:p>
              <a:pPr algn="ctr"/>
              <a:r>
                <a:rPr lang="en-US" sz="1400" b="1" dirty="0">
                  <a:solidFill>
                    <a:schemeClr val="bg1"/>
                  </a:solidFill>
                </a:rPr>
                <a:t>Procedures</a:t>
              </a:r>
            </a:p>
          </p:txBody>
        </p:sp>
        <p:sp>
          <p:nvSpPr>
            <p:cNvPr id="5133" name="Text Box 10"/>
            <p:cNvSpPr txBox="1">
              <a:spLocks noChangeArrowheads="1"/>
            </p:cNvSpPr>
            <p:nvPr/>
          </p:nvSpPr>
          <p:spPr bwMode="auto">
            <a:xfrm>
              <a:off x="2378" y="2459"/>
              <a:ext cx="719" cy="453"/>
            </a:xfrm>
            <a:prstGeom prst="rect">
              <a:avLst/>
            </a:prstGeom>
            <a:noFill/>
            <a:ln w="9525">
              <a:noFill/>
              <a:miter lim="800000"/>
              <a:headEnd/>
              <a:tailEnd/>
            </a:ln>
          </p:spPr>
          <p:txBody>
            <a:bodyPr wrap="none">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5134" name="Text Box 11"/>
            <p:cNvSpPr txBox="1">
              <a:spLocks noChangeArrowheads="1"/>
            </p:cNvSpPr>
            <p:nvPr/>
          </p:nvSpPr>
          <p:spPr bwMode="auto">
            <a:xfrm>
              <a:off x="2334" y="1862"/>
              <a:ext cx="753" cy="325"/>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grpSp>
      <p:sp>
        <p:nvSpPr>
          <p:cNvPr id="413708" name="Rectangle 12"/>
          <p:cNvSpPr>
            <a:spLocks noGrp="1" noChangeArrowheads="1"/>
          </p:cNvSpPr>
          <p:nvPr>
            <p:ph type="title" idx="4294967295"/>
          </p:nvPr>
        </p:nvSpPr>
        <p:spPr>
          <a:xfrm>
            <a:off x="381000" y="304800"/>
            <a:ext cx="4495800" cy="2925763"/>
          </a:xfrm>
        </p:spPr>
        <p:txBody>
          <a:bodyPr/>
          <a:lstStyle/>
          <a:p>
            <a:pPr eaLnBrk="1" hangingPunct="1">
              <a:defRPr/>
            </a:pPr>
            <a:r>
              <a:rPr lang="en-US" sz="3600" dirty="0"/>
              <a:t>Administrative,</a:t>
            </a:r>
            <a:br>
              <a:rPr lang="en-US" sz="3600" dirty="0"/>
            </a:br>
            <a:r>
              <a:rPr lang="en-US" sz="3600" dirty="0"/>
              <a:t>Technical </a:t>
            </a:r>
            <a:br>
              <a:rPr lang="en-US" sz="3600" dirty="0"/>
            </a:br>
            <a:r>
              <a:rPr lang="en-US" sz="3600" dirty="0"/>
              <a:t>and Physical Safeguards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6553200" y="6243638"/>
            <a:ext cx="2133600" cy="457200"/>
          </a:xfrm>
        </p:spPr>
        <p:txBody>
          <a:bodyPr/>
          <a:lstStyle/>
          <a:p>
            <a:pPr>
              <a:defRPr/>
            </a:pPr>
            <a:fld id="{942D4609-66B4-47E3-8FB3-6B25066FEA27}" type="slidenum">
              <a:rPr lang="en-US" b="0">
                <a:latin typeface="Arial" charset="0"/>
              </a:rPr>
              <a:pPr>
                <a:defRPr/>
              </a:pPr>
              <a:t>8</a:t>
            </a:fld>
            <a:endParaRPr lang="en-US" b="0" dirty="0">
              <a:latin typeface="Arial" charset="0"/>
            </a:endParaRPr>
          </a:p>
        </p:txBody>
      </p:sp>
      <p:sp>
        <p:nvSpPr>
          <p:cNvPr id="6" name="Footer Placeholder 5"/>
          <p:cNvSpPr>
            <a:spLocks noGrp="1"/>
          </p:cNvSpPr>
          <p:nvPr>
            <p:ph type="ftr" sz="quarter" idx="10"/>
          </p:nvPr>
        </p:nvSpPr>
        <p:spPr>
          <a:xfrm>
            <a:off x="2667000" y="6248400"/>
            <a:ext cx="3733800" cy="457200"/>
          </a:xfrm>
        </p:spPr>
        <p:txBody>
          <a:bodyPr/>
          <a:lstStyle/>
          <a:p>
            <a:pPr>
              <a:defRPr/>
            </a:pPr>
            <a:r>
              <a:rPr lang="en-US" dirty="0"/>
              <a:t>A Work in Progress</a:t>
            </a:r>
          </a:p>
        </p:txBody>
      </p:sp>
      <p:sp>
        <p:nvSpPr>
          <p:cNvPr id="404485" name="Rectangle 5"/>
          <p:cNvSpPr>
            <a:spLocks noGrp="1" noChangeArrowheads="1"/>
          </p:cNvSpPr>
          <p:nvPr>
            <p:ph type="title" idx="4294967295"/>
          </p:nvPr>
        </p:nvSpPr>
        <p:spPr>
          <a:xfrm>
            <a:off x="457200" y="228600"/>
            <a:ext cx="8229600" cy="1143000"/>
          </a:xfrm>
        </p:spPr>
        <p:txBody>
          <a:bodyPr/>
          <a:lstStyle/>
          <a:p>
            <a:pPr eaLnBrk="1" hangingPunct="1"/>
            <a:r>
              <a:rPr lang="en-US" sz="4000" dirty="0" smtClean="0"/>
              <a:t>What is at stake…</a:t>
            </a:r>
          </a:p>
        </p:txBody>
      </p:sp>
      <p:sp>
        <p:nvSpPr>
          <p:cNvPr id="404486" name="Rectangle 6"/>
          <p:cNvSpPr>
            <a:spLocks noGrp="1" noChangeArrowheads="1"/>
          </p:cNvSpPr>
          <p:nvPr>
            <p:ph type="body" idx="4294967295"/>
          </p:nvPr>
        </p:nvSpPr>
        <p:spPr>
          <a:xfrm>
            <a:off x="457200" y="1143000"/>
            <a:ext cx="8458200" cy="5410200"/>
          </a:xfrm>
        </p:spPr>
        <p:txBody>
          <a:bodyPr/>
          <a:lstStyle/>
          <a:p>
            <a:pPr eaLnBrk="1" hangingPunct="1"/>
            <a:r>
              <a:rPr lang="en-US" dirty="0" smtClean="0"/>
              <a:t>Lost productivity</a:t>
            </a:r>
          </a:p>
          <a:p>
            <a:pPr lvl="1" eaLnBrk="1" hangingPunct="1"/>
            <a:r>
              <a:rPr lang="en-US" dirty="0" smtClean="0"/>
              <a:t>TeraGrid </a:t>
            </a:r>
          </a:p>
          <a:p>
            <a:pPr lvl="2" eaLnBrk="1" hangingPunct="1"/>
            <a:r>
              <a:rPr lang="en-US" dirty="0" smtClean="0"/>
              <a:t>Supports around $300M+ in research annually*</a:t>
            </a:r>
          </a:p>
          <a:p>
            <a:pPr lvl="2" eaLnBrk="1" hangingPunct="1"/>
            <a:r>
              <a:rPr lang="en-US" dirty="0" smtClean="0"/>
              <a:t>STAKKATO Incident ca. 2003-2004</a:t>
            </a:r>
          </a:p>
          <a:p>
            <a:pPr lvl="1" eaLnBrk="1" hangingPunct="1"/>
            <a:r>
              <a:rPr lang="en-US" dirty="0" smtClean="0"/>
              <a:t>McAfee DAT 5958</a:t>
            </a:r>
          </a:p>
          <a:p>
            <a:pPr lvl="2" eaLnBrk="1" hangingPunct="1"/>
            <a:r>
              <a:rPr lang="en-US" dirty="0" smtClean="0"/>
              <a:t>Worldwide impact April 2010</a:t>
            </a:r>
          </a:p>
          <a:p>
            <a:pPr lvl="2" eaLnBrk="1" hangingPunct="1"/>
            <a:r>
              <a:rPr lang="en-US" dirty="0" smtClean="0"/>
              <a:t>Not the first time this has happened</a:t>
            </a:r>
          </a:p>
          <a:p>
            <a:pPr lvl="2" eaLnBrk="1" hangingPunct="1"/>
            <a:endParaRPr lang="en-US" dirty="0" smtClean="0"/>
          </a:p>
        </p:txBody>
      </p:sp>
      <p:sp>
        <p:nvSpPr>
          <p:cNvPr id="27653" name="Text Box 4"/>
          <p:cNvSpPr txBox="1">
            <a:spLocks noChangeArrowheads="1"/>
          </p:cNvSpPr>
          <p:nvPr/>
        </p:nvSpPr>
        <p:spPr bwMode="auto">
          <a:xfrm>
            <a:off x="76200" y="6400800"/>
            <a:ext cx="3752850" cy="304800"/>
          </a:xfrm>
          <a:prstGeom prst="rect">
            <a:avLst/>
          </a:prstGeom>
          <a:noFill/>
          <a:ln w="9525">
            <a:noFill/>
            <a:miter lim="800000"/>
            <a:headEnd/>
            <a:tailEnd/>
          </a:ln>
        </p:spPr>
        <p:txBody>
          <a:bodyPr wrap="none">
            <a:spAutoFit/>
          </a:bodyPr>
          <a:lstStyle/>
          <a:p>
            <a:r>
              <a:rPr lang="en-US" sz="1400" dirty="0"/>
              <a:t>* Information provided by John Towns, NCSA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48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448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44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448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448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44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build="p" bldLvl="2"/>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Slide Number Placeholder 4"/>
          <p:cNvSpPr>
            <a:spLocks noGrp="1"/>
          </p:cNvSpPr>
          <p:nvPr>
            <p:ph type="sldNum" sz="quarter" idx="11"/>
          </p:nvPr>
        </p:nvSpPr>
        <p:spPr>
          <a:xfrm>
            <a:off x="6553200" y="6243638"/>
            <a:ext cx="2133600" cy="457200"/>
          </a:xfrm>
        </p:spPr>
        <p:txBody>
          <a:bodyPr/>
          <a:lstStyle/>
          <a:p>
            <a:pPr>
              <a:defRPr/>
            </a:pPr>
            <a:fld id="{CA7EF4A0-CD97-4842-9EF1-0ECE33AC4427}" type="slidenum">
              <a:rPr lang="en-US">
                <a:latin typeface="Arial" charset="0"/>
              </a:rPr>
              <a:pPr>
                <a:defRPr/>
              </a:pPr>
              <a:t>80</a:t>
            </a:fld>
            <a:endParaRPr lang="en-US" dirty="0">
              <a:latin typeface="Arial" charset="0"/>
            </a:endParaRPr>
          </a:p>
        </p:txBody>
      </p:sp>
      <p:sp>
        <p:nvSpPr>
          <p:cNvPr id="33" name="Footer Placeholder 6"/>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415746" name="Rectangle 2"/>
          <p:cNvSpPr>
            <a:spLocks noGrp="1" noChangeArrowheads="1"/>
          </p:cNvSpPr>
          <p:nvPr>
            <p:ph type="title" idx="4294967295"/>
          </p:nvPr>
        </p:nvSpPr>
        <p:spPr>
          <a:xfrm>
            <a:off x="381000" y="609600"/>
            <a:ext cx="8915400" cy="1143000"/>
          </a:xfrm>
        </p:spPr>
        <p:txBody>
          <a:bodyPr/>
          <a:lstStyle/>
          <a:p>
            <a:pPr eaLnBrk="1" hangingPunct="1">
              <a:defRPr/>
            </a:pPr>
            <a:r>
              <a:rPr lang="en-US" sz="3600" dirty="0"/>
              <a:t>Administrative, Technical and </a:t>
            </a:r>
            <a:br>
              <a:rPr lang="en-US" sz="3600" dirty="0"/>
            </a:br>
            <a:r>
              <a:rPr lang="en-US" sz="3600" dirty="0"/>
              <a:t>Physical Safeguards </a:t>
            </a:r>
            <a:r>
              <a:rPr lang="en-US" sz="2400" dirty="0"/>
              <a:t>(Examples; not all inclusive)</a:t>
            </a:r>
          </a:p>
        </p:txBody>
      </p:sp>
      <p:sp>
        <p:nvSpPr>
          <p:cNvPr id="415747" name="Rectangle 3"/>
          <p:cNvSpPr>
            <a:spLocks noGrp="1" noChangeArrowheads="1"/>
          </p:cNvSpPr>
          <p:nvPr>
            <p:ph type="body" sz="half" idx="4294967295"/>
          </p:nvPr>
        </p:nvSpPr>
        <p:spPr>
          <a:xfrm>
            <a:off x="457200" y="1828800"/>
            <a:ext cx="8229600" cy="1976438"/>
          </a:xfrm>
        </p:spPr>
        <p:txBody>
          <a:bodyPr/>
          <a:lstStyle/>
          <a:p>
            <a:pPr eaLnBrk="1" hangingPunct="1">
              <a:defRPr/>
            </a:pPr>
            <a:r>
              <a:rPr lang="en-US" sz="2800" dirty="0"/>
              <a:t>Controls are implemented to mitigate risk and reduce the potential for loss</a:t>
            </a:r>
          </a:p>
        </p:txBody>
      </p:sp>
      <p:graphicFrame>
        <p:nvGraphicFramePr>
          <p:cNvPr id="94242" name="Group 34"/>
          <p:cNvGraphicFramePr>
            <a:graphicFrameLocks noGrp="1"/>
          </p:cNvGraphicFramePr>
          <p:nvPr>
            <p:ph sz="half" idx="4294967295"/>
          </p:nvPr>
        </p:nvGraphicFramePr>
        <p:xfrm>
          <a:off x="228600" y="2843213"/>
          <a:ext cx="8534400" cy="3250692"/>
        </p:xfrm>
        <a:graphic>
          <a:graphicData uri="http://schemas.openxmlformats.org/drawingml/2006/table">
            <a:tbl>
              <a:tblPr/>
              <a:tblGrid>
                <a:gridCol w="1800225"/>
                <a:gridCol w="2192338"/>
                <a:gridCol w="2408237"/>
                <a:gridCol w="2133600"/>
              </a:tblGrid>
              <a:tr h="523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Prevention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Detection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Response</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r>
              <a:tr h="7334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Administrative</a:t>
                      </a:r>
                    </a:p>
                  </a:txBody>
                  <a:tcP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Policy and requirements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Procedures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Background checks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Procedures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Supervision</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r>
              <a:tr h="11049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Technical / Logical</a:t>
                      </a:r>
                    </a:p>
                  </a:txBody>
                  <a:tcP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Passwords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Authorizations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Encryption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Intrusion Detection Systems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Tripwire “like”</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Log Analysis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Recovery from backups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System re-imaged</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folHlink"/>
                    </a:solidFill>
                  </a:tcPr>
                </a:tc>
              </a:tr>
              <a:tr h="5461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Physical</a:t>
                      </a:r>
                    </a:p>
                  </a:txBody>
                  <a:tcP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Locks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Barricades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Guards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Video feeds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Arial" charset="0"/>
                        </a:rPr>
                        <a:t>Physical Response</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bl>
          </a:graphicData>
        </a:graphic>
      </p:graphicFrame>
      <p:sp>
        <p:nvSpPr>
          <p:cNvPr id="90144" name="Text Box 31"/>
          <p:cNvSpPr txBox="1">
            <a:spLocks noChangeArrowheads="1"/>
          </p:cNvSpPr>
          <p:nvPr/>
        </p:nvSpPr>
        <p:spPr bwMode="auto">
          <a:xfrm>
            <a:off x="585788" y="6156325"/>
            <a:ext cx="7720012" cy="336550"/>
          </a:xfrm>
          <a:prstGeom prst="rect">
            <a:avLst/>
          </a:prstGeom>
          <a:noFill/>
          <a:ln w="9525">
            <a:noFill/>
            <a:miter lim="800000"/>
            <a:headEnd/>
            <a:tailEnd/>
          </a:ln>
        </p:spPr>
        <p:txBody>
          <a:bodyPr wrap="none">
            <a:spAutoFit/>
          </a:bodyPr>
          <a:lstStyle/>
          <a:p>
            <a:r>
              <a:rPr lang="en-US" sz="1600" dirty="0"/>
              <a:t>Adapted from a presentation by David C. Smith, UISO, Georgetown University 2008</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4C3B939A-35FC-493D-9C38-B9E15B16CC26}" type="slidenum">
              <a:rPr lang="en-US" b="0">
                <a:latin typeface="Arial" charset="0"/>
              </a:rPr>
              <a:pPr>
                <a:defRPr/>
              </a:pPr>
              <a:t>81</a:t>
            </a:fld>
            <a:endParaRPr lang="en-US" b="0" dirty="0">
              <a:latin typeface="Arial" charset="0"/>
            </a:endParaRPr>
          </a:p>
        </p:txBody>
      </p:sp>
      <p:sp>
        <p:nvSpPr>
          <p:cNvPr id="5" name="Footer Placeholder 5"/>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419842" name="Rectangle 2"/>
          <p:cNvSpPr>
            <a:spLocks noGrp="1" noChangeArrowheads="1"/>
          </p:cNvSpPr>
          <p:nvPr>
            <p:ph type="title" idx="4294967295"/>
          </p:nvPr>
        </p:nvSpPr>
        <p:spPr>
          <a:xfrm>
            <a:off x="381000" y="685800"/>
            <a:ext cx="8686800" cy="1143000"/>
          </a:xfrm>
        </p:spPr>
        <p:txBody>
          <a:bodyPr/>
          <a:lstStyle/>
          <a:p>
            <a:pPr eaLnBrk="1" hangingPunct="1">
              <a:defRPr/>
            </a:pPr>
            <a:r>
              <a:rPr lang="en-US" sz="3600" dirty="0"/>
              <a:t>Administrative, Technical and Physical Safeguards: </a:t>
            </a:r>
            <a:r>
              <a:rPr lang="en-US" sz="3600" u="sng" dirty="0"/>
              <a:t>Important Concepts</a:t>
            </a:r>
          </a:p>
        </p:txBody>
      </p:sp>
      <p:sp>
        <p:nvSpPr>
          <p:cNvPr id="419843" name="Rectangle 3"/>
          <p:cNvSpPr>
            <a:spLocks noGrp="1" noChangeArrowheads="1"/>
          </p:cNvSpPr>
          <p:nvPr>
            <p:ph type="body" idx="4294967295"/>
          </p:nvPr>
        </p:nvSpPr>
        <p:spPr>
          <a:xfrm>
            <a:off x="457200" y="2209800"/>
            <a:ext cx="8229600" cy="4114800"/>
          </a:xfrm>
        </p:spPr>
        <p:txBody>
          <a:bodyPr/>
          <a:lstStyle/>
          <a:p>
            <a:pPr eaLnBrk="1" hangingPunct="1">
              <a:defRPr/>
            </a:pPr>
            <a:r>
              <a:rPr lang="en-US" sz="2800" dirty="0"/>
              <a:t>Concept of least privilege: an individual, program or system process should not be granted any more privileges than are necessary to perform the task</a:t>
            </a:r>
          </a:p>
          <a:p>
            <a:pPr eaLnBrk="1" hangingPunct="1">
              <a:buFont typeface="Wingdings" pitchFamily="2" charset="2"/>
              <a:buNone/>
              <a:defRPr/>
            </a:pPr>
            <a:endParaRPr lang="en-US" sz="2800" dirty="0"/>
          </a:p>
          <a:p>
            <a:pPr eaLnBrk="1" hangingPunct="1">
              <a:defRPr/>
            </a:pPr>
            <a:r>
              <a:rPr lang="en-US" sz="2800" dirty="0"/>
              <a:t>Concept of separation of duties: one individual can not complete a critical task by herself</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a:xfrm>
            <a:off x="6553200" y="6243638"/>
            <a:ext cx="2133600" cy="457200"/>
          </a:xfrm>
        </p:spPr>
        <p:txBody>
          <a:bodyPr/>
          <a:lstStyle/>
          <a:p>
            <a:pPr>
              <a:defRPr/>
            </a:pPr>
            <a:fld id="{699516D4-A922-49EB-BCE6-C7204969294F}" type="slidenum">
              <a:rPr lang="en-US" b="0">
                <a:latin typeface="Arial" charset="0"/>
              </a:rPr>
              <a:pPr>
                <a:defRPr/>
              </a:pPr>
              <a:t>82</a:t>
            </a:fld>
            <a:endParaRPr lang="en-US" b="0" dirty="0">
              <a:latin typeface="Arial" charset="0"/>
            </a:endParaRPr>
          </a:p>
        </p:txBody>
      </p:sp>
      <p:sp>
        <p:nvSpPr>
          <p:cNvPr id="14"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grpSp>
        <p:nvGrpSpPr>
          <p:cNvPr id="2" name="Group 14"/>
          <p:cNvGrpSpPr>
            <a:grpSpLocks/>
          </p:cNvGrpSpPr>
          <p:nvPr/>
        </p:nvGrpSpPr>
        <p:grpSpPr bwMode="auto">
          <a:xfrm>
            <a:off x="1366838" y="669779"/>
            <a:ext cx="8162925" cy="5975642"/>
            <a:chOff x="-675" y="522"/>
            <a:chExt cx="5142" cy="3619"/>
          </a:xfrm>
        </p:grpSpPr>
        <p:graphicFrame>
          <p:nvGraphicFramePr>
            <p:cNvPr id="6146" name="Object 2"/>
            <p:cNvGraphicFramePr>
              <a:graphicFrameLocks noChangeAspect="1"/>
            </p:cNvGraphicFramePr>
            <p:nvPr/>
          </p:nvGraphicFramePr>
          <p:xfrm>
            <a:off x="-675" y="522"/>
            <a:ext cx="5142" cy="3619"/>
          </p:xfrm>
          <a:graphic>
            <a:graphicData uri="http://schemas.openxmlformats.org/presentationml/2006/ole">
              <p:oleObj spid="_x0000_s261122" name="Chart" r:id="rId4" imgW="8229297" imgH="5854485" progId="MSGraph.Chart.8">
                <p:embed followColorScheme="full"/>
              </p:oleObj>
            </a:graphicData>
          </a:graphic>
        </p:graphicFrame>
        <p:sp>
          <p:nvSpPr>
            <p:cNvPr id="6151" name="Text Box 3"/>
            <p:cNvSpPr txBox="1">
              <a:spLocks noChangeArrowheads="1"/>
            </p:cNvSpPr>
            <p:nvPr/>
          </p:nvSpPr>
          <p:spPr bwMode="auto">
            <a:xfrm>
              <a:off x="1939" y="1171"/>
              <a:ext cx="774" cy="313"/>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6152" name="Text Box 4"/>
            <p:cNvSpPr txBox="1">
              <a:spLocks noChangeArrowheads="1"/>
            </p:cNvSpPr>
            <p:nvPr/>
          </p:nvSpPr>
          <p:spPr bwMode="auto">
            <a:xfrm>
              <a:off x="960" y="1104"/>
              <a:ext cx="971" cy="351"/>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307205" name="Text Box 5"/>
            <p:cNvSpPr txBox="1">
              <a:spLocks noChangeArrowheads="1"/>
            </p:cNvSpPr>
            <p:nvPr/>
          </p:nvSpPr>
          <p:spPr bwMode="auto">
            <a:xfrm>
              <a:off x="2449" y="2476"/>
              <a:ext cx="732" cy="317"/>
            </a:xfrm>
            <a:prstGeom prst="rect">
              <a:avLst/>
            </a:prstGeom>
            <a:noFill/>
            <a:ln w="9525">
              <a:noFill/>
              <a:miter lim="800000"/>
              <a:headEnd/>
              <a:tailEnd/>
            </a:ln>
            <a:effectLst/>
          </p:spPr>
          <p:txBody>
            <a:bodyPr wrap="non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solidFill>
                    <a:srgbClr val="FFFFFF"/>
                  </a:solidFill>
                </a:rPr>
                <a:t>Technical </a:t>
              </a:r>
            </a:p>
            <a:p>
              <a:pPr>
                <a:defRPr/>
              </a:pPr>
              <a:r>
                <a:rPr lang="en-US" sz="1400" b="1" dirty="0">
                  <a:solidFill>
                    <a:srgbClr val="FFFFFF"/>
                  </a:solidFill>
                </a:rPr>
                <a:t>Safeguards</a:t>
              </a:r>
            </a:p>
          </p:txBody>
        </p:sp>
        <p:sp>
          <p:nvSpPr>
            <p:cNvPr id="6154" name="Text Box 6"/>
            <p:cNvSpPr txBox="1">
              <a:spLocks noChangeArrowheads="1"/>
            </p:cNvSpPr>
            <p:nvPr/>
          </p:nvSpPr>
          <p:spPr bwMode="auto">
            <a:xfrm>
              <a:off x="2619" y="1776"/>
              <a:ext cx="892" cy="313"/>
            </a:xfrm>
            <a:prstGeom prst="rect">
              <a:avLst/>
            </a:prstGeom>
            <a:noFill/>
            <a:ln w="9525">
              <a:noFill/>
              <a:miter lim="800000"/>
              <a:headEnd/>
              <a:tailEnd/>
            </a:ln>
          </p:spPr>
          <p:txBody>
            <a:bodyPr wrap="none">
              <a:spAutoFit/>
            </a:bodyPr>
            <a:lstStyle/>
            <a:p>
              <a:r>
                <a:rPr lang="en-US" sz="1400" b="1" dirty="0"/>
                <a:t>Administrative</a:t>
              </a:r>
            </a:p>
            <a:p>
              <a:r>
                <a:rPr lang="en-US" sz="1400" b="1" dirty="0"/>
                <a:t>  Safeguards</a:t>
              </a:r>
            </a:p>
          </p:txBody>
        </p:sp>
        <p:sp>
          <p:nvSpPr>
            <p:cNvPr id="6155" name="Text Box 7"/>
            <p:cNvSpPr txBox="1">
              <a:spLocks noChangeArrowheads="1"/>
            </p:cNvSpPr>
            <p:nvPr/>
          </p:nvSpPr>
          <p:spPr bwMode="auto">
            <a:xfrm>
              <a:off x="1978" y="3023"/>
              <a:ext cx="724" cy="313"/>
            </a:xfrm>
            <a:prstGeom prst="rect">
              <a:avLst/>
            </a:prstGeom>
            <a:noFill/>
            <a:ln w="9525">
              <a:noFill/>
              <a:miter lim="800000"/>
              <a:headEnd/>
              <a:tailEnd/>
            </a:ln>
          </p:spPr>
          <p:txBody>
            <a:bodyPr>
              <a:spAutoFit/>
            </a:bodyPr>
            <a:lstStyle/>
            <a:p>
              <a:r>
                <a:rPr lang="en-US" sz="1400" b="1" dirty="0">
                  <a:solidFill>
                    <a:srgbClr val="000000"/>
                  </a:solidFill>
                </a:rPr>
                <a:t>  Physical</a:t>
              </a:r>
            </a:p>
            <a:p>
              <a:r>
                <a:rPr lang="en-US" sz="1400" b="1" dirty="0">
                  <a:solidFill>
                    <a:srgbClr val="000000"/>
                  </a:solidFill>
                </a:rPr>
                <a:t>Safeguards</a:t>
              </a:r>
            </a:p>
          </p:txBody>
        </p:sp>
        <p:sp>
          <p:nvSpPr>
            <p:cNvPr id="6156" name="Text Box 8"/>
            <p:cNvSpPr txBox="1">
              <a:spLocks noChangeArrowheads="1"/>
            </p:cNvSpPr>
            <p:nvPr/>
          </p:nvSpPr>
          <p:spPr bwMode="auto">
            <a:xfrm>
              <a:off x="1163" y="2928"/>
              <a:ext cx="731" cy="442"/>
            </a:xfrm>
            <a:prstGeom prst="rect">
              <a:avLst/>
            </a:prstGeom>
            <a:noFill/>
            <a:ln w="9525">
              <a:noFill/>
              <a:miter lim="800000"/>
              <a:headEnd/>
              <a:tailEnd/>
            </a:ln>
          </p:spPr>
          <p:txBody>
            <a:bodyPr wrap="none">
              <a:spAutoFit/>
            </a:bodyPr>
            <a:lstStyle/>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6157" name="Text Box 9"/>
            <p:cNvSpPr txBox="1">
              <a:spLocks noChangeArrowheads="1"/>
            </p:cNvSpPr>
            <p:nvPr/>
          </p:nvSpPr>
          <p:spPr bwMode="auto">
            <a:xfrm>
              <a:off x="653" y="2400"/>
              <a:ext cx="706" cy="442"/>
            </a:xfrm>
            <a:prstGeom prst="rect">
              <a:avLst/>
            </a:prstGeom>
            <a:noFill/>
            <a:ln w="9525">
              <a:noFill/>
              <a:miter lim="800000"/>
              <a:headEnd/>
              <a:tailEnd/>
            </a:ln>
          </p:spPr>
          <p:txBody>
            <a:bodyPr wrap="none">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6158" name="Text Box 10"/>
            <p:cNvSpPr txBox="1">
              <a:spLocks noChangeArrowheads="1"/>
            </p:cNvSpPr>
            <p:nvPr/>
          </p:nvSpPr>
          <p:spPr bwMode="auto">
            <a:xfrm>
              <a:off x="705" y="1809"/>
              <a:ext cx="739" cy="317"/>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grpSp>
      <p:sp>
        <p:nvSpPr>
          <p:cNvPr id="307212" name="Rectangle 12"/>
          <p:cNvSpPr>
            <a:spLocks noGrp="1" noChangeArrowheads="1"/>
          </p:cNvSpPr>
          <p:nvPr>
            <p:ph type="title" idx="4294967295"/>
          </p:nvPr>
        </p:nvSpPr>
        <p:spPr>
          <a:xfrm>
            <a:off x="533400" y="533400"/>
            <a:ext cx="4114800" cy="1524000"/>
          </a:xfrm>
        </p:spPr>
        <p:txBody>
          <a:bodyPr/>
          <a:lstStyle/>
          <a:p>
            <a:pPr eaLnBrk="1" hangingPunct="1">
              <a:defRPr/>
            </a:pPr>
            <a:r>
              <a:rPr lang="en-US" sz="3600" dirty="0"/>
              <a:t>Administrative Safeguards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FFCEB81F-62E2-416A-86B7-1BD4A21E16EA}" type="slidenum">
              <a:rPr lang="en-US">
                <a:effectLst>
                  <a:outerShdw blurRad="38100" dist="38100" dir="2700000" algn="tl">
                    <a:srgbClr val="000000"/>
                  </a:outerShdw>
                </a:effectLst>
                <a:latin typeface="Arial" charset="0"/>
              </a:rPr>
              <a:pPr>
                <a:defRPr/>
              </a:pPr>
              <a:t>83</a:t>
            </a:fld>
            <a:endParaRPr lang="en-US" dirty="0">
              <a:effectLst>
                <a:outerShdw blurRad="38100" dist="38100" dir="2700000" algn="tl">
                  <a:srgbClr val="000000"/>
                </a:outerShdw>
              </a:effectLst>
              <a:latin typeface="Arial" charset="0"/>
            </a:endParaRPr>
          </a:p>
        </p:txBody>
      </p:sp>
      <p:sp>
        <p:nvSpPr>
          <p:cNvPr id="5" name="Footer Placeholder 3"/>
          <p:cNvSpPr>
            <a:spLocks noGrp="1"/>
          </p:cNvSpPr>
          <p:nvPr>
            <p:ph type="ftr" sz="quarter" idx="10"/>
          </p:nvPr>
        </p:nvSpPr>
        <p:spPr>
          <a:xfrm>
            <a:off x="2667000" y="6243638"/>
            <a:ext cx="3733800" cy="457200"/>
          </a:xfrm>
        </p:spPr>
        <p:txBody>
          <a:bodyPr/>
          <a:lstStyle/>
          <a:p>
            <a:pPr>
              <a:defRPr/>
            </a:pPr>
            <a:r>
              <a:rPr lang="en-US" dirty="0">
                <a:effectLst>
                  <a:outerShdw blurRad="38100" dist="38100" dir="2700000" algn="tl">
                    <a:srgbClr val="000000"/>
                  </a:outerShdw>
                </a:effectLst>
              </a:rPr>
              <a:t>A Work in Progress</a:t>
            </a:r>
          </a:p>
        </p:txBody>
      </p:sp>
      <p:sp>
        <p:nvSpPr>
          <p:cNvPr id="112643" name="Rectangle 2"/>
          <p:cNvSpPr>
            <a:spLocks noGrp="1" noChangeArrowheads="1"/>
          </p:cNvSpPr>
          <p:nvPr>
            <p:ph type="title" idx="4294967295"/>
          </p:nvPr>
        </p:nvSpPr>
        <p:spPr/>
        <p:txBody>
          <a:bodyPr/>
          <a:lstStyle/>
          <a:p>
            <a:pPr eaLnBrk="1" hangingPunct="1">
              <a:defRPr/>
            </a:pPr>
            <a:r>
              <a:rPr lang="en-US" sz="3600" dirty="0"/>
              <a:t>Administrative Safeguards</a:t>
            </a:r>
            <a:r>
              <a:rPr lang="en-US" sz="3600" b="1" dirty="0"/>
              <a:t/>
            </a:r>
            <a:br>
              <a:rPr lang="en-US" sz="3600" b="1" dirty="0"/>
            </a:br>
            <a:r>
              <a:rPr lang="en-US" sz="3600" u="sng" dirty="0"/>
              <a:t>Examples</a:t>
            </a:r>
            <a:r>
              <a:rPr lang="en-US" sz="3600" dirty="0"/>
              <a:t> </a:t>
            </a:r>
          </a:p>
        </p:txBody>
      </p:sp>
      <p:sp>
        <p:nvSpPr>
          <p:cNvPr id="112644" name="Rectangle 3"/>
          <p:cNvSpPr>
            <a:spLocks noGrp="1" noChangeArrowheads="1"/>
          </p:cNvSpPr>
          <p:nvPr>
            <p:ph type="body" idx="4294967295"/>
          </p:nvPr>
        </p:nvSpPr>
        <p:spPr/>
        <p:txBody>
          <a:bodyPr/>
          <a:lstStyle/>
          <a:p>
            <a:pPr eaLnBrk="1" hangingPunct="1">
              <a:defRPr/>
            </a:pPr>
            <a:r>
              <a:rPr lang="en-US" sz="2800" dirty="0"/>
              <a:t>Compliance and Legal Issues</a:t>
            </a:r>
          </a:p>
          <a:p>
            <a:pPr eaLnBrk="1" hangingPunct="1">
              <a:defRPr/>
            </a:pPr>
            <a:r>
              <a:rPr lang="en-US" sz="2800" b="1" i="1" dirty="0"/>
              <a:t>Policies and Procedures </a:t>
            </a:r>
          </a:p>
          <a:p>
            <a:pPr eaLnBrk="1" hangingPunct="1">
              <a:defRPr/>
            </a:pPr>
            <a:r>
              <a:rPr lang="en-US" sz="2800" b="1" i="1" dirty="0"/>
              <a:t>Awareness and Training </a:t>
            </a:r>
          </a:p>
          <a:p>
            <a:pPr eaLnBrk="1" hangingPunct="1">
              <a:defRPr/>
            </a:pPr>
            <a:r>
              <a:rPr lang="en-US" sz="2800" b="1" i="1" dirty="0"/>
              <a:t>Risk Assessment and Management</a:t>
            </a:r>
            <a:r>
              <a:rPr lang="en-US" sz="2800" i="1" dirty="0"/>
              <a:t> (previous section)</a:t>
            </a:r>
          </a:p>
          <a:p>
            <a:pPr eaLnBrk="1" hangingPunct="1">
              <a:defRPr/>
            </a:pPr>
            <a:r>
              <a:rPr lang="en-US" sz="2800" dirty="0"/>
              <a:t>Continuity of operations (discussed later)</a:t>
            </a:r>
          </a:p>
          <a:p>
            <a:pPr eaLnBrk="1" hangingPunct="1">
              <a:defRPr/>
            </a:pPr>
            <a:endParaRPr lang="en-US" sz="2800" i="1" dirty="0"/>
          </a:p>
          <a:p>
            <a:pPr eaLnBrk="1" hangingPunct="1">
              <a:buFont typeface="Wingdings" pitchFamily="2" charset="2"/>
              <a:buNone/>
              <a:defRPr/>
            </a:pPr>
            <a:endParaRPr lang="en-US" sz="2800" dirty="0"/>
          </a:p>
          <a:p>
            <a:pPr eaLnBrk="1" hangingPunct="1">
              <a:defRPr/>
            </a:pPr>
            <a:endParaRPr lang="en-US" sz="1600"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35048904-F0D8-4A0D-A695-E0EB785D5F0D}" type="slidenum">
              <a:rPr lang="en-US" b="0">
                <a:latin typeface="Arial" charset="0"/>
              </a:rPr>
              <a:pPr>
                <a:defRPr/>
              </a:pPr>
              <a:t>84</a:t>
            </a:fld>
            <a:endParaRPr lang="en-US" b="0" dirty="0">
              <a:latin typeface="Arial" charset="0"/>
            </a:endParaRPr>
          </a:p>
        </p:txBody>
      </p:sp>
      <p:sp>
        <p:nvSpPr>
          <p:cNvPr id="5" name="Footer Placeholder 3"/>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122883" name="Rectangle 2"/>
          <p:cNvSpPr>
            <a:spLocks noGrp="1" noChangeArrowheads="1"/>
          </p:cNvSpPr>
          <p:nvPr>
            <p:ph type="title" idx="4294967295"/>
          </p:nvPr>
        </p:nvSpPr>
        <p:spPr>
          <a:xfrm>
            <a:off x="457200" y="457200"/>
            <a:ext cx="8229600" cy="914400"/>
          </a:xfrm>
        </p:spPr>
        <p:txBody>
          <a:bodyPr/>
          <a:lstStyle/>
          <a:p>
            <a:pPr eaLnBrk="1" hangingPunct="1">
              <a:defRPr/>
            </a:pPr>
            <a:r>
              <a:rPr lang="en-US" sz="3600" dirty="0"/>
              <a:t>Compliance and Legal Issues</a:t>
            </a:r>
          </a:p>
        </p:txBody>
      </p:sp>
      <p:sp>
        <p:nvSpPr>
          <p:cNvPr id="122884" name="Rectangle 3"/>
          <p:cNvSpPr>
            <a:spLocks noGrp="1" noChangeArrowheads="1"/>
          </p:cNvSpPr>
          <p:nvPr>
            <p:ph type="body" idx="4294967295"/>
          </p:nvPr>
        </p:nvSpPr>
        <p:spPr>
          <a:xfrm>
            <a:off x="457200" y="1257300"/>
            <a:ext cx="8534400" cy="4533900"/>
          </a:xfrm>
        </p:spPr>
        <p:txBody>
          <a:bodyPr/>
          <a:lstStyle/>
          <a:p>
            <a:pPr eaLnBrk="1" hangingPunct="1">
              <a:lnSpc>
                <a:spcPct val="90000"/>
              </a:lnSpc>
              <a:buFont typeface="Wingdings" pitchFamily="2" charset="2"/>
              <a:buNone/>
              <a:defRPr/>
            </a:pPr>
            <a:r>
              <a:rPr lang="en-US" sz="2000" dirty="0"/>
              <a:t>Know and understand the federal and state laws under which the facility (and institution) must operate. For example: </a:t>
            </a:r>
          </a:p>
          <a:p>
            <a:pPr eaLnBrk="1" hangingPunct="1">
              <a:lnSpc>
                <a:spcPct val="90000"/>
              </a:lnSpc>
              <a:defRPr/>
            </a:pPr>
            <a:r>
              <a:rPr lang="en-US" sz="2000" dirty="0"/>
              <a:t>Regulatory Compliance</a:t>
            </a:r>
          </a:p>
          <a:p>
            <a:pPr lvl="1" eaLnBrk="1" hangingPunct="1">
              <a:lnSpc>
                <a:spcPct val="90000"/>
              </a:lnSpc>
              <a:defRPr/>
            </a:pPr>
            <a:r>
              <a:rPr lang="en-US" sz="1600" dirty="0"/>
              <a:t>Environmental Health and Safety</a:t>
            </a:r>
          </a:p>
          <a:p>
            <a:pPr lvl="1" eaLnBrk="1" hangingPunct="1">
              <a:lnSpc>
                <a:spcPct val="90000"/>
              </a:lnSpc>
              <a:defRPr/>
            </a:pPr>
            <a:r>
              <a:rPr lang="en-US" sz="1600" dirty="0"/>
              <a:t>DOE/DOD</a:t>
            </a:r>
          </a:p>
          <a:p>
            <a:pPr eaLnBrk="1" hangingPunct="1">
              <a:lnSpc>
                <a:spcPct val="90000"/>
              </a:lnSpc>
              <a:defRPr/>
            </a:pPr>
            <a:r>
              <a:rPr lang="en-US" sz="2000" dirty="0"/>
              <a:t>Export Control regulations </a:t>
            </a:r>
          </a:p>
          <a:p>
            <a:pPr lvl="1" eaLnBrk="1" hangingPunct="1">
              <a:lnSpc>
                <a:spcPct val="90000"/>
              </a:lnSpc>
              <a:defRPr/>
            </a:pPr>
            <a:r>
              <a:rPr lang="en-US" sz="1600" dirty="0"/>
              <a:t>US Department of Commerce, State Department and Treasury</a:t>
            </a:r>
          </a:p>
          <a:p>
            <a:pPr eaLnBrk="1" hangingPunct="1">
              <a:lnSpc>
                <a:spcPct val="90000"/>
              </a:lnSpc>
              <a:defRPr/>
            </a:pPr>
            <a:r>
              <a:rPr lang="en-US" sz="2000" dirty="0"/>
              <a:t>HIPAA (Health Insurance Portability and Accountability Act)</a:t>
            </a:r>
          </a:p>
          <a:p>
            <a:pPr lvl="1" eaLnBrk="1" hangingPunct="1">
              <a:lnSpc>
                <a:spcPct val="90000"/>
              </a:lnSpc>
              <a:defRPr/>
            </a:pPr>
            <a:r>
              <a:rPr lang="en-US" sz="1600" dirty="0"/>
              <a:t>Health</a:t>
            </a:r>
          </a:p>
          <a:p>
            <a:pPr eaLnBrk="1" hangingPunct="1">
              <a:lnSpc>
                <a:spcPct val="90000"/>
              </a:lnSpc>
              <a:defRPr/>
            </a:pPr>
            <a:r>
              <a:rPr lang="en-US" sz="2000" dirty="0"/>
              <a:t>FERPA (Family Educational Rights and Privacy Act)</a:t>
            </a:r>
          </a:p>
          <a:p>
            <a:pPr lvl="1" eaLnBrk="1" hangingPunct="1">
              <a:lnSpc>
                <a:spcPct val="90000"/>
              </a:lnSpc>
              <a:defRPr/>
            </a:pPr>
            <a:r>
              <a:rPr lang="en-US" sz="1600" dirty="0"/>
              <a:t>Student information</a:t>
            </a:r>
          </a:p>
          <a:p>
            <a:pPr eaLnBrk="1" hangingPunct="1">
              <a:lnSpc>
                <a:spcPct val="90000"/>
              </a:lnSpc>
              <a:defRPr/>
            </a:pPr>
            <a:r>
              <a:rPr lang="en-US" sz="2000" dirty="0"/>
              <a:t>GLBA (Gramm-Leach-Bliley Act)</a:t>
            </a:r>
          </a:p>
          <a:p>
            <a:pPr lvl="1" eaLnBrk="1" hangingPunct="1">
              <a:lnSpc>
                <a:spcPct val="90000"/>
              </a:lnSpc>
              <a:defRPr/>
            </a:pPr>
            <a:r>
              <a:rPr lang="en-US" sz="1600" dirty="0"/>
              <a:t>Privacy and security of financial information</a:t>
            </a:r>
          </a:p>
          <a:p>
            <a:pPr eaLnBrk="1" hangingPunct="1">
              <a:lnSpc>
                <a:spcPct val="90000"/>
              </a:lnSpc>
              <a:defRPr/>
            </a:pPr>
            <a:r>
              <a:rPr lang="en-US" sz="2000" dirty="0"/>
              <a:t>Sarbanes-Oxley Act of 2002 (SOX).</a:t>
            </a:r>
          </a:p>
          <a:p>
            <a:pPr lvl="1" eaLnBrk="1" hangingPunct="1">
              <a:lnSpc>
                <a:spcPct val="90000"/>
              </a:lnSpc>
              <a:defRPr/>
            </a:pPr>
            <a:r>
              <a:rPr lang="en-US" sz="1600" dirty="0"/>
              <a:t>Financial controls: could be extended to non-profits</a:t>
            </a:r>
          </a:p>
          <a:p>
            <a:pPr eaLnBrk="1" hangingPunct="1">
              <a:lnSpc>
                <a:spcPct val="90000"/>
              </a:lnSpc>
              <a:defRPr/>
            </a:pPr>
            <a:r>
              <a:rPr lang="en-US" sz="2000" dirty="0"/>
              <a:t>Privacy Laws/State Breach Notification Laws</a:t>
            </a:r>
          </a:p>
          <a:p>
            <a:pPr lvl="1" eaLnBrk="1" hangingPunct="1">
              <a:lnSpc>
                <a:spcPct val="90000"/>
              </a:lnSpc>
              <a:defRPr/>
            </a:pPr>
            <a:r>
              <a:rPr lang="en-US" sz="1600" dirty="0"/>
              <a:t>If you don’t need personally-identifiable information, don’t ask for it, don’t keep it.</a:t>
            </a:r>
            <a:endParaRPr lang="en-US" sz="1000"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a:xfrm>
            <a:off x="6553200" y="6243638"/>
            <a:ext cx="2133600" cy="457200"/>
          </a:xfrm>
        </p:spPr>
        <p:txBody>
          <a:bodyPr/>
          <a:lstStyle/>
          <a:p>
            <a:pPr>
              <a:defRPr/>
            </a:pPr>
            <a:fld id="{C68A58AB-4EFE-4FD2-8DA7-DC3F234764B0}" type="slidenum">
              <a:rPr lang="en-US" b="0">
                <a:latin typeface="Arial" charset="0"/>
              </a:rPr>
              <a:pPr>
                <a:defRPr/>
              </a:pPr>
              <a:t>85</a:t>
            </a:fld>
            <a:endParaRPr lang="en-US" b="0" dirty="0">
              <a:latin typeface="Arial" charset="0"/>
            </a:endParaRPr>
          </a:p>
        </p:txBody>
      </p:sp>
      <p:sp>
        <p:nvSpPr>
          <p:cNvPr id="14"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grpSp>
        <p:nvGrpSpPr>
          <p:cNvPr id="2" name="Group 14"/>
          <p:cNvGrpSpPr>
            <a:grpSpLocks/>
          </p:cNvGrpSpPr>
          <p:nvPr/>
        </p:nvGrpSpPr>
        <p:grpSpPr bwMode="auto">
          <a:xfrm>
            <a:off x="1900238" y="755650"/>
            <a:ext cx="8162925" cy="5653088"/>
            <a:chOff x="-627" y="476"/>
            <a:chExt cx="5142" cy="3561"/>
          </a:xfrm>
        </p:grpSpPr>
        <p:graphicFrame>
          <p:nvGraphicFramePr>
            <p:cNvPr id="7170" name="Object 2"/>
            <p:cNvGraphicFramePr>
              <a:graphicFrameLocks noChangeAspect="1"/>
            </p:cNvGraphicFramePr>
            <p:nvPr/>
          </p:nvGraphicFramePr>
          <p:xfrm>
            <a:off x="-627" y="476"/>
            <a:ext cx="5142" cy="3561"/>
          </p:xfrm>
          <a:graphic>
            <a:graphicData uri="http://schemas.openxmlformats.org/presentationml/2006/ole">
              <p:oleObj spid="_x0000_s267266" name="Chart" r:id="rId4" imgW="8229297" imgH="5854485" progId="MSGraph.Chart.8">
                <p:embed followColorScheme="full"/>
              </p:oleObj>
            </a:graphicData>
          </a:graphic>
        </p:graphicFrame>
        <p:sp>
          <p:nvSpPr>
            <p:cNvPr id="7175" name="Text Box 3"/>
            <p:cNvSpPr txBox="1">
              <a:spLocks noChangeArrowheads="1"/>
            </p:cNvSpPr>
            <p:nvPr/>
          </p:nvSpPr>
          <p:spPr bwMode="auto">
            <a:xfrm>
              <a:off x="1987" y="1156"/>
              <a:ext cx="781" cy="330"/>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7176" name="Text Box 4"/>
            <p:cNvSpPr txBox="1">
              <a:spLocks noChangeArrowheads="1"/>
            </p:cNvSpPr>
            <p:nvPr/>
          </p:nvSpPr>
          <p:spPr bwMode="auto">
            <a:xfrm>
              <a:off x="1008" y="1008"/>
              <a:ext cx="971" cy="365"/>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283653" name="Text Box 5"/>
            <p:cNvSpPr txBox="1">
              <a:spLocks noChangeArrowheads="1"/>
            </p:cNvSpPr>
            <p:nvPr/>
          </p:nvSpPr>
          <p:spPr bwMode="auto">
            <a:xfrm>
              <a:off x="2454" y="2304"/>
              <a:ext cx="730" cy="330"/>
            </a:xfrm>
            <a:prstGeom prst="rect">
              <a:avLst/>
            </a:prstGeom>
            <a:noFill/>
            <a:ln w="9525">
              <a:noFill/>
              <a:miter lim="800000"/>
              <a:headEnd/>
              <a:tailEnd/>
            </a:ln>
            <a:effectLst/>
          </p:spPr>
          <p:txBody>
            <a:bodyPr wrap="none">
              <a:spAutoFit/>
            </a:bodyPr>
            <a:lstStyle/>
            <a:p>
              <a:pPr>
                <a:defRPr/>
              </a:pPr>
              <a:r>
                <a:rPr lang="en-US" sz="1400" b="1" dirty="0">
                  <a:solidFill>
                    <a:schemeClr val="bg1"/>
                  </a:solidFill>
                </a:rPr>
                <a:t>  </a:t>
              </a:r>
              <a:r>
                <a:rPr lang="en-US" sz="1400" b="1" dirty="0">
                  <a:solidFill>
                    <a:srgbClr val="FFFFFF"/>
                  </a:solidFill>
                </a:rPr>
                <a:t>Technical </a:t>
              </a:r>
            </a:p>
            <a:p>
              <a:pPr>
                <a:defRPr/>
              </a:pPr>
              <a:r>
                <a:rPr lang="en-US" sz="1400" b="1" dirty="0">
                  <a:solidFill>
                    <a:srgbClr val="FFFFFF"/>
                  </a:solidFill>
                </a:rPr>
                <a:t>Safeguards</a:t>
              </a:r>
            </a:p>
          </p:txBody>
        </p:sp>
        <p:sp>
          <p:nvSpPr>
            <p:cNvPr id="7178" name="Text Box 6"/>
            <p:cNvSpPr txBox="1">
              <a:spLocks noChangeArrowheads="1"/>
            </p:cNvSpPr>
            <p:nvPr/>
          </p:nvSpPr>
          <p:spPr bwMode="auto">
            <a:xfrm>
              <a:off x="2454" y="1728"/>
              <a:ext cx="900" cy="330"/>
            </a:xfrm>
            <a:prstGeom prst="rect">
              <a:avLst/>
            </a:prstGeom>
            <a:noFill/>
            <a:ln w="9525">
              <a:noFill/>
              <a:miter lim="800000"/>
              <a:headEnd/>
              <a:tailEnd/>
            </a:ln>
          </p:spPr>
          <p:txBody>
            <a:bodyPr wrap="none">
              <a:spAutoFit/>
            </a:bodyPr>
            <a:lstStyle/>
            <a:p>
              <a:r>
                <a:rPr lang="en-US" sz="1400" b="1" dirty="0"/>
                <a:t>Administrative</a:t>
              </a:r>
            </a:p>
            <a:p>
              <a:r>
                <a:rPr lang="en-US" sz="1400" b="1" dirty="0"/>
                <a:t>  Safeguards</a:t>
              </a:r>
            </a:p>
          </p:txBody>
        </p:sp>
        <p:sp>
          <p:nvSpPr>
            <p:cNvPr id="7179" name="Text Box 7"/>
            <p:cNvSpPr txBox="1">
              <a:spLocks noChangeArrowheads="1"/>
            </p:cNvSpPr>
            <p:nvPr/>
          </p:nvSpPr>
          <p:spPr bwMode="auto">
            <a:xfrm>
              <a:off x="2026" y="2928"/>
              <a:ext cx="730" cy="330"/>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7180" name="Text Box 8"/>
            <p:cNvSpPr txBox="1">
              <a:spLocks noChangeArrowheads="1"/>
            </p:cNvSpPr>
            <p:nvPr/>
          </p:nvSpPr>
          <p:spPr bwMode="auto">
            <a:xfrm>
              <a:off x="1101" y="2996"/>
              <a:ext cx="737" cy="601"/>
            </a:xfrm>
            <a:prstGeom prst="rect">
              <a:avLst/>
            </a:prstGeom>
            <a:noFill/>
            <a:ln w="9525">
              <a:noFill/>
              <a:miter lim="800000"/>
              <a:headEnd/>
              <a:tailEnd/>
            </a:ln>
          </p:spPr>
          <p:txBody>
            <a:bodyPr wrap="none">
              <a:spAutoFit/>
            </a:bodyPr>
            <a:lstStyle/>
            <a:p>
              <a:pPr algn="ctr"/>
              <a:r>
                <a:rPr lang="en-US" sz="1400" b="1" dirty="0">
                  <a:solidFill>
                    <a:schemeClr val="bg1"/>
                  </a:solidFill>
                </a:rPr>
                <a:t>   </a:t>
              </a:r>
            </a:p>
            <a:p>
              <a:pPr algn="ctr"/>
              <a:r>
                <a:rPr lang="en-US" sz="1400" b="1" dirty="0">
                  <a:solidFill>
                    <a:schemeClr val="bg1"/>
                  </a:solidFill>
                </a:rPr>
                <a:t>Policies</a:t>
              </a:r>
            </a:p>
            <a:p>
              <a:pPr algn="ctr"/>
              <a:r>
                <a:rPr lang="en-US" sz="1400" b="1" dirty="0">
                  <a:solidFill>
                    <a:schemeClr val="bg1"/>
                  </a:solidFill>
                </a:rPr>
                <a:t>and</a:t>
              </a:r>
            </a:p>
            <a:p>
              <a:pPr algn="ctr"/>
              <a:r>
                <a:rPr lang="en-US" sz="1400" b="1" dirty="0">
                  <a:solidFill>
                    <a:schemeClr val="bg1"/>
                  </a:solidFill>
                </a:rPr>
                <a:t>Procedures</a:t>
              </a:r>
            </a:p>
          </p:txBody>
        </p:sp>
        <p:sp>
          <p:nvSpPr>
            <p:cNvPr id="7181" name="Text Box 9"/>
            <p:cNvSpPr txBox="1">
              <a:spLocks noChangeArrowheads="1"/>
            </p:cNvSpPr>
            <p:nvPr/>
          </p:nvSpPr>
          <p:spPr bwMode="auto">
            <a:xfrm>
              <a:off x="672" y="2304"/>
              <a:ext cx="710" cy="465"/>
            </a:xfrm>
            <a:prstGeom prst="rect">
              <a:avLst/>
            </a:prstGeom>
            <a:noFill/>
            <a:ln w="9525">
              <a:noFill/>
              <a:miter lim="800000"/>
              <a:headEnd/>
              <a:tailEnd/>
            </a:ln>
          </p:spPr>
          <p:txBody>
            <a:bodyPr wrap="none">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7182" name="Text Box 10"/>
            <p:cNvSpPr txBox="1">
              <a:spLocks noChangeArrowheads="1"/>
            </p:cNvSpPr>
            <p:nvPr/>
          </p:nvSpPr>
          <p:spPr bwMode="auto">
            <a:xfrm>
              <a:off x="720" y="1728"/>
              <a:ext cx="737" cy="330"/>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grpSp>
      <p:sp>
        <p:nvSpPr>
          <p:cNvPr id="283661" name="Rectangle 13"/>
          <p:cNvSpPr>
            <a:spLocks noGrp="1" noChangeArrowheads="1"/>
          </p:cNvSpPr>
          <p:nvPr>
            <p:ph type="title" idx="4294967295"/>
          </p:nvPr>
        </p:nvSpPr>
        <p:spPr>
          <a:xfrm>
            <a:off x="533400" y="1219200"/>
            <a:ext cx="3581400" cy="1143000"/>
          </a:xfrm>
        </p:spPr>
        <p:txBody>
          <a:bodyPr/>
          <a:lstStyle/>
          <a:p>
            <a:pPr eaLnBrk="1" hangingPunct="1">
              <a:defRPr/>
            </a:pPr>
            <a:r>
              <a:rPr lang="en-US" sz="3600" dirty="0"/>
              <a:t>Administrative Safeguards: Policies and Procedures</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6553200" y="6243638"/>
            <a:ext cx="2133600" cy="457200"/>
          </a:xfrm>
        </p:spPr>
        <p:txBody>
          <a:bodyPr/>
          <a:lstStyle/>
          <a:p>
            <a:pPr>
              <a:defRPr/>
            </a:pPr>
            <a:fld id="{DE4C15E9-B576-4EAD-8D85-3A4C0E41E4B7}" type="slidenum">
              <a:rPr lang="en-US" b="0">
                <a:latin typeface="Arial" charset="0"/>
              </a:rPr>
              <a:pPr>
                <a:defRPr/>
              </a:pPr>
              <a:t>86</a:t>
            </a:fld>
            <a:endParaRPr lang="en-US" b="0" dirty="0">
              <a:latin typeface="Arial" charset="0"/>
            </a:endParaRPr>
          </a:p>
        </p:txBody>
      </p:sp>
      <p:sp>
        <p:nvSpPr>
          <p:cNvPr id="6" name="Footer Placeholder 5"/>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184322" name="Rectangle 2"/>
          <p:cNvSpPr>
            <a:spLocks noGrp="1" noChangeArrowheads="1"/>
          </p:cNvSpPr>
          <p:nvPr>
            <p:ph type="title" idx="4294967295"/>
          </p:nvPr>
        </p:nvSpPr>
        <p:spPr/>
        <p:txBody>
          <a:bodyPr/>
          <a:lstStyle/>
          <a:p>
            <a:pPr eaLnBrk="1" hangingPunct="1">
              <a:defRPr/>
            </a:pPr>
            <a:r>
              <a:rPr lang="en-US" sz="3600" dirty="0"/>
              <a:t>Examples of Policies</a:t>
            </a:r>
          </a:p>
        </p:txBody>
      </p:sp>
      <p:sp>
        <p:nvSpPr>
          <p:cNvPr id="184323" name="Rectangle 3"/>
          <p:cNvSpPr>
            <a:spLocks noGrp="1" noChangeArrowheads="1"/>
          </p:cNvSpPr>
          <p:nvPr>
            <p:ph type="body" idx="4294967295"/>
          </p:nvPr>
        </p:nvSpPr>
        <p:spPr>
          <a:xfrm>
            <a:off x="457200" y="1371600"/>
            <a:ext cx="8229600" cy="4533900"/>
          </a:xfrm>
        </p:spPr>
        <p:txBody>
          <a:bodyPr/>
          <a:lstStyle/>
          <a:p>
            <a:pPr eaLnBrk="1" hangingPunct="1">
              <a:lnSpc>
                <a:spcPct val="90000"/>
              </a:lnSpc>
              <a:defRPr/>
            </a:pPr>
            <a:r>
              <a:rPr lang="en-US" sz="2400" dirty="0"/>
              <a:t>Security Policies and Procedures</a:t>
            </a:r>
            <a:r>
              <a:rPr lang="en-US" sz="2400" baseline="30000" dirty="0"/>
              <a:t>*</a:t>
            </a:r>
            <a:endParaRPr lang="en-US" sz="2400" dirty="0"/>
          </a:p>
          <a:p>
            <a:pPr lvl="1" eaLnBrk="1" hangingPunct="1">
              <a:lnSpc>
                <a:spcPct val="90000"/>
              </a:lnSpc>
              <a:defRPr/>
            </a:pPr>
            <a:r>
              <a:rPr lang="en-US" sz="2000" dirty="0"/>
              <a:t>1.0 Security Policy (This section is policy about security policy)</a:t>
            </a:r>
          </a:p>
          <a:p>
            <a:pPr lvl="1" eaLnBrk="1" hangingPunct="1">
              <a:lnSpc>
                <a:spcPct val="90000"/>
              </a:lnSpc>
              <a:defRPr/>
            </a:pPr>
            <a:r>
              <a:rPr lang="en-US" sz="2000" dirty="0"/>
              <a:t>2.0 Organizational Security</a:t>
            </a:r>
          </a:p>
          <a:p>
            <a:pPr lvl="1" eaLnBrk="1" hangingPunct="1">
              <a:lnSpc>
                <a:spcPct val="90000"/>
              </a:lnSpc>
              <a:defRPr/>
            </a:pPr>
            <a:r>
              <a:rPr lang="en-US" sz="2000" dirty="0"/>
              <a:t>3.0 Asset Classification</a:t>
            </a:r>
          </a:p>
          <a:p>
            <a:pPr lvl="1" eaLnBrk="1" hangingPunct="1">
              <a:lnSpc>
                <a:spcPct val="90000"/>
              </a:lnSpc>
              <a:defRPr/>
            </a:pPr>
            <a:r>
              <a:rPr lang="en-US" sz="2000" dirty="0"/>
              <a:t>4.0 Personnel Security</a:t>
            </a:r>
          </a:p>
          <a:p>
            <a:pPr lvl="1" eaLnBrk="1" hangingPunct="1">
              <a:lnSpc>
                <a:spcPct val="90000"/>
              </a:lnSpc>
              <a:defRPr/>
            </a:pPr>
            <a:r>
              <a:rPr lang="en-US" sz="2000" dirty="0"/>
              <a:t>5.0 Physical and Environmental Security</a:t>
            </a:r>
          </a:p>
          <a:p>
            <a:pPr lvl="1" eaLnBrk="1" hangingPunct="1">
              <a:lnSpc>
                <a:spcPct val="90000"/>
              </a:lnSpc>
              <a:defRPr/>
            </a:pPr>
            <a:r>
              <a:rPr lang="en-US" sz="2000" dirty="0"/>
              <a:t>6.0 Communications and Operations Management</a:t>
            </a:r>
          </a:p>
          <a:p>
            <a:pPr lvl="1" eaLnBrk="1" hangingPunct="1">
              <a:lnSpc>
                <a:spcPct val="90000"/>
              </a:lnSpc>
              <a:defRPr/>
            </a:pPr>
            <a:r>
              <a:rPr lang="en-US" sz="2000" dirty="0"/>
              <a:t>7.0 Access Control</a:t>
            </a:r>
          </a:p>
          <a:p>
            <a:pPr lvl="1" eaLnBrk="1" hangingPunct="1">
              <a:lnSpc>
                <a:spcPct val="90000"/>
              </a:lnSpc>
              <a:defRPr/>
            </a:pPr>
            <a:r>
              <a:rPr lang="en-US" sz="2000" dirty="0"/>
              <a:t>8.0 System Development and Maintenance</a:t>
            </a:r>
          </a:p>
          <a:p>
            <a:pPr lvl="1" eaLnBrk="1" hangingPunct="1">
              <a:lnSpc>
                <a:spcPct val="90000"/>
              </a:lnSpc>
              <a:defRPr/>
            </a:pPr>
            <a:r>
              <a:rPr lang="en-US" sz="2000" dirty="0"/>
              <a:t>9.0 Business Continuity Management</a:t>
            </a:r>
          </a:p>
          <a:p>
            <a:pPr lvl="1" eaLnBrk="1" hangingPunct="1">
              <a:lnSpc>
                <a:spcPct val="90000"/>
              </a:lnSpc>
              <a:defRPr/>
            </a:pPr>
            <a:r>
              <a:rPr lang="en-US" sz="2000" dirty="0"/>
              <a:t>10.0 Compliance</a:t>
            </a:r>
          </a:p>
          <a:p>
            <a:pPr lvl="1" eaLnBrk="1" hangingPunct="1">
              <a:lnSpc>
                <a:spcPct val="90000"/>
              </a:lnSpc>
              <a:defRPr/>
            </a:pPr>
            <a:r>
              <a:rPr lang="en-US" sz="2000" dirty="0"/>
              <a:t>11.0 Incident Management</a:t>
            </a:r>
          </a:p>
          <a:p>
            <a:pPr lvl="1" eaLnBrk="1" hangingPunct="1">
              <a:lnSpc>
                <a:spcPct val="90000"/>
              </a:lnSpc>
              <a:defRPr/>
            </a:pPr>
            <a:r>
              <a:rPr lang="en-US" sz="2000" dirty="0"/>
              <a:t>12.0 Security Plans</a:t>
            </a:r>
          </a:p>
        </p:txBody>
      </p:sp>
      <p:sp>
        <p:nvSpPr>
          <p:cNvPr id="104453" name="Text Box 4"/>
          <p:cNvSpPr txBox="1">
            <a:spLocks noChangeArrowheads="1"/>
          </p:cNvSpPr>
          <p:nvPr/>
        </p:nvSpPr>
        <p:spPr bwMode="auto">
          <a:xfrm>
            <a:off x="609600" y="6019800"/>
            <a:ext cx="6445250" cy="517525"/>
          </a:xfrm>
          <a:prstGeom prst="rect">
            <a:avLst/>
          </a:prstGeom>
          <a:noFill/>
          <a:ln w="9525">
            <a:noFill/>
            <a:miter lim="800000"/>
            <a:headEnd/>
            <a:tailEnd/>
          </a:ln>
        </p:spPr>
        <p:txBody>
          <a:bodyPr wrap="none">
            <a:spAutoFit/>
          </a:bodyPr>
          <a:lstStyle/>
          <a:p>
            <a:r>
              <a:rPr lang="en-US" sz="1400" dirty="0"/>
              <a:t>*Source:  Outline taken from </a:t>
            </a:r>
            <a:r>
              <a:rPr lang="en-US" sz="1400" dirty="0">
                <a:hlinkClick r:id="rId3"/>
              </a:rPr>
              <a:t>EDUCAUSE/Internet2 Information Security Guide. </a:t>
            </a:r>
            <a:endParaRPr lang="en-US" sz="1400" dirty="0"/>
          </a:p>
          <a:p>
            <a:r>
              <a:rPr lang="en-US" sz="1400" i="1" dirty="0"/>
              <a:t>Site known good April 2010.</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a:xfrm>
            <a:off x="6553200" y="6243638"/>
            <a:ext cx="2133600" cy="457200"/>
          </a:xfrm>
        </p:spPr>
        <p:txBody>
          <a:bodyPr/>
          <a:lstStyle/>
          <a:p>
            <a:pPr>
              <a:defRPr/>
            </a:pPr>
            <a:fld id="{1C9B25D3-7532-4171-B16C-F148D2B62BAE}" type="slidenum">
              <a:rPr lang="en-US">
                <a:latin typeface="Arial" charset="0"/>
              </a:rPr>
              <a:pPr>
                <a:defRPr/>
              </a:pPr>
              <a:t>87</a:t>
            </a:fld>
            <a:endParaRPr lang="en-US" dirty="0">
              <a:latin typeface="Arial" charset="0"/>
            </a:endParaRPr>
          </a:p>
        </p:txBody>
      </p:sp>
      <p:sp>
        <p:nvSpPr>
          <p:cNvPr id="7" name="Footer Placeholder 5"/>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186370" name="Rectangle 2"/>
          <p:cNvSpPr>
            <a:spLocks noGrp="1" noChangeArrowheads="1"/>
          </p:cNvSpPr>
          <p:nvPr>
            <p:ph type="title" idx="4294967295"/>
          </p:nvPr>
        </p:nvSpPr>
        <p:spPr>
          <a:xfrm>
            <a:off x="457200" y="304800"/>
            <a:ext cx="8229600" cy="1143000"/>
          </a:xfrm>
        </p:spPr>
        <p:txBody>
          <a:bodyPr/>
          <a:lstStyle/>
          <a:p>
            <a:pPr eaLnBrk="1" hangingPunct="1">
              <a:defRPr/>
            </a:pPr>
            <a:r>
              <a:rPr lang="en-US" sz="3600" dirty="0"/>
              <a:t>More Example Policies</a:t>
            </a:r>
          </a:p>
        </p:txBody>
      </p:sp>
      <p:sp>
        <p:nvSpPr>
          <p:cNvPr id="186371" name="Rectangle 3"/>
          <p:cNvSpPr>
            <a:spLocks noGrp="1" noChangeArrowheads="1"/>
          </p:cNvSpPr>
          <p:nvPr>
            <p:ph type="body" idx="4294967295"/>
          </p:nvPr>
        </p:nvSpPr>
        <p:spPr>
          <a:xfrm>
            <a:off x="228600" y="1219200"/>
            <a:ext cx="8686800" cy="3505200"/>
          </a:xfrm>
        </p:spPr>
        <p:txBody>
          <a:bodyPr/>
          <a:lstStyle/>
          <a:p>
            <a:pPr eaLnBrk="1" hangingPunct="1">
              <a:defRPr/>
            </a:pPr>
            <a:r>
              <a:rPr lang="en-US" sz="2100" dirty="0"/>
              <a:t>Responsible/Acceptable Use Policy (AUPs) </a:t>
            </a:r>
          </a:p>
          <a:p>
            <a:pPr lvl="1" eaLnBrk="1" hangingPunct="1">
              <a:defRPr/>
            </a:pPr>
            <a:r>
              <a:rPr lang="en-US" sz="1900" dirty="0"/>
              <a:t>Typically define what uses are permitted and what are not. (e.g., no personal commercial gain, no illegal behavior, follow export control mandates, etc.)</a:t>
            </a:r>
          </a:p>
          <a:p>
            <a:pPr eaLnBrk="1" hangingPunct="1">
              <a:defRPr/>
            </a:pPr>
            <a:r>
              <a:rPr lang="en-US" sz="2100" dirty="0"/>
              <a:t> “Agreement of Use” or “Rules of Behavior.” </a:t>
            </a:r>
          </a:p>
          <a:p>
            <a:pPr eaLnBrk="1" hangingPunct="1">
              <a:buFont typeface="Wingdings" pitchFamily="2" charset="2"/>
              <a:buNone/>
              <a:defRPr/>
            </a:pPr>
            <a:r>
              <a:rPr lang="en-US" sz="2100" dirty="0"/>
              <a:t>	</a:t>
            </a:r>
            <a:r>
              <a:rPr lang="en-US" sz="1900" dirty="0"/>
              <a:t>Facilities need to make sure that:</a:t>
            </a:r>
          </a:p>
          <a:p>
            <a:pPr lvl="1" eaLnBrk="1" hangingPunct="1">
              <a:defRPr/>
            </a:pPr>
            <a:r>
              <a:rPr lang="en-US" sz="2000" dirty="0"/>
              <a:t>Only authorized users are using resources and know how they are using them</a:t>
            </a:r>
          </a:p>
          <a:p>
            <a:pPr lvl="1" eaLnBrk="1" hangingPunct="1">
              <a:defRPr/>
            </a:pPr>
            <a:r>
              <a:rPr lang="en-US" sz="2000" dirty="0"/>
              <a:t>Users are accountable for the actions of others they may designate as users </a:t>
            </a:r>
          </a:p>
          <a:p>
            <a:pPr lvl="1" eaLnBrk="1" hangingPunct="1">
              <a:defRPr/>
            </a:pPr>
            <a:r>
              <a:rPr lang="en-US" sz="2000" dirty="0"/>
              <a:t>Users are aware of consequences of misuse</a:t>
            </a:r>
          </a:p>
        </p:txBody>
      </p:sp>
      <p:sp>
        <p:nvSpPr>
          <p:cNvPr id="106501" name="Text Box 4"/>
          <p:cNvSpPr txBox="1">
            <a:spLocks noChangeArrowheads="1"/>
          </p:cNvSpPr>
          <p:nvPr/>
        </p:nvSpPr>
        <p:spPr bwMode="auto">
          <a:xfrm>
            <a:off x="228600" y="5181600"/>
            <a:ext cx="8662988" cy="704850"/>
          </a:xfrm>
          <a:prstGeom prst="rect">
            <a:avLst/>
          </a:prstGeom>
          <a:noFill/>
          <a:ln w="9525">
            <a:solidFill>
              <a:schemeClr val="tx1"/>
            </a:solidFill>
            <a:miter lim="800000"/>
            <a:headEnd/>
            <a:tailEnd/>
          </a:ln>
        </p:spPr>
        <p:txBody>
          <a:bodyPr>
            <a:spAutoFit/>
          </a:bodyPr>
          <a:lstStyle/>
          <a:p>
            <a:pPr algn="ctr">
              <a:lnSpc>
                <a:spcPct val="90000"/>
              </a:lnSpc>
              <a:spcBef>
                <a:spcPct val="20000"/>
              </a:spcBef>
              <a:buClr>
                <a:schemeClr val="hlink"/>
              </a:buClr>
              <a:buFont typeface="Wingdings" pitchFamily="2" charset="2"/>
              <a:buNone/>
            </a:pPr>
            <a:r>
              <a:rPr lang="en-US" sz="2200" dirty="0"/>
              <a:t>Facilities need an awareness of security breach implications that could impact the facility, NSF or the United States of America. </a:t>
            </a:r>
          </a:p>
        </p:txBody>
      </p:sp>
      <p:sp>
        <p:nvSpPr>
          <p:cNvPr id="106502" name="Text Box 6"/>
          <p:cNvSpPr txBox="1">
            <a:spLocks noChangeArrowheads="1"/>
          </p:cNvSpPr>
          <p:nvPr/>
        </p:nvSpPr>
        <p:spPr bwMode="auto">
          <a:xfrm>
            <a:off x="288925" y="6049963"/>
            <a:ext cx="5221288" cy="304800"/>
          </a:xfrm>
          <a:prstGeom prst="rect">
            <a:avLst/>
          </a:prstGeom>
          <a:noFill/>
          <a:ln w="9525">
            <a:noFill/>
            <a:miter lim="800000"/>
            <a:headEnd/>
            <a:tailEnd/>
          </a:ln>
        </p:spPr>
        <p:txBody>
          <a:bodyPr wrap="none">
            <a:spAutoFit/>
          </a:bodyPr>
          <a:lstStyle/>
          <a:p>
            <a:r>
              <a:rPr lang="en-US" sz="1400" dirty="0"/>
              <a:t>* Examples may be found on the SDSC and TeraGrid web sites.</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a:xfrm>
            <a:off x="6553200" y="6243638"/>
            <a:ext cx="2133600" cy="457200"/>
          </a:xfrm>
        </p:spPr>
        <p:txBody>
          <a:bodyPr/>
          <a:lstStyle/>
          <a:p>
            <a:pPr>
              <a:defRPr/>
            </a:pPr>
            <a:fld id="{C3BF6EC4-BEF9-4B52-A911-787781EC801D}" type="slidenum">
              <a:rPr lang="en-US" b="0">
                <a:latin typeface="Arial" charset="0"/>
              </a:rPr>
              <a:pPr>
                <a:defRPr/>
              </a:pPr>
              <a:t>88</a:t>
            </a:fld>
            <a:endParaRPr lang="en-US" b="0" dirty="0">
              <a:latin typeface="Arial" charset="0"/>
            </a:endParaRPr>
          </a:p>
        </p:txBody>
      </p:sp>
      <p:sp>
        <p:nvSpPr>
          <p:cNvPr id="7" name="Footer Placeholder 5"/>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468994" name="Rectangle 2"/>
          <p:cNvSpPr>
            <a:spLocks noGrp="1" noChangeArrowheads="1"/>
          </p:cNvSpPr>
          <p:nvPr>
            <p:ph type="title" idx="4294967295"/>
          </p:nvPr>
        </p:nvSpPr>
        <p:spPr/>
        <p:txBody>
          <a:bodyPr/>
          <a:lstStyle/>
          <a:p>
            <a:pPr eaLnBrk="1" hangingPunct="1">
              <a:defRPr/>
            </a:pPr>
            <a:r>
              <a:rPr lang="en-US" sz="3600" dirty="0"/>
              <a:t>More Example Policies</a:t>
            </a:r>
          </a:p>
        </p:txBody>
      </p:sp>
      <p:sp>
        <p:nvSpPr>
          <p:cNvPr id="468995" name="Rectangle 3"/>
          <p:cNvSpPr>
            <a:spLocks noGrp="1" noChangeArrowheads="1"/>
          </p:cNvSpPr>
          <p:nvPr>
            <p:ph type="body" idx="4294967295"/>
          </p:nvPr>
        </p:nvSpPr>
        <p:spPr>
          <a:xfrm>
            <a:off x="457200" y="1447800"/>
            <a:ext cx="8229600" cy="4876800"/>
          </a:xfrm>
        </p:spPr>
        <p:txBody>
          <a:bodyPr/>
          <a:lstStyle/>
          <a:p>
            <a:pPr eaLnBrk="1" hangingPunct="1">
              <a:defRPr/>
            </a:pPr>
            <a:r>
              <a:rPr lang="en-US" sz="2400" dirty="0"/>
              <a:t>Laptop and Portable Device Encryption Policy</a:t>
            </a:r>
          </a:p>
          <a:p>
            <a:pPr lvl="1" eaLnBrk="1" hangingPunct="1">
              <a:defRPr/>
            </a:pPr>
            <a:r>
              <a:rPr lang="en-US" sz="2000" dirty="0"/>
              <a:t>Describe what can be stored on a laptop, thumb drive or other device</a:t>
            </a:r>
          </a:p>
          <a:p>
            <a:pPr lvl="1" eaLnBrk="1" hangingPunct="1">
              <a:defRPr/>
            </a:pPr>
            <a:r>
              <a:rPr lang="en-US" sz="2000" dirty="0"/>
              <a:t>Protect against loss of scientific information</a:t>
            </a:r>
          </a:p>
          <a:p>
            <a:pPr lvl="1" eaLnBrk="1" hangingPunct="1">
              <a:defRPr/>
            </a:pPr>
            <a:r>
              <a:rPr lang="en-US" sz="2000" dirty="0"/>
              <a:t>Protect administrative information, especially PII (personally-identifiable information)</a:t>
            </a:r>
            <a:endParaRPr lang="en-US" sz="1800" dirty="0"/>
          </a:p>
          <a:p>
            <a:pPr eaLnBrk="1" hangingPunct="1">
              <a:defRPr/>
            </a:pPr>
            <a:endParaRPr lang="en-US" sz="2000" dirty="0"/>
          </a:p>
          <a:p>
            <a:pPr lvl="1" eaLnBrk="1" hangingPunct="1">
              <a:defRPr/>
            </a:pPr>
            <a:endParaRPr lang="en-US" sz="1800" dirty="0"/>
          </a:p>
          <a:p>
            <a:pPr lvl="1" eaLnBrk="1" hangingPunct="1">
              <a:defRPr/>
            </a:pPr>
            <a:endParaRPr lang="en-US" sz="1800" dirty="0"/>
          </a:p>
          <a:p>
            <a:pPr lvl="1" eaLnBrk="1" hangingPunct="1">
              <a:defRPr/>
            </a:pPr>
            <a:endParaRPr lang="en-US" sz="1800" dirty="0"/>
          </a:p>
        </p:txBody>
      </p:sp>
      <p:sp>
        <p:nvSpPr>
          <p:cNvPr id="108549" name="Text Box 4"/>
          <p:cNvSpPr txBox="1">
            <a:spLocks noChangeArrowheads="1"/>
          </p:cNvSpPr>
          <p:nvPr/>
        </p:nvSpPr>
        <p:spPr bwMode="auto">
          <a:xfrm>
            <a:off x="685800" y="5943600"/>
            <a:ext cx="4621213" cy="304800"/>
          </a:xfrm>
          <a:prstGeom prst="rect">
            <a:avLst/>
          </a:prstGeom>
          <a:noFill/>
          <a:ln w="9525">
            <a:noFill/>
            <a:miter lim="800000"/>
            <a:headEnd/>
            <a:tailEnd/>
          </a:ln>
        </p:spPr>
        <p:txBody>
          <a:bodyPr wrap="none">
            <a:spAutoFit/>
          </a:bodyPr>
          <a:lstStyle/>
          <a:p>
            <a:r>
              <a:rPr lang="en-US" sz="1400" dirty="0"/>
              <a:t>* NB: DOD Bans Use of Thumb Drives, November 2008 </a:t>
            </a:r>
          </a:p>
        </p:txBody>
      </p:sp>
      <p:sp>
        <p:nvSpPr>
          <p:cNvPr id="108550" name="Text Box 6"/>
          <p:cNvSpPr txBox="1">
            <a:spLocks noChangeArrowheads="1"/>
          </p:cNvSpPr>
          <p:nvPr/>
        </p:nvSpPr>
        <p:spPr bwMode="auto">
          <a:xfrm>
            <a:off x="533400" y="4648200"/>
            <a:ext cx="8153400" cy="436563"/>
          </a:xfrm>
          <a:prstGeom prst="rect">
            <a:avLst/>
          </a:prstGeom>
          <a:noFill/>
          <a:ln w="9525">
            <a:solidFill>
              <a:schemeClr val="tx1"/>
            </a:solidFill>
            <a:miter lim="800000"/>
            <a:headEnd/>
            <a:tailEnd/>
          </a:ln>
        </p:spPr>
        <p:txBody>
          <a:bodyPr>
            <a:spAutoFit/>
          </a:bodyPr>
          <a:lstStyle/>
          <a:p>
            <a:pPr algn="ctr"/>
            <a:r>
              <a:rPr lang="en-US" sz="2200" dirty="0"/>
              <a:t>Remember: this is facility information, not agency information.</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a:xfrm>
            <a:off x="6553200" y="6243638"/>
            <a:ext cx="2133600" cy="457200"/>
          </a:xfrm>
        </p:spPr>
        <p:txBody>
          <a:bodyPr/>
          <a:lstStyle/>
          <a:p>
            <a:pPr>
              <a:defRPr/>
            </a:pPr>
            <a:fld id="{558F88B5-572A-4DE4-8E37-EDA5BAB3A5C1}" type="slidenum">
              <a:rPr lang="en-US">
                <a:latin typeface="Arial" charset="0"/>
              </a:rPr>
              <a:pPr>
                <a:defRPr/>
              </a:pPr>
              <a:t>89</a:t>
            </a:fld>
            <a:endParaRPr lang="en-US" dirty="0">
              <a:latin typeface="Arial" charset="0"/>
            </a:endParaRPr>
          </a:p>
        </p:txBody>
      </p:sp>
      <p:sp>
        <p:nvSpPr>
          <p:cNvPr id="14"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grpSp>
        <p:nvGrpSpPr>
          <p:cNvPr id="2" name="Group 18"/>
          <p:cNvGrpSpPr>
            <a:grpSpLocks/>
          </p:cNvGrpSpPr>
          <p:nvPr/>
        </p:nvGrpSpPr>
        <p:grpSpPr bwMode="auto">
          <a:xfrm>
            <a:off x="1749425" y="906463"/>
            <a:ext cx="8156576" cy="5699126"/>
            <a:chOff x="-578" y="571"/>
            <a:chExt cx="5138" cy="3590"/>
          </a:xfrm>
        </p:grpSpPr>
        <p:graphicFrame>
          <p:nvGraphicFramePr>
            <p:cNvPr id="8194" name="Object 2"/>
            <p:cNvGraphicFramePr>
              <a:graphicFrameLocks noChangeAspect="1"/>
            </p:cNvGraphicFramePr>
            <p:nvPr/>
          </p:nvGraphicFramePr>
          <p:xfrm>
            <a:off x="-578" y="571"/>
            <a:ext cx="5138" cy="3590"/>
          </p:xfrm>
          <a:graphic>
            <a:graphicData uri="http://schemas.openxmlformats.org/presentationml/2006/ole">
              <p:oleObj spid="_x0000_s275458" name="Chart" r:id="rId4" imgW="8229297" imgH="5854485" progId="MSGraph.Chart.8">
                <p:embed followColorScheme="full"/>
              </p:oleObj>
            </a:graphicData>
          </a:graphic>
        </p:graphicFrame>
        <p:sp>
          <p:nvSpPr>
            <p:cNvPr id="8199" name="Text Box 3"/>
            <p:cNvSpPr txBox="1">
              <a:spLocks noChangeArrowheads="1"/>
            </p:cNvSpPr>
            <p:nvPr/>
          </p:nvSpPr>
          <p:spPr bwMode="auto">
            <a:xfrm>
              <a:off x="2033" y="1235"/>
              <a:ext cx="774" cy="326"/>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8200" name="Text Box 4"/>
            <p:cNvSpPr txBox="1">
              <a:spLocks noChangeArrowheads="1"/>
            </p:cNvSpPr>
            <p:nvPr/>
          </p:nvSpPr>
          <p:spPr bwMode="auto">
            <a:xfrm>
              <a:off x="1042" y="1104"/>
              <a:ext cx="971" cy="365"/>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285701" name="Text Box 5"/>
            <p:cNvSpPr txBox="1">
              <a:spLocks noChangeArrowheads="1"/>
            </p:cNvSpPr>
            <p:nvPr/>
          </p:nvSpPr>
          <p:spPr bwMode="auto">
            <a:xfrm>
              <a:off x="2541" y="2506"/>
              <a:ext cx="732" cy="330"/>
            </a:xfrm>
            <a:prstGeom prst="rect">
              <a:avLst/>
            </a:prstGeom>
            <a:noFill/>
            <a:ln w="9525">
              <a:noFill/>
              <a:miter lim="800000"/>
              <a:headEnd/>
              <a:tailEnd/>
            </a:ln>
            <a:effectLst/>
          </p:spPr>
          <p:txBody>
            <a:bodyPr wrap="non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solidFill>
                    <a:srgbClr val="FFFFFF"/>
                  </a:solidFill>
                </a:rPr>
                <a:t>Technical </a:t>
              </a:r>
            </a:p>
            <a:p>
              <a:pPr>
                <a:defRPr/>
              </a:pPr>
              <a:r>
                <a:rPr lang="en-US" sz="1400" b="1" dirty="0">
                  <a:solidFill>
                    <a:srgbClr val="FFFFFF"/>
                  </a:solidFill>
                </a:rPr>
                <a:t>Safeguards</a:t>
              </a:r>
            </a:p>
          </p:txBody>
        </p:sp>
        <p:sp>
          <p:nvSpPr>
            <p:cNvPr id="8202" name="Text Box 6"/>
            <p:cNvSpPr txBox="1">
              <a:spLocks noChangeArrowheads="1"/>
            </p:cNvSpPr>
            <p:nvPr/>
          </p:nvSpPr>
          <p:spPr bwMode="auto">
            <a:xfrm>
              <a:off x="2445" y="1920"/>
              <a:ext cx="892" cy="326"/>
            </a:xfrm>
            <a:prstGeom prst="rect">
              <a:avLst/>
            </a:prstGeom>
            <a:noFill/>
            <a:ln w="9525">
              <a:noFill/>
              <a:miter lim="800000"/>
              <a:headEnd/>
              <a:tailEnd/>
            </a:ln>
          </p:spPr>
          <p:txBody>
            <a:bodyPr wrap="none">
              <a:spAutoFit/>
            </a:bodyPr>
            <a:lstStyle/>
            <a:p>
              <a:r>
                <a:rPr lang="en-US" sz="1400" b="1" dirty="0"/>
                <a:t>Administrative</a:t>
              </a:r>
            </a:p>
            <a:p>
              <a:r>
                <a:rPr lang="en-US" sz="1400" b="1" dirty="0"/>
                <a:t>  Safeguards</a:t>
              </a:r>
            </a:p>
          </p:txBody>
        </p:sp>
        <p:sp>
          <p:nvSpPr>
            <p:cNvPr id="8203" name="Text Box 7"/>
            <p:cNvSpPr txBox="1">
              <a:spLocks noChangeArrowheads="1"/>
            </p:cNvSpPr>
            <p:nvPr/>
          </p:nvSpPr>
          <p:spPr bwMode="auto">
            <a:xfrm>
              <a:off x="2071" y="3024"/>
              <a:ext cx="724" cy="326"/>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8204" name="Text Box 8"/>
            <p:cNvSpPr txBox="1">
              <a:spLocks noChangeArrowheads="1"/>
            </p:cNvSpPr>
            <p:nvPr/>
          </p:nvSpPr>
          <p:spPr bwMode="auto">
            <a:xfrm>
              <a:off x="1248" y="2880"/>
              <a:ext cx="731" cy="594"/>
            </a:xfrm>
            <a:prstGeom prst="rect">
              <a:avLst/>
            </a:prstGeom>
            <a:noFill/>
            <a:ln w="9525">
              <a:noFill/>
              <a:miter lim="800000"/>
              <a:headEnd/>
              <a:tailEnd/>
            </a:ln>
          </p:spPr>
          <p:txBody>
            <a:bodyPr wrap="none">
              <a:spAutoFit/>
            </a:bodyPr>
            <a:lstStyle/>
            <a:p>
              <a:pPr algn="ctr"/>
              <a:r>
                <a:rPr lang="en-US" sz="1400" b="1" dirty="0">
                  <a:solidFill>
                    <a:schemeClr val="bg1"/>
                  </a:solidFill>
                </a:rPr>
                <a:t>   </a:t>
              </a:r>
            </a:p>
            <a:p>
              <a:pPr algn="ctr"/>
              <a:r>
                <a:rPr lang="en-US" sz="1400" b="1" dirty="0">
                  <a:solidFill>
                    <a:schemeClr val="bg1"/>
                  </a:solidFill>
                </a:rPr>
                <a:t>Policies</a:t>
              </a:r>
            </a:p>
            <a:p>
              <a:pPr algn="ctr"/>
              <a:r>
                <a:rPr lang="en-US" sz="1400" b="1" dirty="0">
                  <a:solidFill>
                    <a:schemeClr val="bg1"/>
                  </a:solidFill>
                </a:rPr>
                <a:t>and</a:t>
              </a:r>
            </a:p>
            <a:p>
              <a:pPr algn="ctr"/>
              <a:r>
                <a:rPr lang="en-US" sz="1400" b="1" dirty="0">
                  <a:solidFill>
                    <a:schemeClr val="bg1"/>
                  </a:solidFill>
                </a:rPr>
                <a:t>Procedures</a:t>
              </a:r>
            </a:p>
          </p:txBody>
        </p:sp>
        <p:sp>
          <p:nvSpPr>
            <p:cNvPr id="8205" name="Text Box 9"/>
            <p:cNvSpPr txBox="1">
              <a:spLocks noChangeArrowheads="1"/>
            </p:cNvSpPr>
            <p:nvPr/>
          </p:nvSpPr>
          <p:spPr bwMode="auto">
            <a:xfrm>
              <a:off x="384" y="2544"/>
              <a:ext cx="707" cy="460"/>
            </a:xfrm>
            <a:prstGeom prst="rect">
              <a:avLst/>
            </a:prstGeom>
            <a:noFill/>
            <a:ln w="9525">
              <a:noFill/>
              <a:miter lim="800000"/>
              <a:headEnd/>
              <a:tailEnd/>
            </a:ln>
          </p:spPr>
          <p:txBody>
            <a:bodyPr wrap="none">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8206" name="Text Box 10"/>
            <p:cNvSpPr txBox="1">
              <a:spLocks noChangeArrowheads="1"/>
            </p:cNvSpPr>
            <p:nvPr/>
          </p:nvSpPr>
          <p:spPr bwMode="auto">
            <a:xfrm>
              <a:off x="801" y="1861"/>
              <a:ext cx="739" cy="330"/>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grpSp>
      <p:sp>
        <p:nvSpPr>
          <p:cNvPr id="285709" name="Rectangle 13"/>
          <p:cNvSpPr>
            <a:spLocks noGrp="1" noChangeArrowheads="1"/>
          </p:cNvSpPr>
          <p:nvPr>
            <p:ph type="title" idx="4294967295"/>
          </p:nvPr>
        </p:nvSpPr>
        <p:spPr>
          <a:xfrm>
            <a:off x="457200" y="1219200"/>
            <a:ext cx="3505200" cy="1143000"/>
          </a:xfrm>
        </p:spPr>
        <p:txBody>
          <a:bodyPr/>
          <a:lstStyle/>
          <a:p>
            <a:pPr eaLnBrk="1" hangingPunct="1">
              <a:defRPr/>
            </a:pPr>
            <a:r>
              <a:rPr lang="en-US" sz="3600" dirty="0"/>
              <a:t>Administrative Safeguards: Awareness and Training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6553200" y="6243638"/>
            <a:ext cx="2133600" cy="457200"/>
          </a:xfrm>
        </p:spPr>
        <p:txBody>
          <a:bodyPr/>
          <a:lstStyle/>
          <a:p>
            <a:pPr>
              <a:defRPr/>
            </a:pPr>
            <a:fld id="{942D4609-66B4-47E3-8FB3-6B25066FEA27}" type="slidenum">
              <a:rPr lang="en-US" b="0">
                <a:latin typeface="Arial" charset="0"/>
              </a:rPr>
              <a:pPr>
                <a:defRPr/>
              </a:pPr>
              <a:t>9</a:t>
            </a:fld>
            <a:endParaRPr lang="en-US" b="0" dirty="0">
              <a:latin typeface="Arial" charset="0"/>
            </a:endParaRPr>
          </a:p>
        </p:txBody>
      </p:sp>
      <p:sp>
        <p:nvSpPr>
          <p:cNvPr id="404485" name="Rectangle 5"/>
          <p:cNvSpPr>
            <a:spLocks noGrp="1" noChangeArrowheads="1"/>
          </p:cNvSpPr>
          <p:nvPr>
            <p:ph type="title" idx="4294967295"/>
          </p:nvPr>
        </p:nvSpPr>
        <p:spPr>
          <a:xfrm>
            <a:off x="457200" y="152400"/>
            <a:ext cx="8229600" cy="1143000"/>
          </a:xfrm>
        </p:spPr>
        <p:txBody>
          <a:bodyPr/>
          <a:lstStyle/>
          <a:p>
            <a:pPr eaLnBrk="1" hangingPunct="1"/>
            <a:r>
              <a:rPr lang="en-US" sz="4000" dirty="0" smtClean="0"/>
              <a:t>What is at stake…</a:t>
            </a:r>
          </a:p>
        </p:txBody>
      </p:sp>
      <p:sp>
        <p:nvSpPr>
          <p:cNvPr id="404486" name="Rectangle 6"/>
          <p:cNvSpPr>
            <a:spLocks noGrp="1" noChangeArrowheads="1"/>
          </p:cNvSpPr>
          <p:nvPr>
            <p:ph type="body" idx="4294967295"/>
          </p:nvPr>
        </p:nvSpPr>
        <p:spPr>
          <a:xfrm>
            <a:off x="457200" y="990600"/>
            <a:ext cx="8458200" cy="5410200"/>
          </a:xfrm>
        </p:spPr>
        <p:txBody>
          <a:bodyPr/>
          <a:lstStyle/>
          <a:p>
            <a:pPr eaLnBrk="1" hangingPunct="1"/>
            <a:r>
              <a:rPr lang="en-US" dirty="0" smtClean="0"/>
              <a:t>Expensive incident response and notification </a:t>
            </a:r>
          </a:p>
          <a:p>
            <a:pPr lvl="1" eaLnBrk="1" hangingPunct="1"/>
            <a:r>
              <a:rPr lang="en-US" dirty="0" smtClean="0"/>
              <a:t>Laptop stolen from public west-coast research university: </a:t>
            </a:r>
          </a:p>
          <a:p>
            <a:pPr lvl="2" eaLnBrk="1" hangingPunct="1"/>
            <a:r>
              <a:rPr lang="en-US" dirty="0" smtClean="0"/>
              <a:t>$750K out of pocket</a:t>
            </a:r>
          </a:p>
          <a:p>
            <a:pPr lvl="1" eaLnBrk="1" hangingPunct="1"/>
            <a:r>
              <a:rPr lang="en-US" dirty="0" smtClean="0"/>
              <a:t>Research server breach at private east-coast research university: </a:t>
            </a:r>
          </a:p>
          <a:p>
            <a:pPr lvl="2" eaLnBrk="1" hangingPunct="1"/>
            <a:r>
              <a:rPr lang="en-US" dirty="0" smtClean="0"/>
              <a:t>$200K out of pocket</a:t>
            </a:r>
          </a:p>
          <a:p>
            <a:pPr lvl="1" eaLnBrk="1" hangingPunct="1"/>
            <a:r>
              <a:rPr lang="en-US" dirty="0" smtClean="0"/>
              <a:t>External hard drive stolen containing student and alumni data from a locked office at research university:</a:t>
            </a:r>
          </a:p>
          <a:p>
            <a:pPr lvl="2" eaLnBrk="1" hangingPunct="1"/>
            <a:r>
              <a:rPr lang="en-US" dirty="0" smtClean="0"/>
              <a:t>$1M out of pocket </a:t>
            </a:r>
          </a:p>
          <a:p>
            <a:pPr lvl="1" eaLnBrk="1" hangingPunct="1"/>
            <a:endParaRPr lang="en-US" sz="2400" dirty="0" smtClean="0"/>
          </a:p>
          <a:p>
            <a:pPr lvl="2" eaLnBrk="1" hangingPunct="1"/>
            <a:endParaRPr 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48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448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48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44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448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44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build="p" bldLvl="2"/>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664C2DB1-F24C-47B7-9797-14330D554749}" type="slidenum">
              <a:rPr lang="en-US" b="0">
                <a:latin typeface="Arial" charset="0"/>
              </a:rPr>
              <a:pPr>
                <a:defRPr/>
              </a:pPr>
              <a:t>90</a:t>
            </a:fld>
            <a:endParaRPr lang="en-US" b="0" dirty="0">
              <a:latin typeface="Arial" charset="0"/>
            </a:endParaRPr>
          </a:p>
        </p:txBody>
      </p:sp>
      <p:sp>
        <p:nvSpPr>
          <p:cNvPr id="5" name="Footer Placeholder 3"/>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180227" name="Rectangle 2"/>
          <p:cNvSpPr>
            <a:spLocks noGrp="1" noChangeArrowheads="1"/>
          </p:cNvSpPr>
          <p:nvPr>
            <p:ph type="title" idx="4294967295"/>
          </p:nvPr>
        </p:nvSpPr>
        <p:spPr>
          <a:xfrm>
            <a:off x="457200" y="609600"/>
            <a:ext cx="8458200" cy="1143000"/>
          </a:xfrm>
        </p:spPr>
        <p:txBody>
          <a:bodyPr/>
          <a:lstStyle/>
          <a:p>
            <a:pPr eaLnBrk="1" hangingPunct="1"/>
            <a:r>
              <a:rPr lang="en-US" sz="3600" dirty="0" smtClean="0"/>
              <a:t>Examples: Security Awareness Training How It Needs to Focus on Many Levels</a:t>
            </a:r>
          </a:p>
        </p:txBody>
      </p:sp>
      <p:sp>
        <p:nvSpPr>
          <p:cNvPr id="180228" name="Rectangle 3"/>
          <p:cNvSpPr>
            <a:spLocks noGrp="1" noChangeArrowheads="1"/>
          </p:cNvSpPr>
          <p:nvPr>
            <p:ph type="body" idx="4294967295"/>
          </p:nvPr>
        </p:nvSpPr>
        <p:spPr>
          <a:xfrm>
            <a:off x="460375" y="2133600"/>
            <a:ext cx="8150225" cy="3621088"/>
          </a:xfrm>
        </p:spPr>
        <p:txBody>
          <a:bodyPr/>
          <a:lstStyle/>
          <a:p>
            <a:pPr eaLnBrk="1" hangingPunct="1">
              <a:lnSpc>
                <a:spcPct val="80000"/>
              </a:lnSpc>
              <a:defRPr/>
            </a:pPr>
            <a:r>
              <a:rPr lang="en-US" sz="2400" dirty="0"/>
              <a:t>Upper Management: needs to learn about the facility and institutional risks</a:t>
            </a:r>
          </a:p>
          <a:p>
            <a:pPr eaLnBrk="1" hangingPunct="1">
              <a:lnSpc>
                <a:spcPct val="80000"/>
              </a:lnSpc>
              <a:buFont typeface="Wingdings" pitchFamily="2" charset="2"/>
              <a:buNone/>
              <a:defRPr/>
            </a:pPr>
            <a:endParaRPr lang="en-US" sz="2400" dirty="0"/>
          </a:p>
          <a:p>
            <a:pPr eaLnBrk="1" hangingPunct="1">
              <a:lnSpc>
                <a:spcPct val="80000"/>
              </a:lnSpc>
              <a:defRPr/>
            </a:pPr>
            <a:r>
              <a:rPr lang="en-US" sz="2400" dirty="0"/>
              <a:t>Users: must be taught how to protect their own information, systems and portable media</a:t>
            </a:r>
          </a:p>
          <a:p>
            <a:pPr eaLnBrk="1" hangingPunct="1">
              <a:lnSpc>
                <a:spcPct val="80000"/>
              </a:lnSpc>
              <a:buFont typeface="Wingdings" pitchFamily="2" charset="2"/>
              <a:buNone/>
              <a:defRPr/>
            </a:pPr>
            <a:endParaRPr lang="en-US" sz="2400" dirty="0"/>
          </a:p>
          <a:p>
            <a:pPr eaLnBrk="1" hangingPunct="1">
              <a:lnSpc>
                <a:spcPct val="80000"/>
              </a:lnSpc>
              <a:defRPr/>
            </a:pPr>
            <a:r>
              <a:rPr lang="en-US" sz="2400" dirty="0"/>
              <a:t>Information or System “Stewards”: the PIs, researchers, managers or others are responsible for the “data”, “content” or the “process” or even the “science” but not necessarily the technology that undergirds it</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a:xfrm>
            <a:off x="6553200" y="6243638"/>
            <a:ext cx="2133600" cy="457200"/>
          </a:xfrm>
        </p:spPr>
        <p:txBody>
          <a:bodyPr/>
          <a:lstStyle/>
          <a:p>
            <a:pPr>
              <a:defRPr/>
            </a:pPr>
            <a:fld id="{18BDA837-E6D1-47A4-8961-8DDA44BADD87}" type="slidenum">
              <a:rPr lang="en-US">
                <a:latin typeface="Arial" charset="0"/>
              </a:rPr>
              <a:pPr>
                <a:defRPr/>
              </a:pPr>
              <a:t>91</a:t>
            </a:fld>
            <a:endParaRPr lang="en-US" dirty="0">
              <a:latin typeface="Arial" charset="0"/>
            </a:endParaRPr>
          </a:p>
        </p:txBody>
      </p:sp>
      <p:sp>
        <p:nvSpPr>
          <p:cNvPr id="5" name="Footer Placeholder 3"/>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432132" name="Rectangle 3"/>
          <p:cNvSpPr>
            <a:spLocks noGrp="1" noChangeArrowheads="1"/>
          </p:cNvSpPr>
          <p:nvPr>
            <p:ph type="body" idx="4294967295"/>
          </p:nvPr>
        </p:nvSpPr>
        <p:spPr>
          <a:xfrm>
            <a:off x="304800" y="1905000"/>
            <a:ext cx="8458200" cy="4267200"/>
          </a:xfrm>
        </p:spPr>
        <p:txBody>
          <a:bodyPr/>
          <a:lstStyle/>
          <a:p>
            <a:pPr eaLnBrk="1" hangingPunct="1">
              <a:lnSpc>
                <a:spcPct val="80000"/>
              </a:lnSpc>
              <a:defRPr/>
            </a:pPr>
            <a:r>
              <a:rPr lang="en-US" sz="2400" dirty="0"/>
              <a:t>System and Network Administrators: require training to help them maintain and improve the security of the systems they oversee</a:t>
            </a:r>
          </a:p>
          <a:p>
            <a:pPr eaLnBrk="1" hangingPunct="1">
              <a:lnSpc>
                <a:spcPct val="80000"/>
              </a:lnSpc>
              <a:buFont typeface="Wingdings" pitchFamily="2" charset="2"/>
              <a:buNone/>
              <a:defRPr/>
            </a:pPr>
            <a:endParaRPr lang="en-US" sz="2400" dirty="0"/>
          </a:p>
          <a:p>
            <a:pPr eaLnBrk="1" hangingPunct="1">
              <a:lnSpc>
                <a:spcPct val="80000"/>
              </a:lnSpc>
              <a:defRPr/>
            </a:pPr>
            <a:r>
              <a:rPr lang="en-US" sz="2400" dirty="0"/>
              <a:t>Information Security Support Staff: all of the above as well as having a solid understanding of </a:t>
            </a:r>
          </a:p>
          <a:p>
            <a:pPr lvl="1" eaLnBrk="1" hangingPunct="1">
              <a:lnSpc>
                <a:spcPct val="80000"/>
              </a:lnSpc>
              <a:defRPr/>
            </a:pPr>
            <a:r>
              <a:rPr lang="en-US" sz="2000" dirty="0"/>
              <a:t>Vulnerability assessment</a:t>
            </a:r>
          </a:p>
          <a:p>
            <a:pPr lvl="1" eaLnBrk="1" hangingPunct="1">
              <a:lnSpc>
                <a:spcPct val="80000"/>
              </a:lnSpc>
              <a:defRPr/>
            </a:pPr>
            <a:r>
              <a:rPr lang="en-US" sz="2000" dirty="0"/>
              <a:t>Intrusion detection, incident response</a:t>
            </a:r>
          </a:p>
          <a:p>
            <a:pPr lvl="1" eaLnBrk="1" hangingPunct="1">
              <a:lnSpc>
                <a:spcPct val="80000"/>
              </a:lnSpc>
              <a:defRPr/>
            </a:pPr>
            <a:r>
              <a:rPr lang="en-US" sz="2000" dirty="0"/>
              <a:t>Encryption</a:t>
            </a:r>
          </a:p>
          <a:p>
            <a:pPr lvl="1" eaLnBrk="1" hangingPunct="1">
              <a:lnSpc>
                <a:spcPct val="80000"/>
              </a:lnSpc>
              <a:defRPr/>
            </a:pPr>
            <a:r>
              <a:rPr lang="en-US" sz="2000" dirty="0"/>
              <a:t>Authentication</a:t>
            </a:r>
          </a:p>
          <a:p>
            <a:pPr lvl="1" eaLnBrk="1" hangingPunct="1">
              <a:lnSpc>
                <a:spcPct val="80000"/>
              </a:lnSpc>
              <a:defRPr/>
            </a:pPr>
            <a:endParaRPr lang="en-US" sz="2000" dirty="0"/>
          </a:p>
          <a:p>
            <a:pPr eaLnBrk="1" hangingPunct="1">
              <a:lnSpc>
                <a:spcPct val="80000"/>
              </a:lnSpc>
              <a:defRPr/>
            </a:pPr>
            <a:r>
              <a:rPr lang="en-US" sz="2400" dirty="0"/>
              <a:t>All IT professionals have a professional responsibility to keep </a:t>
            </a:r>
            <a:r>
              <a:rPr lang="en-US" sz="2400" i="1" dirty="0"/>
              <a:t>themselves</a:t>
            </a:r>
            <a:r>
              <a:rPr lang="en-US" sz="2400" dirty="0"/>
              <a:t> current on cybersecurity</a:t>
            </a:r>
            <a:endParaRPr lang="en-US" sz="2000" dirty="0"/>
          </a:p>
        </p:txBody>
      </p:sp>
      <p:sp>
        <p:nvSpPr>
          <p:cNvPr id="180227" name="Rectangle 2"/>
          <p:cNvSpPr>
            <a:spLocks noChangeArrowheads="1"/>
          </p:cNvSpPr>
          <p:nvPr/>
        </p:nvSpPr>
        <p:spPr bwMode="auto">
          <a:xfrm>
            <a:off x="457200" y="609600"/>
            <a:ext cx="8458200" cy="941294"/>
          </a:xfrm>
          <a:prstGeom prst="rect">
            <a:avLst/>
          </a:prstGeom>
          <a:noFill/>
          <a:ln w="9525">
            <a:noFill/>
            <a:miter lim="800000"/>
            <a:headEnd/>
            <a:tailEnd/>
          </a:ln>
          <a:effectLst/>
        </p:spPr>
        <p:txBody>
          <a:bodyPr anchor="ctr"/>
          <a:lstStyle/>
          <a:p>
            <a:r>
              <a:rPr lang="en-US" sz="3600" dirty="0"/>
              <a:t>Examples: Security Awareness Training How It Needs to Focus on Many Levels</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1"/>
          <p:cNvSpPr>
            <a:spLocks noGrp="1"/>
          </p:cNvSpPr>
          <p:nvPr>
            <p:ph type="sldNum" sz="quarter" idx="11"/>
          </p:nvPr>
        </p:nvSpPr>
        <p:spPr>
          <a:xfrm>
            <a:off x="6553200" y="6243638"/>
            <a:ext cx="2133600" cy="457200"/>
          </a:xfrm>
        </p:spPr>
        <p:txBody>
          <a:bodyPr/>
          <a:lstStyle/>
          <a:p>
            <a:pPr>
              <a:defRPr/>
            </a:pPr>
            <a:fld id="{01FFEDD6-0002-46CA-B29F-2CA66042AF04}" type="slidenum">
              <a:rPr lang="en-US" b="0">
                <a:latin typeface="Arial" charset="0"/>
              </a:rPr>
              <a:pPr>
                <a:defRPr/>
              </a:pPr>
              <a:t>92</a:t>
            </a:fld>
            <a:endParaRPr lang="en-US" b="0" dirty="0">
              <a:latin typeface="Arial" charset="0"/>
            </a:endParaRPr>
          </a:p>
        </p:txBody>
      </p:sp>
      <p:sp>
        <p:nvSpPr>
          <p:cNvPr id="6" name="Footer Placeholder 3"/>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182275" name="Rectangle 2"/>
          <p:cNvSpPr>
            <a:spLocks noGrp="1" noChangeArrowheads="1"/>
          </p:cNvSpPr>
          <p:nvPr>
            <p:ph type="title" idx="4294967295"/>
          </p:nvPr>
        </p:nvSpPr>
        <p:spPr>
          <a:xfrm>
            <a:off x="457200" y="609600"/>
            <a:ext cx="8153400" cy="1143000"/>
          </a:xfrm>
        </p:spPr>
        <p:txBody>
          <a:bodyPr/>
          <a:lstStyle/>
          <a:p>
            <a:pPr eaLnBrk="1" hangingPunct="1"/>
            <a:r>
              <a:rPr lang="en-US" sz="3600" dirty="0" smtClean="0"/>
              <a:t>Security Awareness Training (SAT) Resources</a:t>
            </a:r>
          </a:p>
        </p:txBody>
      </p:sp>
      <p:sp>
        <p:nvSpPr>
          <p:cNvPr id="182276" name="Rectangle 3"/>
          <p:cNvSpPr>
            <a:spLocks noGrp="1" noChangeArrowheads="1"/>
          </p:cNvSpPr>
          <p:nvPr>
            <p:ph type="body" idx="4294967295"/>
          </p:nvPr>
        </p:nvSpPr>
        <p:spPr/>
        <p:txBody>
          <a:bodyPr/>
          <a:lstStyle/>
          <a:p>
            <a:pPr eaLnBrk="1" hangingPunct="1">
              <a:defRPr/>
            </a:pPr>
            <a:r>
              <a:rPr lang="en-US" sz="2800" dirty="0"/>
              <a:t>SAT Training Materials</a:t>
            </a:r>
          </a:p>
          <a:p>
            <a:pPr lvl="1" eaLnBrk="1" hangingPunct="1">
              <a:defRPr/>
            </a:pPr>
            <a:r>
              <a:rPr lang="en-US" sz="2400" dirty="0"/>
              <a:t>Facilities should be able to utilize materials that already exist within the community </a:t>
            </a:r>
          </a:p>
          <a:p>
            <a:pPr lvl="1" eaLnBrk="1" hangingPunct="1">
              <a:defRPr/>
            </a:pPr>
            <a:r>
              <a:rPr lang="en-US" sz="2400" dirty="0"/>
              <a:t>The community could tailor training materials to the large facilities</a:t>
            </a:r>
          </a:p>
        </p:txBody>
      </p:sp>
      <p:sp>
        <p:nvSpPr>
          <p:cNvPr id="117765" name="Text Box 4"/>
          <p:cNvSpPr txBox="1">
            <a:spLocks noChangeArrowheads="1"/>
          </p:cNvSpPr>
          <p:nvPr/>
        </p:nvSpPr>
        <p:spPr bwMode="auto">
          <a:xfrm>
            <a:off x="898525" y="4572000"/>
            <a:ext cx="7407275" cy="831850"/>
          </a:xfrm>
          <a:prstGeom prst="rect">
            <a:avLst/>
          </a:prstGeom>
          <a:noFill/>
          <a:ln w="9525">
            <a:solidFill>
              <a:schemeClr val="tx1"/>
            </a:solidFill>
            <a:miter lim="800000"/>
            <a:headEnd/>
            <a:tailEnd/>
          </a:ln>
        </p:spPr>
        <p:txBody>
          <a:bodyPr>
            <a:spAutoFit/>
          </a:bodyPr>
          <a:lstStyle/>
          <a:p>
            <a:pPr algn="ctr"/>
            <a:r>
              <a:rPr lang="en-US" sz="2400" dirty="0"/>
              <a:t>A Google search in the .edu domain brought up </a:t>
            </a:r>
            <a:r>
              <a:rPr lang="en-US" sz="2400" dirty="0" smtClean="0"/>
              <a:t>106,000</a:t>
            </a:r>
            <a:r>
              <a:rPr lang="en-US" sz="2400" dirty="0"/>
              <a:t>+ hits on security training! </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a:xfrm>
            <a:off x="6553200" y="6243638"/>
            <a:ext cx="2133600" cy="457200"/>
          </a:xfrm>
        </p:spPr>
        <p:txBody>
          <a:bodyPr/>
          <a:lstStyle/>
          <a:p>
            <a:pPr>
              <a:defRPr/>
            </a:pPr>
            <a:fld id="{A5EA6933-6DAC-48AA-910E-84A73F681584}" type="slidenum">
              <a:rPr lang="en-US">
                <a:latin typeface="Arial" charset="0"/>
              </a:rPr>
              <a:pPr>
                <a:defRPr/>
              </a:pPr>
              <a:t>93</a:t>
            </a:fld>
            <a:endParaRPr lang="en-US" dirty="0">
              <a:latin typeface="Arial" charset="0"/>
            </a:endParaRPr>
          </a:p>
        </p:txBody>
      </p:sp>
      <p:sp>
        <p:nvSpPr>
          <p:cNvPr id="14"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grpSp>
        <p:nvGrpSpPr>
          <p:cNvPr id="2" name="Group 2"/>
          <p:cNvGrpSpPr>
            <a:grpSpLocks/>
          </p:cNvGrpSpPr>
          <p:nvPr/>
        </p:nvGrpSpPr>
        <p:grpSpPr bwMode="auto">
          <a:xfrm>
            <a:off x="1184275" y="345042"/>
            <a:ext cx="9213850" cy="6702938"/>
            <a:chOff x="122" y="124"/>
            <a:chExt cx="5804" cy="4128"/>
          </a:xfrm>
        </p:grpSpPr>
        <p:graphicFrame>
          <p:nvGraphicFramePr>
            <p:cNvPr id="9218" name="Object 3"/>
            <p:cNvGraphicFramePr>
              <a:graphicFrameLocks noChangeAspect="1"/>
            </p:cNvGraphicFramePr>
            <p:nvPr/>
          </p:nvGraphicFramePr>
          <p:xfrm>
            <a:off x="122" y="124"/>
            <a:ext cx="5804" cy="4128"/>
          </p:xfrm>
          <a:graphic>
            <a:graphicData uri="http://schemas.openxmlformats.org/presentationml/2006/ole">
              <p:oleObj spid="_x0000_s283650" name="Chart" r:id="rId4" imgW="8229297" imgH="5854485" progId="MSGraph.Chart.8">
                <p:embed followColorScheme="full"/>
              </p:oleObj>
            </a:graphicData>
          </a:graphic>
        </p:graphicFrame>
        <p:sp>
          <p:nvSpPr>
            <p:cNvPr id="9223" name="Text Box 4"/>
            <p:cNvSpPr txBox="1">
              <a:spLocks noChangeArrowheads="1"/>
            </p:cNvSpPr>
            <p:nvPr/>
          </p:nvSpPr>
          <p:spPr bwMode="auto">
            <a:xfrm>
              <a:off x="3072" y="864"/>
              <a:ext cx="781" cy="330"/>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9224" name="Text Box 5"/>
            <p:cNvSpPr txBox="1">
              <a:spLocks noChangeArrowheads="1"/>
            </p:cNvSpPr>
            <p:nvPr/>
          </p:nvSpPr>
          <p:spPr bwMode="auto">
            <a:xfrm>
              <a:off x="2016" y="816"/>
              <a:ext cx="975" cy="365"/>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309254" name="Text Box 6"/>
            <p:cNvSpPr txBox="1">
              <a:spLocks noChangeArrowheads="1"/>
            </p:cNvSpPr>
            <p:nvPr/>
          </p:nvSpPr>
          <p:spPr bwMode="auto">
            <a:xfrm>
              <a:off x="4032" y="2496"/>
              <a:ext cx="730" cy="330"/>
            </a:xfrm>
            <a:prstGeom prst="rect">
              <a:avLst/>
            </a:prstGeom>
            <a:noFill/>
            <a:ln w="9525">
              <a:noFill/>
              <a:miter lim="800000"/>
              <a:headEnd/>
              <a:tailEnd/>
            </a:ln>
            <a:effectLst/>
          </p:spPr>
          <p:txBody>
            <a:bodyPr wrap="none">
              <a:spAutoFit/>
            </a:bodyPr>
            <a:lstStyle/>
            <a:p>
              <a:pPr>
                <a:defRPr/>
              </a:pPr>
              <a:r>
                <a:rPr lang="en-US" sz="1400" b="1" dirty="0">
                  <a:solidFill>
                    <a:schemeClr val="bg1"/>
                  </a:solidFill>
                </a:rPr>
                <a:t>  </a:t>
              </a:r>
              <a:r>
                <a:rPr lang="en-US" sz="1400" b="1" dirty="0">
                  <a:solidFill>
                    <a:srgbClr val="FFFFFF"/>
                  </a:solidFill>
                </a:rPr>
                <a:t>Technical </a:t>
              </a:r>
            </a:p>
            <a:p>
              <a:pPr>
                <a:defRPr/>
              </a:pPr>
              <a:r>
                <a:rPr lang="en-US" sz="1400" b="1" dirty="0">
                  <a:solidFill>
                    <a:srgbClr val="FFFFFF"/>
                  </a:solidFill>
                </a:rPr>
                <a:t>Safeguards</a:t>
              </a:r>
            </a:p>
          </p:txBody>
        </p:sp>
        <p:sp>
          <p:nvSpPr>
            <p:cNvPr id="9226" name="Text Box 7"/>
            <p:cNvSpPr txBox="1">
              <a:spLocks noChangeArrowheads="1"/>
            </p:cNvSpPr>
            <p:nvPr/>
          </p:nvSpPr>
          <p:spPr bwMode="auto">
            <a:xfrm>
              <a:off x="3600" y="1680"/>
              <a:ext cx="900" cy="330"/>
            </a:xfrm>
            <a:prstGeom prst="rect">
              <a:avLst/>
            </a:prstGeom>
            <a:noFill/>
            <a:ln w="9525">
              <a:noFill/>
              <a:miter lim="800000"/>
              <a:headEnd/>
              <a:tailEnd/>
            </a:ln>
          </p:spPr>
          <p:txBody>
            <a:bodyPr wrap="none">
              <a:spAutoFit/>
            </a:bodyPr>
            <a:lstStyle/>
            <a:p>
              <a:r>
                <a:rPr lang="en-US" sz="1400" b="1" dirty="0"/>
                <a:t>Administrative</a:t>
              </a:r>
            </a:p>
            <a:p>
              <a:r>
                <a:rPr lang="en-US" sz="1400" b="1" dirty="0"/>
                <a:t>  Safeguards</a:t>
              </a:r>
            </a:p>
          </p:txBody>
        </p:sp>
        <p:sp>
          <p:nvSpPr>
            <p:cNvPr id="9227" name="Text Box 8"/>
            <p:cNvSpPr txBox="1">
              <a:spLocks noChangeArrowheads="1"/>
            </p:cNvSpPr>
            <p:nvPr/>
          </p:nvSpPr>
          <p:spPr bwMode="auto">
            <a:xfrm>
              <a:off x="3116" y="2976"/>
              <a:ext cx="730" cy="330"/>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9228" name="Text Box 9"/>
            <p:cNvSpPr txBox="1">
              <a:spLocks noChangeArrowheads="1"/>
            </p:cNvSpPr>
            <p:nvPr/>
          </p:nvSpPr>
          <p:spPr bwMode="auto">
            <a:xfrm>
              <a:off x="2197" y="2948"/>
              <a:ext cx="737" cy="465"/>
            </a:xfrm>
            <a:prstGeom prst="rect">
              <a:avLst/>
            </a:prstGeom>
            <a:noFill/>
            <a:ln w="9525">
              <a:noFill/>
              <a:miter lim="800000"/>
              <a:headEnd/>
              <a:tailEnd/>
            </a:ln>
          </p:spPr>
          <p:txBody>
            <a:bodyPr wrap="none">
              <a:spAutoFit/>
            </a:bodyPr>
            <a:lstStyle/>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9229" name="Text Box 10"/>
            <p:cNvSpPr txBox="1">
              <a:spLocks noChangeArrowheads="1"/>
            </p:cNvSpPr>
            <p:nvPr/>
          </p:nvSpPr>
          <p:spPr bwMode="auto">
            <a:xfrm>
              <a:off x="1622" y="2359"/>
              <a:ext cx="710" cy="465"/>
            </a:xfrm>
            <a:prstGeom prst="rect">
              <a:avLst/>
            </a:prstGeom>
            <a:noFill/>
            <a:ln w="9525">
              <a:noFill/>
              <a:miter lim="800000"/>
              <a:headEnd/>
              <a:tailEnd/>
            </a:ln>
          </p:spPr>
          <p:txBody>
            <a:bodyPr wrap="none">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9230" name="Text Box 11"/>
            <p:cNvSpPr txBox="1">
              <a:spLocks noChangeArrowheads="1"/>
            </p:cNvSpPr>
            <p:nvPr/>
          </p:nvSpPr>
          <p:spPr bwMode="auto">
            <a:xfrm>
              <a:off x="1680" y="1591"/>
              <a:ext cx="737" cy="330"/>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grpSp>
      <p:sp>
        <p:nvSpPr>
          <p:cNvPr id="309260" name="Rectangle 12"/>
          <p:cNvSpPr>
            <a:spLocks noGrp="1" noChangeArrowheads="1"/>
          </p:cNvSpPr>
          <p:nvPr>
            <p:ph type="title" idx="4294967295"/>
          </p:nvPr>
        </p:nvSpPr>
        <p:spPr>
          <a:xfrm>
            <a:off x="457200" y="0"/>
            <a:ext cx="3048000" cy="2392363"/>
          </a:xfrm>
        </p:spPr>
        <p:txBody>
          <a:bodyPr/>
          <a:lstStyle/>
          <a:p>
            <a:pPr eaLnBrk="1" hangingPunct="1">
              <a:defRPr/>
            </a:pPr>
            <a:r>
              <a:rPr lang="en-US" sz="3600" dirty="0"/>
              <a:t>Technical Safeguards</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132871DF-C2C1-47E7-9246-7CB88B4600BE}" type="slidenum">
              <a:rPr lang="en-US">
                <a:latin typeface="Arial" charset="0"/>
              </a:rPr>
              <a:pPr>
                <a:defRPr/>
              </a:pPr>
              <a:t>94</a:t>
            </a:fld>
            <a:endParaRPr lang="en-US" dirty="0">
              <a:latin typeface="Arial" charset="0"/>
            </a:endParaRPr>
          </a:p>
        </p:txBody>
      </p:sp>
      <p:sp>
        <p:nvSpPr>
          <p:cNvPr id="5" name="Footer Placeholder 5"/>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104450" name="Rectangle 2"/>
          <p:cNvSpPr>
            <a:spLocks noGrp="1" noChangeArrowheads="1"/>
          </p:cNvSpPr>
          <p:nvPr>
            <p:ph type="title" idx="4294967295"/>
          </p:nvPr>
        </p:nvSpPr>
        <p:spPr>
          <a:xfrm>
            <a:off x="457200" y="609600"/>
            <a:ext cx="7620000" cy="1143000"/>
          </a:xfrm>
        </p:spPr>
        <p:txBody>
          <a:bodyPr/>
          <a:lstStyle/>
          <a:p>
            <a:pPr eaLnBrk="1" hangingPunct="1">
              <a:defRPr/>
            </a:pPr>
            <a:r>
              <a:rPr lang="en-US" sz="3600" dirty="0"/>
              <a:t>Technical Safeguards</a:t>
            </a:r>
            <a:br>
              <a:rPr lang="en-US" sz="3600" dirty="0"/>
            </a:br>
            <a:r>
              <a:rPr lang="en-US" sz="3600" u="sng" dirty="0"/>
              <a:t>Examples</a:t>
            </a:r>
          </a:p>
        </p:txBody>
      </p:sp>
      <p:sp>
        <p:nvSpPr>
          <p:cNvPr id="104451" name="Rectangle 3"/>
          <p:cNvSpPr>
            <a:spLocks noGrp="1" noChangeArrowheads="1"/>
          </p:cNvSpPr>
          <p:nvPr>
            <p:ph type="body" idx="4294967295"/>
          </p:nvPr>
        </p:nvSpPr>
        <p:spPr/>
        <p:txBody>
          <a:bodyPr/>
          <a:lstStyle/>
          <a:p>
            <a:pPr eaLnBrk="1" hangingPunct="1">
              <a:defRPr/>
            </a:pPr>
            <a:r>
              <a:rPr lang="en-US" dirty="0"/>
              <a:t>Access Management and Oversight</a:t>
            </a:r>
          </a:p>
          <a:p>
            <a:pPr eaLnBrk="1" hangingPunct="1">
              <a:defRPr/>
            </a:pPr>
            <a:r>
              <a:rPr lang="en-US" dirty="0"/>
              <a:t>Security Architecture</a:t>
            </a:r>
          </a:p>
          <a:p>
            <a:pPr eaLnBrk="1" hangingPunct="1">
              <a:defRPr/>
            </a:pPr>
            <a:r>
              <a:rPr lang="en-US" dirty="0"/>
              <a:t>Telecommunications and Network Security</a:t>
            </a:r>
          </a:p>
          <a:p>
            <a:pPr eaLnBrk="1" hangingPunct="1">
              <a:defRPr/>
            </a:pPr>
            <a:r>
              <a:rPr lang="en-US" dirty="0"/>
              <a:t>Applications and Systems Development</a:t>
            </a:r>
          </a:p>
          <a:p>
            <a:pPr eaLnBrk="1" hangingPunct="1">
              <a:defRPr/>
            </a:pPr>
            <a:r>
              <a:rPr lang="en-US" dirty="0"/>
              <a:t>Business Continuity (discussed later)</a:t>
            </a:r>
          </a:p>
          <a:p>
            <a:pPr eaLnBrk="1" hangingPunct="1">
              <a:defRPr/>
            </a:pPr>
            <a:endParaRPr lang="en-US"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43638"/>
            <a:ext cx="2133600" cy="457200"/>
          </a:xfrm>
        </p:spPr>
        <p:txBody>
          <a:bodyPr/>
          <a:lstStyle/>
          <a:p>
            <a:pPr>
              <a:defRPr/>
            </a:pPr>
            <a:fld id="{FAF0B324-A99B-428D-B32B-5F05FCB05312}" type="slidenum">
              <a:rPr lang="en-US">
                <a:latin typeface="Arial" charset="0"/>
              </a:rPr>
              <a:pPr>
                <a:defRPr/>
              </a:pPr>
              <a:t>95</a:t>
            </a:fld>
            <a:endParaRPr lang="en-US" dirty="0">
              <a:latin typeface="Arial" charset="0"/>
            </a:endParaRPr>
          </a:p>
        </p:txBody>
      </p:sp>
      <p:sp>
        <p:nvSpPr>
          <p:cNvPr id="5" name="Footer Placeholder 5"/>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374786" name="Rectangle 2"/>
          <p:cNvSpPr>
            <a:spLocks noGrp="1" noChangeArrowheads="1"/>
          </p:cNvSpPr>
          <p:nvPr>
            <p:ph type="title" idx="4294967295"/>
          </p:nvPr>
        </p:nvSpPr>
        <p:spPr/>
        <p:txBody>
          <a:bodyPr/>
          <a:lstStyle/>
          <a:p>
            <a:pPr eaLnBrk="1" hangingPunct="1">
              <a:defRPr/>
            </a:pPr>
            <a:r>
              <a:rPr lang="en-US" sz="3600" dirty="0"/>
              <a:t>Technical Safeguards</a:t>
            </a:r>
            <a:br>
              <a:rPr lang="en-US" sz="3600" dirty="0"/>
            </a:br>
            <a:r>
              <a:rPr lang="en-US" sz="3600" dirty="0"/>
              <a:t> </a:t>
            </a:r>
            <a:r>
              <a:rPr lang="en-US" sz="3600" u="sng" dirty="0"/>
              <a:t>Access Management and Oversight</a:t>
            </a:r>
          </a:p>
        </p:txBody>
      </p:sp>
      <p:sp>
        <p:nvSpPr>
          <p:cNvPr id="374787" name="Rectangle 3"/>
          <p:cNvSpPr>
            <a:spLocks noGrp="1" noChangeArrowheads="1"/>
          </p:cNvSpPr>
          <p:nvPr>
            <p:ph type="body" idx="4294967295"/>
          </p:nvPr>
        </p:nvSpPr>
        <p:spPr/>
        <p:txBody>
          <a:bodyPr/>
          <a:lstStyle/>
          <a:p>
            <a:pPr eaLnBrk="1" hangingPunct="1">
              <a:defRPr/>
            </a:pPr>
            <a:r>
              <a:rPr lang="en-US" dirty="0"/>
              <a:t>Facilities need to establish solutions to:</a:t>
            </a:r>
          </a:p>
          <a:p>
            <a:pPr lvl="1" eaLnBrk="1" hangingPunct="1">
              <a:defRPr/>
            </a:pPr>
            <a:r>
              <a:rPr lang="en-US" b="1" dirty="0"/>
              <a:t> Identify</a:t>
            </a:r>
            <a:r>
              <a:rPr lang="en-US" dirty="0"/>
              <a:t> a person, program or computer</a:t>
            </a:r>
          </a:p>
          <a:p>
            <a:pPr lvl="1" eaLnBrk="1" hangingPunct="1">
              <a:defRPr/>
            </a:pPr>
            <a:r>
              <a:rPr lang="en-US" b="1" dirty="0"/>
              <a:t> Authenticate</a:t>
            </a:r>
            <a:r>
              <a:rPr lang="en-US" dirty="0"/>
              <a:t> or verify that the person, program or computer is who she/he/it claims to be</a:t>
            </a:r>
          </a:p>
          <a:p>
            <a:pPr lvl="1" eaLnBrk="1" hangingPunct="1">
              <a:defRPr/>
            </a:pPr>
            <a:r>
              <a:rPr lang="en-US" b="1" dirty="0"/>
              <a:t> Authorize</a:t>
            </a:r>
            <a:r>
              <a:rPr lang="en-US" dirty="0"/>
              <a:t> what resources they are permitted to access and what actions they will be allowed to perform </a:t>
            </a:r>
          </a:p>
          <a:p>
            <a:pPr lvl="1" eaLnBrk="1" hangingPunct="1">
              <a:defRPr/>
            </a:pPr>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a:xfrm>
            <a:off x="6553200" y="6243638"/>
            <a:ext cx="2133600" cy="457200"/>
          </a:xfrm>
        </p:spPr>
        <p:txBody>
          <a:bodyPr/>
          <a:lstStyle/>
          <a:p>
            <a:pPr>
              <a:defRPr/>
            </a:pPr>
            <a:fld id="{5AFD0037-3945-430B-B10D-1FF8183457F3}" type="slidenum">
              <a:rPr lang="en-US">
                <a:latin typeface="Arial" charset="0"/>
              </a:rPr>
              <a:pPr>
                <a:defRPr/>
              </a:pPr>
              <a:t>96</a:t>
            </a:fld>
            <a:endParaRPr lang="en-US" dirty="0">
              <a:latin typeface="Arial" charset="0"/>
            </a:endParaRPr>
          </a:p>
        </p:txBody>
      </p:sp>
      <p:sp>
        <p:nvSpPr>
          <p:cNvPr id="9"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372739" name="Rectangle 2"/>
          <p:cNvSpPr>
            <a:spLocks noGrp="1" noChangeArrowheads="1"/>
          </p:cNvSpPr>
          <p:nvPr>
            <p:ph type="title" idx="4294967295"/>
          </p:nvPr>
        </p:nvSpPr>
        <p:spPr>
          <a:xfrm>
            <a:off x="457200" y="609600"/>
            <a:ext cx="8229600" cy="1143000"/>
          </a:xfrm>
        </p:spPr>
        <p:txBody>
          <a:bodyPr/>
          <a:lstStyle/>
          <a:p>
            <a:pPr eaLnBrk="1" hangingPunct="1">
              <a:defRPr/>
            </a:pPr>
            <a:r>
              <a:rPr lang="en-US" sz="4000" dirty="0"/>
              <a:t>Technical </a:t>
            </a:r>
            <a:r>
              <a:rPr lang="en-US" sz="4000" dirty="0" smtClean="0"/>
              <a:t>Safeguards  </a:t>
            </a:r>
            <a:r>
              <a:rPr lang="en-US" sz="3600" dirty="0"/>
              <a:t/>
            </a:r>
            <a:br>
              <a:rPr lang="en-US" sz="3600" dirty="0"/>
            </a:br>
            <a:endParaRPr lang="en-US" sz="3600" dirty="0"/>
          </a:p>
        </p:txBody>
      </p:sp>
      <p:sp>
        <p:nvSpPr>
          <p:cNvPr id="372740" name="Rectangle 3"/>
          <p:cNvSpPr>
            <a:spLocks noGrp="1" noChangeArrowheads="1"/>
          </p:cNvSpPr>
          <p:nvPr>
            <p:ph type="body" idx="4294967295"/>
          </p:nvPr>
        </p:nvSpPr>
        <p:spPr>
          <a:xfrm>
            <a:off x="304800" y="2324100"/>
            <a:ext cx="4572000" cy="3467100"/>
          </a:xfrm>
        </p:spPr>
        <p:txBody>
          <a:bodyPr/>
          <a:lstStyle/>
          <a:p>
            <a:pPr eaLnBrk="1" hangingPunct="1">
              <a:defRPr/>
            </a:pPr>
            <a:r>
              <a:rPr lang="en-US" sz="2800" b="1" dirty="0"/>
              <a:t>Principle of Defense in Depth:</a:t>
            </a:r>
            <a:r>
              <a:rPr lang="en-US" sz="2800" dirty="0"/>
              <a:t> There are multiple safeguards in place so that if one fails, another will continue to provide protection.</a:t>
            </a:r>
          </a:p>
          <a:p>
            <a:pPr eaLnBrk="1" hangingPunct="1">
              <a:buFont typeface="Wingdings" pitchFamily="2" charset="2"/>
              <a:buNone/>
              <a:defRPr/>
            </a:pPr>
            <a:endParaRPr lang="en-US" sz="2800" dirty="0"/>
          </a:p>
        </p:txBody>
      </p:sp>
      <p:pic>
        <p:nvPicPr>
          <p:cNvPr id="131077" name="Picture 4" descr="DefenseInDepthOnion"/>
          <p:cNvPicPr>
            <a:picLocks noChangeAspect="1" noChangeArrowheads="1"/>
          </p:cNvPicPr>
          <p:nvPr/>
        </p:nvPicPr>
        <p:blipFill>
          <a:blip r:embed="rId3" cstate="print"/>
          <a:srcRect/>
          <a:stretch>
            <a:fillRect/>
          </a:stretch>
        </p:blipFill>
        <p:spPr bwMode="auto">
          <a:xfrm>
            <a:off x="5181600" y="2224088"/>
            <a:ext cx="3657600" cy="3581400"/>
          </a:xfrm>
          <a:prstGeom prst="rect">
            <a:avLst/>
          </a:prstGeom>
          <a:noFill/>
          <a:ln w="9525">
            <a:noFill/>
            <a:miter lim="800000"/>
            <a:headEnd/>
            <a:tailEnd/>
          </a:ln>
        </p:spPr>
      </p:pic>
      <p:sp>
        <p:nvSpPr>
          <p:cNvPr id="131078" name="Text Box 13"/>
          <p:cNvSpPr txBox="1">
            <a:spLocks noChangeArrowheads="1"/>
          </p:cNvSpPr>
          <p:nvPr/>
        </p:nvSpPr>
        <p:spPr bwMode="auto">
          <a:xfrm>
            <a:off x="6248400" y="5881688"/>
            <a:ext cx="2136775" cy="366712"/>
          </a:xfrm>
          <a:prstGeom prst="rect">
            <a:avLst/>
          </a:prstGeom>
          <a:noFill/>
          <a:ln w="9525">
            <a:noFill/>
            <a:miter lim="800000"/>
            <a:headEnd/>
            <a:tailEnd/>
          </a:ln>
        </p:spPr>
        <p:txBody>
          <a:bodyPr wrap="none">
            <a:spAutoFit/>
          </a:bodyPr>
          <a:lstStyle/>
          <a:p>
            <a:r>
              <a:rPr lang="en-US" dirty="0"/>
              <a:t>Simple DiD Model</a:t>
            </a:r>
            <a:r>
              <a:rPr lang="en-US" baseline="30000" dirty="0"/>
              <a:t>*</a:t>
            </a:r>
            <a:r>
              <a:rPr lang="en-US" dirty="0"/>
              <a:t> </a:t>
            </a:r>
          </a:p>
        </p:txBody>
      </p:sp>
      <p:sp>
        <p:nvSpPr>
          <p:cNvPr id="131079" name="Text Box 14"/>
          <p:cNvSpPr txBox="1">
            <a:spLocks noChangeArrowheads="1"/>
          </p:cNvSpPr>
          <p:nvPr/>
        </p:nvSpPr>
        <p:spPr bwMode="auto">
          <a:xfrm>
            <a:off x="517525" y="5562600"/>
            <a:ext cx="4359275" cy="738664"/>
          </a:xfrm>
          <a:prstGeom prst="rect">
            <a:avLst/>
          </a:prstGeom>
          <a:noFill/>
          <a:ln w="9525">
            <a:noFill/>
            <a:miter lim="800000"/>
            <a:headEnd/>
            <a:tailEnd/>
          </a:ln>
        </p:spPr>
        <p:txBody>
          <a:bodyPr wrap="square">
            <a:spAutoFit/>
          </a:bodyPr>
          <a:lstStyle/>
          <a:p>
            <a:r>
              <a:rPr lang="en-US" sz="1400" baseline="30000" dirty="0"/>
              <a:t>*</a:t>
            </a:r>
            <a:r>
              <a:rPr lang="en-US" sz="1400" dirty="0"/>
              <a:t>Public domain document from </a:t>
            </a:r>
            <a:r>
              <a:rPr lang="en-US" sz="1400" dirty="0">
                <a:hlinkClick r:id="rId4"/>
              </a:rPr>
              <a:t>http://en.wikipedia.org/wiki/Information_security</a:t>
            </a:r>
            <a:r>
              <a:rPr lang="en-US" sz="1400" dirty="0"/>
              <a:t>. </a:t>
            </a:r>
          </a:p>
          <a:p>
            <a:r>
              <a:rPr lang="en-US" sz="1400" i="1" dirty="0"/>
              <a:t>Site known good April 2010.</a:t>
            </a:r>
          </a:p>
        </p:txBody>
      </p:sp>
      <p:sp>
        <p:nvSpPr>
          <p:cNvPr id="372744" name="Text Box 8"/>
          <p:cNvSpPr txBox="1">
            <a:spLocks noChangeArrowheads="1"/>
          </p:cNvSpPr>
          <p:nvPr/>
        </p:nvSpPr>
        <p:spPr bwMode="auto">
          <a:xfrm>
            <a:off x="457200" y="1066800"/>
            <a:ext cx="8534400" cy="1077218"/>
          </a:xfrm>
          <a:prstGeom prst="rect">
            <a:avLst/>
          </a:prstGeom>
          <a:noFill/>
          <a:ln w="9525">
            <a:noFill/>
            <a:miter lim="800000"/>
            <a:headEnd/>
            <a:tailEnd/>
          </a:ln>
          <a:effectLst/>
        </p:spPr>
        <p:txBody>
          <a:bodyPr>
            <a:spAutoFit/>
          </a:bodyPr>
          <a:lstStyle/>
          <a:p>
            <a:pPr>
              <a:defRPr/>
            </a:pPr>
            <a:r>
              <a:rPr lang="en-US" sz="3200" u="sng" dirty="0">
                <a:solidFill>
                  <a:schemeClr val="tx2"/>
                </a:solidFill>
              </a:rPr>
              <a:t>Security Architecture &amp;</a:t>
            </a:r>
            <a:r>
              <a:rPr lang="en-US" sz="3200" u="sng" dirty="0" smtClean="0">
                <a:solidFill>
                  <a:schemeClr val="tx2"/>
                </a:solidFill>
              </a:rPr>
              <a:t> </a:t>
            </a:r>
          </a:p>
          <a:p>
            <a:pPr>
              <a:defRPr/>
            </a:pPr>
            <a:r>
              <a:rPr lang="en-US" sz="3200" u="sng" dirty="0" smtClean="0">
                <a:solidFill>
                  <a:schemeClr val="tx2"/>
                </a:solidFill>
              </a:rPr>
              <a:t>Telecom </a:t>
            </a:r>
            <a:r>
              <a:rPr lang="en-US" sz="3200" u="sng" dirty="0">
                <a:solidFill>
                  <a:schemeClr val="tx2"/>
                </a:solidFill>
              </a:rPr>
              <a:t>and Network Security</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a:xfrm>
            <a:off x="6553200" y="6243638"/>
            <a:ext cx="2133600" cy="457200"/>
          </a:xfrm>
        </p:spPr>
        <p:txBody>
          <a:bodyPr/>
          <a:lstStyle/>
          <a:p>
            <a:pPr>
              <a:defRPr/>
            </a:pPr>
            <a:fld id="{7CA98796-5925-4AC7-ACAF-CCA551C0405B}" type="slidenum">
              <a:rPr lang="en-US">
                <a:latin typeface="Arial" charset="0"/>
              </a:rPr>
              <a:pPr>
                <a:defRPr/>
              </a:pPr>
              <a:t>97</a:t>
            </a:fld>
            <a:endParaRPr lang="en-US" dirty="0">
              <a:latin typeface="Arial" charset="0"/>
            </a:endParaRPr>
          </a:p>
        </p:txBody>
      </p:sp>
      <p:sp>
        <p:nvSpPr>
          <p:cNvPr id="14"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grpSp>
        <p:nvGrpSpPr>
          <p:cNvPr id="2" name="Group 11"/>
          <p:cNvGrpSpPr>
            <a:grpSpLocks/>
          </p:cNvGrpSpPr>
          <p:nvPr/>
        </p:nvGrpSpPr>
        <p:grpSpPr bwMode="auto">
          <a:xfrm>
            <a:off x="1490663" y="44450"/>
            <a:ext cx="9212263" cy="6551613"/>
            <a:chOff x="123" y="124"/>
            <a:chExt cx="5803" cy="4127"/>
          </a:xfrm>
        </p:grpSpPr>
        <p:graphicFrame>
          <p:nvGraphicFramePr>
            <p:cNvPr id="10242" name="Object 2"/>
            <p:cNvGraphicFramePr>
              <a:graphicFrameLocks noChangeAspect="1"/>
            </p:cNvGraphicFramePr>
            <p:nvPr/>
          </p:nvGraphicFramePr>
          <p:xfrm>
            <a:off x="123" y="124"/>
            <a:ext cx="5803" cy="4127"/>
          </p:xfrm>
          <a:graphic>
            <a:graphicData uri="http://schemas.openxmlformats.org/presentationml/2006/ole">
              <p:oleObj spid="_x0000_s291842" name="Chart" r:id="rId4" imgW="8229297" imgH="5854485" progId="MSGraph.Chart.8">
                <p:embed followColorScheme="full"/>
              </p:oleObj>
            </a:graphicData>
          </a:graphic>
        </p:graphicFrame>
        <p:sp>
          <p:nvSpPr>
            <p:cNvPr id="10247" name="Text Box 3"/>
            <p:cNvSpPr txBox="1">
              <a:spLocks noChangeArrowheads="1"/>
            </p:cNvSpPr>
            <p:nvPr/>
          </p:nvSpPr>
          <p:spPr bwMode="auto">
            <a:xfrm>
              <a:off x="3072" y="864"/>
              <a:ext cx="776" cy="326"/>
            </a:xfrm>
            <a:prstGeom prst="rect">
              <a:avLst/>
            </a:prstGeom>
            <a:noFill/>
            <a:ln w="9525">
              <a:noFill/>
              <a:miter lim="800000"/>
              <a:headEnd/>
              <a:tailEnd/>
            </a:ln>
          </p:spPr>
          <p:txBody>
            <a:bodyPr wrap="none">
              <a:spAutoFit/>
            </a:bodyPr>
            <a:lstStyle/>
            <a:p>
              <a:r>
                <a:rPr lang="en-US" sz="1400" b="1" dirty="0"/>
                <a:t>      Risk</a:t>
              </a:r>
            </a:p>
            <a:p>
              <a:r>
                <a:rPr lang="en-US" sz="1400" b="1" dirty="0"/>
                <a:t>Assessment</a:t>
              </a:r>
            </a:p>
          </p:txBody>
        </p:sp>
        <p:sp>
          <p:nvSpPr>
            <p:cNvPr id="10248" name="Text Box 4"/>
            <p:cNvSpPr txBox="1">
              <a:spLocks noChangeArrowheads="1"/>
            </p:cNvSpPr>
            <p:nvPr/>
          </p:nvSpPr>
          <p:spPr bwMode="auto">
            <a:xfrm>
              <a:off x="2016" y="816"/>
              <a:ext cx="975" cy="365"/>
            </a:xfrm>
            <a:prstGeom prst="rect">
              <a:avLst/>
            </a:prstGeom>
            <a:noFill/>
            <a:ln w="9525">
              <a:noFill/>
              <a:miter lim="800000"/>
              <a:headEnd/>
              <a:tailEnd/>
            </a:ln>
          </p:spPr>
          <p:txBody>
            <a:bodyPr wrap="none">
              <a:spAutoFit/>
            </a:bodyPr>
            <a:lstStyle/>
            <a:p>
              <a:r>
                <a:rPr lang="en-US" dirty="0">
                  <a:solidFill>
                    <a:srgbClr val="000000"/>
                  </a:solidFill>
                </a:rPr>
                <a:t>       </a:t>
              </a:r>
              <a:r>
                <a:rPr lang="en-US" sz="1400" b="1" dirty="0">
                  <a:solidFill>
                    <a:srgbClr val="000000"/>
                  </a:solidFill>
                </a:rPr>
                <a:t>Roles and</a:t>
              </a:r>
            </a:p>
            <a:p>
              <a:r>
                <a:rPr lang="en-US" sz="1400" b="1" dirty="0">
                  <a:solidFill>
                    <a:srgbClr val="000000"/>
                  </a:solidFill>
                </a:rPr>
                <a:t>Responsibilities</a:t>
              </a:r>
            </a:p>
          </p:txBody>
        </p:sp>
        <p:sp>
          <p:nvSpPr>
            <p:cNvPr id="289797" name="Text Box 5"/>
            <p:cNvSpPr txBox="1">
              <a:spLocks noChangeArrowheads="1"/>
            </p:cNvSpPr>
            <p:nvPr/>
          </p:nvSpPr>
          <p:spPr bwMode="auto">
            <a:xfrm>
              <a:off x="3648" y="2352"/>
              <a:ext cx="732" cy="330"/>
            </a:xfrm>
            <a:prstGeom prst="rect">
              <a:avLst/>
            </a:prstGeom>
            <a:noFill/>
            <a:ln w="9525">
              <a:noFill/>
              <a:miter lim="800000"/>
              <a:headEnd/>
              <a:tailEnd/>
            </a:ln>
            <a:effectLst/>
          </p:spPr>
          <p:txBody>
            <a:bodyPr wrap="none">
              <a:spAutoFit/>
            </a:bodyPr>
            <a:lstStyle/>
            <a:p>
              <a:pPr>
                <a:defRPr/>
              </a:pPr>
              <a:r>
                <a:rPr lang="en-US" sz="1400" b="1" dirty="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  </a:t>
              </a:r>
              <a:r>
                <a:rPr lang="en-US" sz="1400" b="1" dirty="0">
                  <a:solidFill>
                    <a:srgbClr val="FFFFFF"/>
                  </a:solidFill>
                </a:rPr>
                <a:t>Technical </a:t>
              </a:r>
            </a:p>
            <a:p>
              <a:pPr>
                <a:defRPr/>
              </a:pPr>
              <a:r>
                <a:rPr lang="en-US" sz="1400" b="1" dirty="0">
                  <a:solidFill>
                    <a:srgbClr val="FFFFFF"/>
                  </a:solidFill>
                </a:rPr>
                <a:t>Safeguards</a:t>
              </a:r>
            </a:p>
          </p:txBody>
        </p:sp>
        <p:sp>
          <p:nvSpPr>
            <p:cNvPr id="10250" name="Text Box 6"/>
            <p:cNvSpPr txBox="1">
              <a:spLocks noChangeArrowheads="1"/>
            </p:cNvSpPr>
            <p:nvPr/>
          </p:nvSpPr>
          <p:spPr bwMode="auto">
            <a:xfrm>
              <a:off x="3552" y="1680"/>
              <a:ext cx="894" cy="326"/>
            </a:xfrm>
            <a:prstGeom prst="rect">
              <a:avLst/>
            </a:prstGeom>
            <a:noFill/>
            <a:ln w="9525">
              <a:noFill/>
              <a:miter lim="800000"/>
              <a:headEnd/>
              <a:tailEnd/>
            </a:ln>
          </p:spPr>
          <p:txBody>
            <a:bodyPr wrap="none">
              <a:spAutoFit/>
            </a:bodyPr>
            <a:lstStyle/>
            <a:p>
              <a:r>
                <a:rPr lang="en-US" sz="1400" b="1" dirty="0"/>
                <a:t>Administrative</a:t>
              </a:r>
            </a:p>
            <a:p>
              <a:r>
                <a:rPr lang="en-US" sz="1400" b="1" dirty="0"/>
                <a:t>  Safeguards</a:t>
              </a:r>
            </a:p>
          </p:txBody>
        </p:sp>
        <p:sp>
          <p:nvSpPr>
            <p:cNvPr id="10251" name="Text Box 7"/>
            <p:cNvSpPr txBox="1">
              <a:spLocks noChangeArrowheads="1"/>
            </p:cNvSpPr>
            <p:nvPr/>
          </p:nvSpPr>
          <p:spPr bwMode="auto">
            <a:xfrm>
              <a:off x="3116" y="2976"/>
              <a:ext cx="726" cy="326"/>
            </a:xfrm>
            <a:prstGeom prst="rect">
              <a:avLst/>
            </a:prstGeom>
            <a:noFill/>
            <a:ln w="9525">
              <a:noFill/>
              <a:miter lim="800000"/>
              <a:headEnd/>
              <a:tailEnd/>
            </a:ln>
          </p:spPr>
          <p:txBody>
            <a:bodyPr wrap="none">
              <a:spAutoFit/>
            </a:bodyPr>
            <a:lstStyle/>
            <a:p>
              <a:r>
                <a:rPr lang="en-US" sz="1400" b="1" dirty="0">
                  <a:solidFill>
                    <a:srgbClr val="000000"/>
                  </a:solidFill>
                </a:rPr>
                <a:t>  Physical</a:t>
              </a:r>
            </a:p>
            <a:p>
              <a:r>
                <a:rPr lang="en-US" sz="1400" b="1" dirty="0">
                  <a:solidFill>
                    <a:srgbClr val="000000"/>
                  </a:solidFill>
                </a:rPr>
                <a:t>Safeguards</a:t>
              </a:r>
            </a:p>
          </p:txBody>
        </p:sp>
        <p:sp>
          <p:nvSpPr>
            <p:cNvPr id="10252" name="Text Box 8"/>
            <p:cNvSpPr txBox="1">
              <a:spLocks noChangeArrowheads="1"/>
            </p:cNvSpPr>
            <p:nvPr/>
          </p:nvSpPr>
          <p:spPr bwMode="auto">
            <a:xfrm>
              <a:off x="2197" y="2948"/>
              <a:ext cx="732" cy="460"/>
            </a:xfrm>
            <a:prstGeom prst="rect">
              <a:avLst/>
            </a:prstGeom>
            <a:noFill/>
            <a:ln w="9525">
              <a:noFill/>
              <a:miter lim="800000"/>
              <a:headEnd/>
              <a:tailEnd/>
            </a:ln>
          </p:spPr>
          <p:txBody>
            <a:bodyPr wrap="none">
              <a:spAutoFit/>
            </a:bodyPr>
            <a:lstStyle/>
            <a:p>
              <a:r>
                <a:rPr lang="en-US" sz="1400" b="1" dirty="0">
                  <a:solidFill>
                    <a:schemeClr val="bg1"/>
                  </a:solidFill>
                </a:rPr>
                <a:t>   Policies</a:t>
              </a:r>
            </a:p>
            <a:p>
              <a:r>
                <a:rPr lang="en-US" sz="1400" b="1" dirty="0">
                  <a:solidFill>
                    <a:schemeClr val="bg1"/>
                  </a:solidFill>
                </a:rPr>
                <a:t>       and</a:t>
              </a:r>
            </a:p>
            <a:p>
              <a:r>
                <a:rPr lang="en-US" sz="1400" b="1" dirty="0">
                  <a:solidFill>
                    <a:schemeClr val="bg1"/>
                  </a:solidFill>
                </a:rPr>
                <a:t>Procedures</a:t>
              </a:r>
            </a:p>
          </p:txBody>
        </p:sp>
        <p:sp>
          <p:nvSpPr>
            <p:cNvPr id="10253" name="Text Box 9"/>
            <p:cNvSpPr txBox="1">
              <a:spLocks noChangeArrowheads="1"/>
            </p:cNvSpPr>
            <p:nvPr/>
          </p:nvSpPr>
          <p:spPr bwMode="auto">
            <a:xfrm>
              <a:off x="1622" y="2359"/>
              <a:ext cx="707" cy="460"/>
            </a:xfrm>
            <a:prstGeom prst="rect">
              <a:avLst/>
            </a:prstGeom>
            <a:noFill/>
            <a:ln w="9525">
              <a:noFill/>
              <a:miter lim="800000"/>
              <a:headEnd/>
              <a:tailEnd/>
            </a:ln>
          </p:spPr>
          <p:txBody>
            <a:bodyPr wrap="none">
              <a:spAutoFit/>
            </a:bodyPr>
            <a:lstStyle/>
            <a:p>
              <a:r>
                <a:rPr lang="en-US" sz="1400" b="1" dirty="0">
                  <a:solidFill>
                    <a:schemeClr val="bg1"/>
                  </a:solidFill>
                </a:rPr>
                <a:t>Awareness</a:t>
              </a:r>
            </a:p>
            <a:p>
              <a:r>
                <a:rPr lang="en-US" sz="1400" b="1" dirty="0">
                  <a:solidFill>
                    <a:schemeClr val="bg1"/>
                  </a:solidFill>
                </a:rPr>
                <a:t>      and</a:t>
              </a:r>
            </a:p>
            <a:p>
              <a:r>
                <a:rPr lang="en-US" sz="1400" b="1" dirty="0">
                  <a:solidFill>
                    <a:schemeClr val="bg1"/>
                  </a:solidFill>
                </a:rPr>
                <a:t>  Training</a:t>
              </a:r>
            </a:p>
          </p:txBody>
        </p:sp>
        <p:sp>
          <p:nvSpPr>
            <p:cNvPr id="10254" name="Text Box 10"/>
            <p:cNvSpPr txBox="1">
              <a:spLocks noChangeArrowheads="1"/>
            </p:cNvSpPr>
            <p:nvPr/>
          </p:nvSpPr>
          <p:spPr bwMode="auto">
            <a:xfrm>
              <a:off x="1680" y="1591"/>
              <a:ext cx="739" cy="330"/>
            </a:xfrm>
            <a:prstGeom prst="rect">
              <a:avLst/>
            </a:prstGeom>
            <a:noFill/>
            <a:ln w="9525">
              <a:noFill/>
              <a:miter lim="800000"/>
              <a:headEnd/>
              <a:tailEnd/>
            </a:ln>
          </p:spPr>
          <p:txBody>
            <a:bodyPr wrap="none">
              <a:spAutoFit/>
            </a:bodyPr>
            <a:lstStyle/>
            <a:p>
              <a:r>
                <a:rPr lang="en-US" sz="1400" b="1" dirty="0">
                  <a:solidFill>
                    <a:srgbClr val="FFFFFF"/>
                  </a:solidFill>
                </a:rPr>
                <a:t>Notification</a:t>
              </a:r>
            </a:p>
            <a:p>
              <a:r>
                <a:rPr lang="en-US" sz="1400" b="1" dirty="0">
                  <a:solidFill>
                    <a:srgbClr val="FFFFFF"/>
                  </a:solidFill>
                </a:rPr>
                <a:t>Procedures</a:t>
              </a:r>
            </a:p>
          </p:txBody>
        </p:sp>
      </p:grpSp>
      <p:sp>
        <p:nvSpPr>
          <p:cNvPr id="289804" name="Rectangle 12"/>
          <p:cNvSpPr>
            <a:spLocks noGrp="1" noChangeArrowheads="1"/>
          </p:cNvSpPr>
          <p:nvPr>
            <p:ph type="title" idx="4294967295"/>
          </p:nvPr>
        </p:nvSpPr>
        <p:spPr>
          <a:xfrm>
            <a:off x="457200" y="152400"/>
            <a:ext cx="3276600" cy="2087563"/>
          </a:xfrm>
        </p:spPr>
        <p:txBody>
          <a:bodyPr/>
          <a:lstStyle/>
          <a:p>
            <a:pPr eaLnBrk="1" hangingPunct="1">
              <a:defRPr/>
            </a:pPr>
            <a:r>
              <a:rPr lang="en-US" sz="3600" dirty="0"/>
              <a:t>Physical Safeguards</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lide Number Placeholder 2"/>
          <p:cNvSpPr>
            <a:spLocks noGrp="1"/>
          </p:cNvSpPr>
          <p:nvPr>
            <p:ph type="sldNum" sz="quarter" idx="11"/>
          </p:nvPr>
        </p:nvSpPr>
        <p:spPr>
          <a:xfrm>
            <a:off x="6553200" y="6243638"/>
            <a:ext cx="2133600" cy="457200"/>
          </a:xfrm>
        </p:spPr>
        <p:txBody>
          <a:bodyPr/>
          <a:lstStyle/>
          <a:p>
            <a:pPr>
              <a:defRPr/>
            </a:pPr>
            <a:fld id="{EC108254-6561-4279-9F87-F94B483E855E}" type="slidenum">
              <a:rPr lang="en-US" b="0">
                <a:latin typeface="Arial" charset="0"/>
              </a:rPr>
              <a:pPr>
                <a:defRPr/>
              </a:pPr>
              <a:t>98</a:t>
            </a:fld>
            <a:endParaRPr lang="en-US" b="0" dirty="0">
              <a:latin typeface="Arial" charset="0"/>
            </a:endParaRPr>
          </a:p>
        </p:txBody>
      </p:sp>
      <p:sp>
        <p:nvSpPr>
          <p:cNvPr id="16" name="Footer Placeholder 4"/>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377860" name="Rectangle 4"/>
          <p:cNvSpPr>
            <a:spLocks noGrp="1" noChangeArrowheads="1"/>
          </p:cNvSpPr>
          <p:nvPr>
            <p:ph type="title" idx="4294967295"/>
          </p:nvPr>
        </p:nvSpPr>
        <p:spPr>
          <a:xfrm>
            <a:off x="457200" y="533400"/>
            <a:ext cx="4191000" cy="1981200"/>
          </a:xfrm>
        </p:spPr>
        <p:txBody>
          <a:bodyPr/>
          <a:lstStyle/>
          <a:p>
            <a:pPr eaLnBrk="1" hangingPunct="1">
              <a:defRPr/>
            </a:pPr>
            <a:r>
              <a:rPr lang="en-US" sz="4000" dirty="0"/>
              <a:t>Physical</a:t>
            </a:r>
            <a:br>
              <a:rPr lang="en-US" sz="4000" dirty="0"/>
            </a:br>
            <a:r>
              <a:rPr lang="en-US" sz="4000" dirty="0"/>
              <a:t>Safeguards:</a:t>
            </a:r>
            <a:br>
              <a:rPr lang="en-US" sz="4000" dirty="0"/>
            </a:br>
            <a:r>
              <a:rPr lang="en-US" sz="4000" dirty="0"/>
              <a:t>Facilities Vary</a:t>
            </a:r>
          </a:p>
        </p:txBody>
      </p:sp>
      <p:pic>
        <p:nvPicPr>
          <p:cNvPr id="138244" name="Picture 6" descr="NEON NSF"/>
          <p:cNvPicPr>
            <a:picLocks noChangeAspect="1" noChangeArrowheads="1"/>
          </p:cNvPicPr>
          <p:nvPr/>
        </p:nvPicPr>
        <p:blipFill>
          <a:blip r:embed="rId3" cstate="print"/>
          <a:srcRect l="8571" r="7428"/>
          <a:stretch>
            <a:fillRect/>
          </a:stretch>
        </p:blipFill>
        <p:spPr bwMode="auto">
          <a:xfrm>
            <a:off x="76200" y="3149600"/>
            <a:ext cx="3733800" cy="2794000"/>
          </a:xfrm>
          <a:prstGeom prst="rect">
            <a:avLst/>
          </a:prstGeom>
          <a:noFill/>
          <a:ln w="9525">
            <a:noFill/>
            <a:miter lim="800000"/>
            <a:headEnd/>
            <a:tailEnd/>
          </a:ln>
        </p:spPr>
      </p:pic>
      <p:pic>
        <p:nvPicPr>
          <p:cNvPr id="138245" name="Picture 9" descr="teragrid_f"/>
          <p:cNvPicPr>
            <a:picLocks noChangeAspect="1" noChangeArrowheads="1"/>
          </p:cNvPicPr>
          <p:nvPr/>
        </p:nvPicPr>
        <p:blipFill>
          <a:blip r:embed="rId4" cstate="print"/>
          <a:srcRect/>
          <a:stretch>
            <a:fillRect/>
          </a:stretch>
        </p:blipFill>
        <p:spPr bwMode="auto">
          <a:xfrm>
            <a:off x="4648200" y="457200"/>
            <a:ext cx="4038600" cy="2538413"/>
          </a:xfrm>
          <a:prstGeom prst="rect">
            <a:avLst/>
          </a:prstGeom>
          <a:noFill/>
          <a:ln w="9525">
            <a:noFill/>
            <a:miter lim="800000"/>
            <a:headEnd/>
            <a:tailEnd/>
          </a:ln>
        </p:spPr>
      </p:pic>
      <p:pic>
        <p:nvPicPr>
          <p:cNvPr id="138246" name="Picture 11" descr="Cliff DI01650"/>
          <p:cNvPicPr>
            <a:picLocks noChangeAspect="1" noChangeArrowheads="1"/>
          </p:cNvPicPr>
          <p:nvPr/>
        </p:nvPicPr>
        <p:blipFill>
          <a:blip r:embed="rId5" cstate="print"/>
          <a:srcRect r="27419"/>
          <a:stretch>
            <a:fillRect/>
          </a:stretch>
        </p:blipFill>
        <p:spPr bwMode="auto">
          <a:xfrm>
            <a:off x="3962400" y="3124200"/>
            <a:ext cx="3124200" cy="2870200"/>
          </a:xfrm>
          <a:prstGeom prst="rect">
            <a:avLst/>
          </a:prstGeom>
          <a:noFill/>
          <a:ln w="9525">
            <a:noFill/>
            <a:miter lim="800000"/>
            <a:headEnd/>
            <a:tailEnd/>
          </a:ln>
        </p:spPr>
      </p:pic>
      <p:sp>
        <p:nvSpPr>
          <p:cNvPr id="138247" name="Text Box 14"/>
          <p:cNvSpPr txBox="1">
            <a:spLocks noChangeArrowheads="1"/>
          </p:cNvSpPr>
          <p:nvPr/>
        </p:nvSpPr>
        <p:spPr bwMode="auto">
          <a:xfrm>
            <a:off x="4191000" y="3260725"/>
            <a:ext cx="1295400" cy="244475"/>
          </a:xfrm>
          <a:prstGeom prst="rect">
            <a:avLst/>
          </a:prstGeom>
          <a:noFill/>
          <a:ln w="9525">
            <a:noFill/>
            <a:miter lim="800000"/>
            <a:headEnd/>
            <a:tailEnd/>
          </a:ln>
        </p:spPr>
        <p:txBody>
          <a:bodyPr>
            <a:spAutoFit/>
          </a:bodyPr>
          <a:lstStyle/>
          <a:p>
            <a:r>
              <a:rPr lang="en-US" sz="1000" dirty="0"/>
              <a:t>Courtesy UCAR</a:t>
            </a:r>
          </a:p>
        </p:txBody>
      </p:sp>
      <p:pic>
        <p:nvPicPr>
          <p:cNvPr id="138248" name="Picture 15" descr="200px-Atacama_Large_Millimeter_Array_logo"/>
          <p:cNvPicPr>
            <a:picLocks noChangeAspect="1" noChangeArrowheads="1"/>
          </p:cNvPicPr>
          <p:nvPr/>
        </p:nvPicPr>
        <p:blipFill>
          <a:blip r:embed="rId6" cstate="print"/>
          <a:srcRect/>
          <a:stretch>
            <a:fillRect/>
          </a:stretch>
        </p:blipFill>
        <p:spPr bwMode="auto">
          <a:xfrm>
            <a:off x="7239000" y="3219450"/>
            <a:ext cx="1803400" cy="2724150"/>
          </a:xfrm>
          <a:prstGeom prst="rect">
            <a:avLst/>
          </a:prstGeom>
          <a:noFill/>
          <a:ln w="9525">
            <a:noFill/>
            <a:miter lim="800000"/>
            <a:headEnd/>
            <a:tailEnd/>
          </a:ln>
        </p:spPr>
      </p:pic>
      <p:grpSp>
        <p:nvGrpSpPr>
          <p:cNvPr id="2" name="Group 16"/>
          <p:cNvGrpSpPr>
            <a:grpSpLocks/>
          </p:cNvGrpSpPr>
          <p:nvPr/>
        </p:nvGrpSpPr>
        <p:grpSpPr bwMode="auto">
          <a:xfrm>
            <a:off x="304800" y="5080000"/>
            <a:ext cx="1944688" cy="1778000"/>
            <a:chOff x="604" y="512"/>
            <a:chExt cx="2377" cy="1899"/>
          </a:xfrm>
        </p:grpSpPr>
        <p:pic>
          <p:nvPicPr>
            <p:cNvPr id="18" name="Picture 17" descr="Slide11b_cdc"/>
            <p:cNvPicPr>
              <a:picLocks noChangeAspect="1" noChangeArrowheads="1"/>
            </p:cNvPicPr>
            <p:nvPr/>
          </p:nvPicPr>
          <p:blipFill>
            <a:blip r:embed="rId7" cstate="print"/>
            <a:srcRect l="3600" t="7381" r="40320" b="22141"/>
            <a:stretch>
              <a:fillRect/>
            </a:stretch>
          </p:blipFill>
          <p:spPr bwMode="auto">
            <a:xfrm>
              <a:off x="604" y="544"/>
              <a:ext cx="1132" cy="949"/>
            </a:xfrm>
            <a:prstGeom prst="rect">
              <a:avLst/>
            </a:prstGeom>
            <a:noFill/>
            <a:ln w="3175">
              <a:solidFill>
                <a:schemeClr val="tx1"/>
              </a:solidFill>
              <a:miter lim="800000"/>
              <a:headEnd/>
              <a:tailEnd/>
            </a:ln>
            <a:effectLst>
              <a:outerShdw blurRad="63500" dist="38099" dir="2700000" algn="ctr" rotWithShape="0">
                <a:srgbClr val="000000">
                  <a:alpha val="74998"/>
                </a:srgbClr>
              </a:outerShdw>
            </a:effectLst>
          </p:spPr>
        </p:pic>
        <p:pic>
          <p:nvPicPr>
            <p:cNvPr id="19" name="Picture 18" descr="HR_transmitter"/>
            <p:cNvPicPr>
              <a:picLocks noChangeAspect="1" noChangeArrowheads="1"/>
            </p:cNvPicPr>
            <p:nvPr/>
          </p:nvPicPr>
          <p:blipFill>
            <a:blip r:embed="rId8" cstate="print"/>
            <a:srcRect/>
            <a:stretch>
              <a:fillRect/>
            </a:stretch>
          </p:blipFill>
          <p:spPr bwMode="auto">
            <a:xfrm>
              <a:off x="968" y="1479"/>
              <a:ext cx="720" cy="666"/>
            </a:xfrm>
            <a:prstGeom prst="rect">
              <a:avLst/>
            </a:prstGeom>
            <a:noFill/>
            <a:ln w="9525">
              <a:noFill/>
              <a:miter lim="800000"/>
              <a:headEnd/>
              <a:tailEnd/>
            </a:ln>
          </p:spPr>
        </p:pic>
        <p:pic>
          <p:nvPicPr>
            <p:cNvPr id="20" name="Picture 19" descr="arts tower"/>
            <p:cNvPicPr>
              <a:picLocks noChangeAspect="1" noChangeArrowheads="1"/>
            </p:cNvPicPr>
            <p:nvPr/>
          </p:nvPicPr>
          <p:blipFill>
            <a:blip r:embed="rId9" cstate="print"/>
            <a:srcRect/>
            <a:stretch>
              <a:fillRect/>
            </a:stretch>
          </p:blipFill>
          <p:spPr bwMode="auto">
            <a:xfrm>
              <a:off x="1664" y="512"/>
              <a:ext cx="823" cy="1728"/>
            </a:xfrm>
            <a:prstGeom prst="rect">
              <a:avLst/>
            </a:prstGeom>
            <a:noFill/>
          </p:spPr>
        </p:pic>
        <p:grpSp>
          <p:nvGrpSpPr>
            <p:cNvPr id="3" name="Group 20"/>
            <p:cNvGrpSpPr>
              <a:grpSpLocks noChangeAspect="1"/>
            </p:cNvGrpSpPr>
            <p:nvPr/>
          </p:nvGrpSpPr>
          <p:grpSpPr bwMode="auto">
            <a:xfrm>
              <a:off x="2067" y="1479"/>
              <a:ext cx="914" cy="932"/>
              <a:chOff x="2992" y="2286"/>
              <a:chExt cx="2504" cy="2551"/>
            </a:xfrm>
          </p:grpSpPr>
          <p:pic>
            <p:nvPicPr>
              <p:cNvPr id="22" name="Picture 21" descr="tracking_wdfw"/>
              <p:cNvPicPr>
                <a:picLocks noChangeAspect="1" noChangeArrowheads="1"/>
              </p:cNvPicPr>
              <p:nvPr/>
            </p:nvPicPr>
            <p:blipFill>
              <a:blip r:embed="rId10" cstate="print"/>
              <a:srcRect/>
              <a:stretch>
                <a:fillRect/>
              </a:stretch>
            </p:blipFill>
            <p:spPr bwMode="auto">
              <a:xfrm>
                <a:off x="3264" y="2286"/>
                <a:ext cx="2232" cy="1618"/>
              </a:xfrm>
              <a:prstGeom prst="rect">
                <a:avLst/>
              </a:prstGeom>
              <a:noFill/>
              <a:ln w="3175">
                <a:solidFill>
                  <a:schemeClr val="tx1"/>
                </a:solidFill>
                <a:miter lim="800000"/>
                <a:headEnd/>
                <a:tailEnd/>
              </a:ln>
              <a:effectLst>
                <a:outerShdw blurRad="63500" dist="38099" dir="2700000" algn="ctr" rotWithShape="0">
                  <a:srgbClr val="000000">
                    <a:alpha val="74998"/>
                  </a:srgbClr>
                </a:outerShdw>
              </a:effectLst>
            </p:spPr>
          </p:pic>
          <p:sp>
            <p:nvSpPr>
              <p:cNvPr id="23" name="Rectangle 22"/>
              <p:cNvSpPr>
                <a:spLocks noChangeAspect="1" noChangeArrowheads="1"/>
              </p:cNvSpPr>
              <p:nvPr/>
            </p:nvSpPr>
            <p:spPr bwMode="auto">
              <a:xfrm>
                <a:off x="2992" y="3677"/>
                <a:ext cx="617" cy="1160"/>
              </a:xfrm>
              <a:prstGeom prst="rect">
                <a:avLst/>
              </a:prstGeom>
              <a:noFill/>
              <a:ln w="9525">
                <a:noFill/>
                <a:miter lim="800000"/>
                <a:headEnd/>
                <a:tailEnd/>
              </a:ln>
              <a:effectLst/>
            </p:spPr>
            <p:txBody>
              <a:bodyPr wrap="none">
                <a:prstTxWarp prst="textNoShape">
                  <a:avLst/>
                </a:prstTxWarp>
                <a:spAutoFit/>
              </a:bodyPr>
              <a:lstStyle/>
              <a:p>
                <a:endParaRPr lang="en-US" sz="2000" dirty="0">
                  <a:solidFill>
                    <a:schemeClr val="bg1"/>
                  </a:solidFill>
                  <a:latin typeface="Verdana" charset="0"/>
                </a:endParaRPr>
              </a:p>
            </p:txBody>
          </p:sp>
        </p:grpSp>
      </p:gr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1"/>
          <p:cNvSpPr>
            <a:spLocks noGrp="1"/>
          </p:cNvSpPr>
          <p:nvPr>
            <p:ph type="sldNum" sz="quarter" idx="11"/>
          </p:nvPr>
        </p:nvSpPr>
        <p:spPr>
          <a:xfrm>
            <a:off x="6553200" y="6243638"/>
            <a:ext cx="2133600" cy="457200"/>
          </a:xfrm>
        </p:spPr>
        <p:txBody>
          <a:bodyPr/>
          <a:lstStyle/>
          <a:p>
            <a:pPr>
              <a:defRPr/>
            </a:pPr>
            <a:fld id="{E2ACBAD1-06DF-4BF7-B3A0-1B5ADFB6D5A5}" type="slidenum">
              <a:rPr lang="en-US" b="0">
                <a:latin typeface="Arial" charset="0"/>
              </a:rPr>
              <a:pPr>
                <a:defRPr/>
              </a:pPr>
              <a:t>99</a:t>
            </a:fld>
            <a:endParaRPr lang="en-US" b="0" dirty="0">
              <a:latin typeface="Arial" charset="0"/>
            </a:endParaRPr>
          </a:p>
        </p:txBody>
      </p:sp>
      <p:sp>
        <p:nvSpPr>
          <p:cNvPr id="6" name="Footer Placeholder 3"/>
          <p:cNvSpPr>
            <a:spLocks noGrp="1"/>
          </p:cNvSpPr>
          <p:nvPr>
            <p:ph type="ftr" sz="quarter" idx="10"/>
          </p:nvPr>
        </p:nvSpPr>
        <p:spPr>
          <a:xfrm>
            <a:off x="2667000" y="6243638"/>
            <a:ext cx="3733800" cy="457200"/>
          </a:xfrm>
        </p:spPr>
        <p:txBody>
          <a:bodyPr/>
          <a:lstStyle/>
          <a:p>
            <a:pPr>
              <a:defRPr/>
            </a:pPr>
            <a:r>
              <a:rPr lang="en-US" dirty="0"/>
              <a:t>A Work in Progress</a:t>
            </a:r>
          </a:p>
        </p:txBody>
      </p:sp>
      <p:sp>
        <p:nvSpPr>
          <p:cNvPr id="201731" name="Rectangle 2"/>
          <p:cNvSpPr>
            <a:spLocks noGrp="1" noChangeArrowheads="1"/>
          </p:cNvSpPr>
          <p:nvPr>
            <p:ph type="title" idx="4294967295"/>
          </p:nvPr>
        </p:nvSpPr>
        <p:spPr>
          <a:xfrm>
            <a:off x="457200" y="685800"/>
            <a:ext cx="9144000" cy="1143000"/>
          </a:xfrm>
        </p:spPr>
        <p:txBody>
          <a:bodyPr/>
          <a:lstStyle/>
          <a:p>
            <a:pPr eaLnBrk="1" hangingPunct="1">
              <a:defRPr/>
            </a:pPr>
            <a:r>
              <a:rPr lang="en-US" sz="3600" dirty="0"/>
              <a:t>Elements of Physical Safeguards</a:t>
            </a:r>
            <a:br>
              <a:rPr lang="en-US" sz="3600" dirty="0"/>
            </a:br>
            <a:r>
              <a:rPr lang="en-US" sz="3600" u="sng" dirty="0"/>
              <a:t>Examples</a:t>
            </a:r>
            <a:endParaRPr lang="en-US" sz="3600" b="1" i="1" u="sng" dirty="0"/>
          </a:p>
        </p:txBody>
      </p:sp>
      <p:sp>
        <p:nvSpPr>
          <p:cNvPr id="201732" name="Rectangle 3"/>
          <p:cNvSpPr>
            <a:spLocks noGrp="1" noChangeArrowheads="1"/>
          </p:cNvSpPr>
          <p:nvPr>
            <p:ph type="body" idx="4294967295"/>
          </p:nvPr>
        </p:nvSpPr>
        <p:spPr>
          <a:xfrm>
            <a:off x="457200" y="2178050"/>
            <a:ext cx="8229600" cy="2673350"/>
          </a:xfrm>
        </p:spPr>
        <p:txBody>
          <a:bodyPr/>
          <a:lstStyle/>
          <a:p>
            <a:pPr eaLnBrk="1" hangingPunct="1">
              <a:lnSpc>
                <a:spcPct val="80000"/>
              </a:lnSpc>
              <a:defRPr/>
            </a:pPr>
            <a:r>
              <a:rPr lang="en-US" sz="2800" dirty="0"/>
              <a:t>Administrative, Physical and Technical Controls</a:t>
            </a:r>
          </a:p>
          <a:p>
            <a:pPr eaLnBrk="1" hangingPunct="1">
              <a:lnSpc>
                <a:spcPct val="80000"/>
              </a:lnSpc>
              <a:defRPr/>
            </a:pPr>
            <a:r>
              <a:rPr lang="en-US" sz="2800" dirty="0"/>
              <a:t>Facility location, construction and management</a:t>
            </a:r>
          </a:p>
          <a:p>
            <a:pPr eaLnBrk="1" hangingPunct="1">
              <a:lnSpc>
                <a:spcPct val="80000"/>
              </a:lnSpc>
              <a:defRPr/>
            </a:pPr>
            <a:r>
              <a:rPr lang="en-US" sz="2800" dirty="0"/>
              <a:t>Physical security risks, threats and countermeasures</a:t>
            </a:r>
          </a:p>
          <a:p>
            <a:pPr eaLnBrk="1" hangingPunct="1">
              <a:lnSpc>
                <a:spcPct val="80000"/>
              </a:lnSpc>
              <a:defRPr/>
            </a:pPr>
            <a:r>
              <a:rPr lang="en-US" sz="2800" dirty="0"/>
              <a:t>Electric power issues and countermeasures</a:t>
            </a:r>
          </a:p>
          <a:p>
            <a:pPr eaLnBrk="1" hangingPunct="1">
              <a:lnSpc>
                <a:spcPct val="80000"/>
              </a:lnSpc>
              <a:defRPr/>
            </a:pPr>
            <a:r>
              <a:rPr lang="en-US" sz="2800" dirty="0"/>
              <a:t>Fire prevention, detection and suppression</a:t>
            </a:r>
          </a:p>
          <a:p>
            <a:pPr eaLnBrk="1" hangingPunct="1">
              <a:lnSpc>
                <a:spcPct val="80000"/>
              </a:lnSpc>
              <a:defRPr/>
            </a:pPr>
            <a:r>
              <a:rPr lang="en-US" sz="2800" dirty="0"/>
              <a:t>Intrusion detection systems</a:t>
            </a:r>
            <a:r>
              <a:rPr lang="en-US" sz="2400" dirty="0"/>
              <a:t> </a:t>
            </a:r>
          </a:p>
        </p:txBody>
      </p:sp>
      <p:sp>
        <p:nvSpPr>
          <p:cNvPr id="140293" name="Text Box 5"/>
          <p:cNvSpPr txBox="1">
            <a:spLocks noChangeArrowheads="1"/>
          </p:cNvSpPr>
          <p:nvPr/>
        </p:nvSpPr>
        <p:spPr bwMode="auto">
          <a:xfrm>
            <a:off x="457200" y="5715000"/>
            <a:ext cx="8258175" cy="466725"/>
          </a:xfrm>
          <a:prstGeom prst="rect">
            <a:avLst/>
          </a:prstGeom>
          <a:noFill/>
          <a:ln w="9525">
            <a:solidFill>
              <a:schemeClr val="tx1"/>
            </a:solidFill>
            <a:miter lim="800000"/>
            <a:headEnd/>
            <a:tailEnd/>
          </a:ln>
        </p:spPr>
        <p:txBody>
          <a:bodyPr wrap="none">
            <a:spAutoFit/>
          </a:bodyPr>
          <a:lstStyle/>
          <a:p>
            <a:r>
              <a:rPr lang="en-US" sz="2400" dirty="0"/>
              <a:t>It’s all about risk mitigation that is appropriate for the facility.</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8|0.5|0.4|0.3|4.3"/>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9118</TotalTime>
  <Words>12860</Words>
  <Application>Microsoft Macintosh PowerPoint</Application>
  <PresentationFormat>On-screen Show (4:3)</PresentationFormat>
  <Paragraphs>1859</Paragraphs>
  <Slides>117</Slides>
  <Notes>117</Notes>
  <HiddenSlides>0</HiddenSlides>
  <MMClips>0</MMClips>
  <ScaleCrop>false</ScaleCrop>
  <HeadingPairs>
    <vt:vector size="8" baseType="variant">
      <vt:variant>
        <vt:lpstr>Fonts Used</vt:lpstr>
      </vt:variant>
      <vt:variant>
        <vt:i4>8</vt:i4>
      </vt:variant>
      <vt:variant>
        <vt:lpstr>Design Template</vt:lpstr>
      </vt:variant>
      <vt:variant>
        <vt:i4>1</vt:i4>
      </vt:variant>
      <vt:variant>
        <vt:lpstr>Embedded OLE Servers</vt:lpstr>
      </vt:variant>
      <vt:variant>
        <vt:i4>1</vt:i4>
      </vt:variant>
      <vt:variant>
        <vt:lpstr>Slide Titles</vt:lpstr>
      </vt:variant>
      <vt:variant>
        <vt:i4>117</vt:i4>
      </vt:variant>
    </vt:vector>
  </HeadingPairs>
  <TitlesOfParts>
    <vt:vector size="127" baseType="lpstr">
      <vt:lpstr>Arial</vt:lpstr>
      <vt:lpstr>Wingdings</vt:lpstr>
      <vt:lpstr>Arial Black</vt:lpstr>
      <vt:lpstr>Times New Roman</vt:lpstr>
      <vt:lpstr>Tahoma</vt:lpstr>
      <vt:lpstr>Verdana</vt:lpstr>
      <vt:lpstr>Helvetica</vt:lpstr>
      <vt:lpstr>ヒラギノ角ゴ Pro W3</vt:lpstr>
      <vt:lpstr>Pixel</vt:lpstr>
      <vt:lpstr>Chart</vt:lpstr>
      <vt:lpstr>This is a little story about four people named Everybody, Somebody, Anybody, and Nobody.   There was an important job to be done and Everybody was sure that Somebody would do it.   Anybody could have done it, but Nobody did it.   Somebody got angry about that because it was Everybody's job.   Everybody thought that Anybody could do it, but Nobody realized that Everybody wouldn't do it.   It ended up that Everybody blamed Somebody when Nobody did what Anybody could have done </vt:lpstr>
      <vt:lpstr>Cybersecurity 2011…  and beyond What Makes a Good Security Plan?</vt:lpstr>
      <vt:lpstr>“Cybersecurity is now a major national security problem for the United States.”</vt:lpstr>
      <vt:lpstr>“…America's economic prosperity in the 21st century will depend on cybersecurity.”</vt:lpstr>
      <vt:lpstr>Slide 5</vt:lpstr>
      <vt:lpstr>Slide 6</vt:lpstr>
      <vt:lpstr>Slide 7</vt:lpstr>
      <vt:lpstr>What is at stake…</vt:lpstr>
      <vt:lpstr>What is at stake…</vt:lpstr>
      <vt:lpstr>What is at stake…</vt:lpstr>
      <vt:lpstr>What is at stake…</vt:lpstr>
      <vt:lpstr>Data Loss Incidents by Type</vt:lpstr>
      <vt:lpstr>Data Loss Incidents by Vector</vt:lpstr>
      <vt:lpstr>Data Loss by Business Type</vt:lpstr>
      <vt:lpstr>REPORTED Data Loss </vt:lpstr>
      <vt:lpstr>Dataloss by HQ Location</vt:lpstr>
      <vt:lpstr>2010 Threat Predictions By McAfee Labs</vt:lpstr>
      <vt:lpstr>2010's biggest security SNAFUs By Ellen Messmer and Tim Greene, Network World December 02, 2010 </vt:lpstr>
      <vt:lpstr>Targets for Emerging Threats in 2011 By McAfee Labs  </vt:lpstr>
      <vt:lpstr>Slide 20</vt:lpstr>
      <vt:lpstr>Facilities Vary: one size plan can’t fit all</vt:lpstr>
      <vt:lpstr>Security Fundamentals</vt:lpstr>
      <vt:lpstr>Information Security: First Principles</vt:lpstr>
      <vt:lpstr>Starting with Policies</vt:lpstr>
      <vt:lpstr>Cybersecurity is a Balance</vt:lpstr>
      <vt:lpstr>Security Fundamentals</vt:lpstr>
      <vt:lpstr>Facility Cybersecurity:  </vt:lpstr>
      <vt:lpstr>Slide 28</vt:lpstr>
      <vt:lpstr>Security Fundamentals</vt:lpstr>
      <vt:lpstr>Principle of Defense in Depth </vt:lpstr>
      <vt:lpstr>Slide 31</vt:lpstr>
      <vt:lpstr>NSF Cooperative Agreements  Information Security Requirement</vt:lpstr>
      <vt:lpstr>Information Security Responsibilities</vt:lpstr>
      <vt:lpstr>Awardee Responsibilities under the Cooperative Agreement</vt:lpstr>
      <vt:lpstr>Slide 35</vt:lpstr>
      <vt:lpstr>Best Practices that Might Be Useful to NSF Large Facilities* </vt:lpstr>
      <vt:lpstr>Slide 37</vt:lpstr>
      <vt:lpstr>Identity and Access Management</vt:lpstr>
      <vt:lpstr>What is identity management?</vt:lpstr>
      <vt:lpstr>Slide 40</vt:lpstr>
      <vt:lpstr>What is federated identity?</vt:lpstr>
      <vt:lpstr>InCommon</vt:lpstr>
      <vt:lpstr>Large Research Facilities are Already Joining InCommon</vt:lpstr>
      <vt:lpstr>National Institutes of Health</vt:lpstr>
      <vt:lpstr>Example of Research.gov access at NSF when Federation is fully implemented</vt:lpstr>
      <vt:lpstr>Compliance and Legal Issues</vt:lpstr>
      <vt:lpstr>Cloud Computing</vt:lpstr>
      <vt:lpstr>NSF’s Data Policy</vt:lpstr>
      <vt:lpstr>Notifying NSF </vt:lpstr>
      <vt:lpstr>Notification Procedures</vt:lpstr>
      <vt:lpstr>Examples Notification Procedures</vt:lpstr>
      <vt:lpstr>Whether to report to NSF…</vt:lpstr>
      <vt:lpstr>Slide 53</vt:lpstr>
      <vt:lpstr>Who to contact at NSF… Define a priori with your Program Officer</vt:lpstr>
      <vt:lpstr>How to report to NSF… Define a priori with your Program Officer</vt:lpstr>
      <vt:lpstr>Nuggets </vt:lpstr>
      <vt:lpstr>Roles and Responsibilities </vt:lpstr>
      <vt:lpstr>Integrated Organization-wide Risk Management</vt:lpstr>
      <vt:lpstr>Administrative, Technical and  Physical Safeguards (Examples; not all inclusive)</vt:lpstr>
      <vt:lpstr>Administrative, Technical and Physical Safeguards: Important Concepts</vt:lpstr>
      <vt:lpstr>Security Awareness Training Needs to Focus on Many Levels of the Organization</vt:lpstr>
      <vt:lpstr>Slide 62</vt:lpstr>
      <vt:lpstr>In summary…</vt:lpstr>
      <vt:lpstr>In summary…</vt:lpstr>
      <vt:lpstr>Don’t reinvent the wheel…</vt:lpstr>
      <vt:lpstr>Remember…</vt:lpstr>
      <vt:lpstr>Slide 67</vt:lpstr>
      <vt:lpstr>Questions?</vt:lpstr>
      <vt:lpstr>Resources/Supporting Materials</vt:lpstr>
      <vt:lpstr>Examples of Threat Types </vt:lpstr>
      <vt:lpstr>Awardee Responsibilities under the Cooperative Agreement</vt:lpstr>
      <vt:lpstr>Roles and Responsibilities</vt:lpstr>
      <vt:lpstr>Roles and Responsibilities </vt:lpstr>
      <vt:lpstr>Slide 74</vt:lpstr>
      <vt:lpstr>Risk Assessment</vt:lpstr>
      <vt:lpstr>Integrated Organization-wide Risk Management</vt:lpstr>
      <vt:lpstr>Slide 77</vt:lpstr>
      <vt:lpstr>A Model for Risk Assessment: EDUCAUSE/Internet2 Higher Education Security Council</vt:lpstr>
      <vt:lpstr>Administrative, Technical  and Physical Safeguards</vt:lpstr>
      <vt:lpstr>Administrative, Technical and  Physical Safeguards (Examples; not all inclusive)</vt:lpstr>
      <vt:lpstr>Administrative, Technical and Physical Safeguards: Important Concepts</vt:lpstr>
      <vt:lpstr>Administrative Safeguards</vt:lpstr>
      <vt:lpstr>Administrative Safeguards Examples </vt:lpstr>
      <vt:lpstr>Compliance and Legal Issues</vt:lpstr>
      <vt:lpstr>Administrative Safeguards: Policies and Procedures</vt:lpstr>
      <vt:lpstr>Examples of Policies</vt:lpstr>
      <vt:lpstr>More Example Policies</vt:lpstr>
      <vt:lpstr>More Example Policies</vt:lpstr>
      <vt:lpstr>Administrative Safeguards: Awareness and Training</vt:lpstr>
      <vt:lpstr>Examples: Security Awareness Training How It Needs to Focus on Many Levels</vt:lpstr>
      <vt:lpstr>Slide 91</vt:lpstr>
      <vt:lpstr>Security Awareness Training (SAT) Resources</vt:lpstr>
      <vt:lpstr>Technical Safeguards</vt:lpstr>
      <vt:lpstr>Technical Safeguards Examples</vt:lpstr>
      <vt:lpstr>Technical Safeguards  Access Management and Oversight</vt:lpstr>
      <vt:lpstr>Technical Safeguards   </vt:lpstr>
      <vt:lpstr>Physical Safeguards</vt:lpstr>
      <vt:lpstr>Physical Safeguards: Facilities Vary</vt:lpstr>
      <vt:lpstr>Elements of Physical Safeguards Examples</vt:lpstr>
      <vt:lpstr>Slide 100</vt:lpstr>
      <vt:lpstr>Administrative, Technical and Physical Is it continuity of operations, disaster recovery or designing resiliency into systems OR all of the above ?</vt:lpstr>
      <vt:lpstr>Technical, Administrative and Physical </vt:lpstr>
      <vt:lpstr>Notification Procedures in the Event of a Breach or Security Incident</vt:lpstr>
      <vt:lpstr>Notification Procedures</vt:lpstr>
      <vt:lpstr>Examples Notification Procedures</vt:lpstr>
      <vt:lpstr>Whether to report to NSF…</vt:lpstr>
      <vt:lpstr>Slide 107</vt:lpstr>
      <vt:lpstr>Who to contact at NSF… Define a priori with your Program Officer</vt:lpstr>
      <vt:lpstr>How to report to NSF… Define a priori with your Program Officer</vt:lpstr>
      <vt:lpstr>Slide 110</vt:lpstr>
      <vt:lpstr>Access Management and  Oversight Initiatives</vt:lpstr>
      <vt:lpstr>References </vt:lpstr>
      <vt:lpstr>References </vt:lpstr>
      <vt:lpstr>“Cyber Espionage Efforts By Well Resourced Organizations Looking To Extract Large Amounts  Of Data - Particularly Using Targeted Phishing” </vt:lpstr>
      <vt:lpstr>Photos and Graphics Courtesy:</vt:lpstr>
      <vt:lpstr>A word about Wikipedia…</vt:lpstr>
      <vt:lpstr>This is a little story about four people named Everybody, Somebody, Anybody, and Nobody.   There was an important job to be done and Everybody was sure that Somebody would do it.   Anybody could have done it, but Nobody did it.   Somebody got angry about that because it was Everybody's job.   Everybody thought that Anybody could do it, but Nobody realized that Everybody wouldn't do it.   It ended up that Everybody blamed Somebody when Nobody did what Anybody could have done </vt:lpstr>
    </vt:vector>
  </TitlesOfParts>
  <Company>NSF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2011 and beyond</dc:title>
  <dc:creator>Ardoth Hassler</dc:creator>
  <cp:lastModifiedBy>Ardoth Hassler</cp:lastModifiedBy>
  <cp:revision>529</cp:revision>
  <dcterms:created xsi:type="dcterms:W3CDTF">2011-01-06T18:20:43Z</dcterms:created>
  <dcterms:modified xsi:type="dcterms:W3CDTF">2011-01-06T18:31:41Z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Subject">
    <vt:lpwstr/>
  </property>
  <property fmtid="{D5CDD505-2E9C-101B-9397-08002B2CF9AE}" pid="4" name="Keywords">
    <vt:lpwstr/>
  </property>
  <property fmtid="{D5CDD505-2E9C-101B-9397-08002B2CF9AE}" pid="5" name="_Author">
    <vt:lpwstr>Ardoth Hassler</vt:lpwstr>
  </property>
  <property fmtid="{D5CDD505-2E9C-101B-9397-08002B2CF9AE}" pid="6" name="_Category">
    <vt:lpwstr/>
  </property>
  <property fmtid="{D5CDD505-2E9C-101B-9397-08002B2CF9AE}" pid="7" name="Slides">
    <vt:lpwstr>75</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ies>
</file>