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37"/>
  </p:notesMasterIdLst>
  <p:sldIdLst>
    <p:sldId id="256" r:id="rId15"/>
    <p:sldId id="277" r:id="rId16"/>
    <p:sldId id="267" r:id="rId17"/>
    <p:sldId id="257" r:id="rId18"/>
    <p:sldId id="278" r:id="rId19"/>
    <p:sldId id="279" r:id="rId20"/>
    <p:sldId id="280" r:id="rId21"/>
    <p:sldId id="281" r:id="rId22"/>
    <p:sldId id="283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50"/>
  </p:normalViewPr>
  <p:slideViewPr>
    <p:cSldViewPr>
      <p:cViewPr varScale="1">
        <p:scale>
          <a:sx n="84" d="100"/>
          <a:sy n="84" d="100"/>
        </p:scale>
        <p:origin x="1416" y="2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52111-D0CC-D340-815B-DB54909FEF5D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CBBF5-1FD7-994D-8849-4ECC18FF1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0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00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6984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777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46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93762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743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76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9602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71083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10099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246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255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2681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5308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9245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896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55902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7656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77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5676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35075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24431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2900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4107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9380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980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0859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7363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92185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7448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425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67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771142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9700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41390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9825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541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2024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5077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3318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73724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11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8203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616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8226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49952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109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65654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999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427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8782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899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06628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292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30263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4999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6702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8890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54992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28918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0974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91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114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309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3121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1841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9715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85833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151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2326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633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294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09065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4241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2965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1761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3697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85850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09610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7357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1370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5504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982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4306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70274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9890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3584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556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1953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47224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78835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73975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5570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0928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863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576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2033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372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122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1627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566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79930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87921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77590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9754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9507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169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048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15075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29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9391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993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5930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18329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06220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10936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3588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8523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5997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3731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1510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13032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601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875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2307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0263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23723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2911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2945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0270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1540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00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3563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14207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8775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804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6976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66618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30721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62282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485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6734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7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1659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5039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53500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4892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70967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637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81754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10435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03894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215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214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Password Adventures for a VO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64920" y="7010400"/>
            <a:ext cx="10464800" cy="11303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Warren G Anderson</a:t>
            </a:r>
          </a:p>
          <a:p>
            <a:pPr marL="0" indent="0" eaLnBrk="1" hangingPunct="1">
              <a:defRPr/>
            </a:pPr>
            <a:r>
              <a:rPr lang="en-US" dirty="0" smtClean="0"/>
              <a:t>LIGO Identity and Access Management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12772269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996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given two weeks to change their passwords.</a:t>
            </a:r>
          </a:p>
          <a:p>
            <a:r>
              <a:rPr lang="en-US" dirty="0" smtClean="0"/>
              <a:t>Users who had not changed their password within two weeks were locked out until they changed their password.</a:t>
            </a:r>
          </a:p>
          <a:p>
            <a:r>
              <a:rPr lang="en-US" dirty="0" smtClean="0"/>
              <a:t>4 Reminder emails (on an escalating schedule) sent to remind users.</a:t>
            </a:r>
          </a:p>
        </p:txBody>
      </p:sp>
    </p:spTree>
    <p:extLst>
      <p:ext uri="{BB962C8B-B14F-4D97-AF65-F5344CB8AC3E}">
        <p14:creationId xmlns:p14="http://schemas.microsoft.com/office/powerpoint/2010/main" val="7810390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days before deadline over 1600 of 1721 (94%) of passwords unchanged.</a:t>
            </a:r>
          </a:p>
          <a:p>
            <a:pPr lvl="1"/>
            <a:r>
              <a:rPr lang="en-US" dirty="0" smtClean="0"/>
              <a:t>Users had had over a week to comply.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935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day before deadline over 500 of 1721 (29%) of passwords unchanged.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42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day after deadline, over 392 of </a:t>
            </a:r>
            <a:r>
              <a:rPr lang="en-US" dirty="0" smtClean="0"/>
              <a:t>1721 </a:t>
            </a:r>
            <a:r>
              <a:rPr lang="en-US" dirty="0" smtClean="0"/>
              <a:t>(</a:t>
            </a:r>
            <a:r>
              <a:rPr lang="en-US" dirty="0" smtClean="0"/>
              <a:t>23</a:t>
            </a:r>
            <a:r>
              <a:rPr lang="en-US" dirty="0" smtClean="0"/>
              <a:t>%) </a:t>
            </a:r>
            <a:r>
              <a:rPr lang="en-US" dirty="0" smtClean="0"/>
              <a:t>of passwords unchanged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527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that one month after deadline (July 14) 203 of 1721 </a:t>
            </a:r>
            <a:r>
              <a:rPr lang="en-US" dirty="0" smtClean="0"/>
              <a:t>(12%) of passwords unchanged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459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Fallout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expected the personal information policy, which gives very little privacy protection, to be a problem, but no one commented on it at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739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Fallout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the credential acceptable use policy was another matter :</a:t>
            </a:r>
          </a:p>
          <a:p>
            <a:pPr lvl="1"/>
            <a:r>
              <a:rPr lang="en-US" dirty="0" smtClean="0"/>
              <a:t>Several objections were raised to the clause stating that the LIGO leadership and their designees could ”</a:t>
            </a:r>
            <a:r>
              <a:rPr lang="en-US" dirty="0"/>
              <a:t> limit or revoke the use </a:t>
            </a:r>
            <a:r>
              <a:rPr lang="en-US" dirty="0" smtClean="0"/>
              <a:t>of any</a:t>
            </a:r>
            <a:r>
              <a:rPr lang="en-US" dirty="0"/>
              <a:t> </a:t>
            </a:r>
            <a:r>
              <a:rPr lang="en-US" dirty="0" smtClean="0"/>
              <a:t>credential </a:t>
            </a:r>
            <a:r>
              <a:rPr lang="en-US" dirty="0"/>
              <a:t>at </a:t>
            </a:r>
            <a:br>
              <a:rPr lang="en-US" dirty="0"/>
            </a:br>
            <a:r>
              <a:rPr lang="en-US" dirty="0"/>
              <a:t>any time and for any reason it deems appropriate</a:t>
            </a:r>
            <a:r>
              <a:rPr 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116038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Fallout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Debated in LIGO public forums.</a:t>
            </a:r>
          </a:p>
          <a:p>
            <a:pPr lvl="1"/>
            <a:r>
              <a:rPr lang="en-US" dirty="0" smtClean="0"/>
              <a:t>Called a “violation” of basic user rights, harsh, unsanctioned.</a:t>
            </a:r>
          </a:p>
          <a:p>
            <a:pPr lvl="1"/>
            <a:r>
              <a:rPr lang="en-US" dirty="0" smtClean="0"/>
              <a:t>Calls made to have it overturned by the LIGO Scientific Collaboration Council.</a:t>
            </a:r>
          </a:p>
          <a:p>
            <a:pPr lvl="1"/>
            <a:r>
              <a:rPr lang="en-US" dirty="0" smtClean="0"/>
              <a:t>At least one user refused to change password because of it.</a:t>
            </a:r>
          </a:p>
        </p:txBody>
      </p:sp>
    </p:spTree>
    <p:extLst>
      <p:ext uri="{BB962C8B-B14F-4D97-AF65-F5344CB8AC3E}">
        <p14:creationId xmlns:p14="http://schemas.microsoft.com/office/powerpoint/2010/main" val="184551565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Fallout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Counter arguments were:</a:t>
            </a:r>
          </a:p>
          <a:p>
            <a:pPr lvl="1"/>
            <a:r>
              <a:rPr lang="en-US" dirty="0" smtClean="0"/>
              <a:t>This was always the </a:t>
            </a:r>
            <a:r>
              <a:rPr lang="en-US" dirty="0" err="1" smtClean="0"/>
              <a:t>defacto</a:t>
            </a:r>
            <a:r>
              <a:rPr lang="en-US" dirty="0" smtClean="0"/>
              <a:t> policy, it was just written down now.</a:t>
            </a:r>
          </a:p>
          <a:p>
            <a:pPr lvl="1"/>
            <a:r>
              <a:rPr lang="en-US" dirty="0" smtClean="0"/>
              <a:t>Credentials grant access to extremely expensive and sensitive equipment, we can’t be hamstrung by having to justify revocation.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756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LIGO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692400"/>
            <a:ext cx="6756400" cy="4595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5130800"/>
            <a:ext cx="7023169" cy="467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89" y="2165388"/>
            <a:ext cx="5321300" cy="3899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25" y="6064967"/>
            <a:ext cx="4495800" cy="363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377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Fallout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end, the policy was reworded to be more vague, while still giving management and security the ability to revoke credentials without a lengthy process or prior approval.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042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Gripes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”My password already complies with the password policy, why can’t I keep it?”</a:t>
            </a:r>
          </a:p>
          <a:p>
            <a:r>
              <a:rPr lang="en-US" dirty="0" smtClean="0"/>
              <a:t>“I don’t like to have spaces in my passphrases.”</a:t>
            </a:r>
          </a:p>
          <a:p>
            <a:r>
              <a:rPr lang="en-US" dirty="0" smtClean="0"/>
              <a:t>“How come the randomly generated passwords don’t have to comply with the same policy as the user generated ones?”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629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768600"/>
            <a:ext cx="10464800" cy="6451600"/>
          </a:xfrm>
        </p:spPr>
        <p:txBody>
          <a:bodyPr/>
          <a:lstStyle/>
          <a:p>
            <a:r>
              <a:rPr lang="en-US" dirty="0" smtClean="0"/>
              <a:t>Anecdotally, users used and liked randomly generated passwords (we did not gather statistics, unfortunately).</a:t>
            </a:r>
          </a:p>
          <a:p>
            <a:r>
              <a:rPr lang="en-US" dirty="0"/>
              <a:t>L</a:t>
            </a:r>
            <a:r>
              <a:rPr lang="en-US" dirty="0" smtClean="0"/>
              <a:t>IGO </a:t>
            </a:r>
            <a:r>
              <a:rPr lang="en-US" dirty="0"/>
              <a:t>s</a:t>
            </a:r>
            <a:r>
              <a:rPr lang="en-US" dirty="0" smtClean="0"/>
              <a:t>cientists did not seem to care much about their privacy, but they cared a lot about their “right to access”.</a:t>
            </a:r>
          </a:p>
          <a:p>
            <a:r>
              <a:rPr lang="en-US" dirty="0" smtClean="0"/>
              <a:t>There is a non-negligible fraction of users in LIGO that don’t log into anything </a:t>
            </a:r>
            <a:r>
              <a:rPr lang="mr-IN" dirty="0" smtClean="0"/>
              <a:t>–</a:t>
            </a:r>
            <a:r>
              <a:rPr lang="en-US" dirty="0" smtClean="0"/>
              <a:t> what do they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65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13004800" cy="9236580"/>
          </a:xfrm>
          <a:prstGeom prst="rect">
            <a:avLst/>
          </a:prstGeom>
        </p:spPr>
      </p:pic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LIGO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400" y="7010400"/>
            <a:ext cx="10541000" cy="2247900"/>
          </a:xfrm>
        </p:spPr>
        <p:txBody>
          <a:bodyPr/>
          <a:lstStyle/>
          <a:p>
            <a:pPr marL="889000" eaLnBrk="1" hangingPunct="1">
              <a:defRPr/>
            </a:pPr>
            <a:r>
              <a:rPr lang="en-US" dirty="0" smtClean="0"/>
              <a:t>The LIGO Scientific Collaboration is comprised of over 1700 scientists from 105 institutions in 22 nations on five continents.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Authentication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362200"/>
            <a:ext cx="10464800" cy="6870700"/>
          </a:xfrm>
        </p:spPr>
        <p:txBody>
          <a:bodyPr/>
          <a:lstStyle/>
          <a:p>
            <a:pPr marL="889000" eaLnBrk="1" hangingPunct="1">
              <a:defRPr/>
            </a:pPr>
            <a:r>
              <a:rPr lang="en-US" dirty="0" smtClean="0"/>
              <a:t>LIGO scientists need access to:</a:t>
            </a:r>
          </a:p>
          <a:p>
            <a:pPr marL="1333500" lvl="1" eaLnBrk="1" hangingPunct="1">
              <a:defRPr/>
            </a:pPr>
            <a:r>
              <a:rPr lang="en-US" dirty="0" smtClean="0"/>
              <a:t>More than 125 Shibboleth service providers (wikis, e-logbooks,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1333500" lvl="1" eaLnBrk="1" hangingPunct="1">
              <a:defRPr/>
            </a:pPr>
            <a:r>
              <a:rPr lang="en-US" dirty="0" smtClean="0"/>
              <a:t>Five LIGO Data Grid computing clusters</a:t>
            </a:r>
          </a:p>
          <a:p>
            <a:pPr marL="1333500" lvl="1" eaLnBrk="1" hangingPunct="1">
              <a:defRPr/>
            </a:pPr>
            <a:r>
              <a:rPr lang="en-US" dirty="0" smtClean="0"/>
              <a:t>Instrument control systems and other sensitive applications.</a:t>
            </a:r>
          </a:p>
          <a:p>
            <a:pPr marL="889000" eaLnBrk="1" hangingPunct="1">
              <a:defRPr/>
            </a:pPr>
            <a:r>
              <a:rPr lang="en-US" dirty="0" smtClean="0"/>
              <a:t>All </a:t>
            </a:r>
            <a:r>
              <a:rPr lang="en-US" dirty="0" err="1" smtClean="0"/>
              <a:t>AuthN</a:t>
            </a:r>
            <a:r>
              <a:rPr lang="en-US" dirty="0" smtClean="0"/>
              <a:t> backed by LIGO.ORG </a:t>
            </a:r>
            <a:r>
              <a:rPr lang="en-US" dirty="0" err="1" smtClean="0"/>
              <a:t>kerberos</a:t>
            </a:r>
            <a:r>
              <a:rPr lang="en-US" dirty="0" smtClean="0"/>
              <a:t> realm.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Passwords created when user joins LIGO, expired when user leaves.</a:t>
            </a:r>
          </a:p>
          <a:p>
            <a:r>
              <a:rPr lang="en-US" dirty="0" smtClean="0"/>
              <a:t>First passwords issued over a decade ago.</a:t>
            </a:r>
          </a:p>
          <a:p>
            <a:r>
              <a:rPr lang="en-US" dirty="0" smtClean="0"/>
              <a:t>No password quality checking on first passwords, limited checking implemented after a few years.</a:t>
            </a:r>
          </a:p>
          <a:p>
            <a:r>
              <a:rPr lang="en-US" dirty="0" smtClean="0"/>
              <a:t>No password expiry policy.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999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password change requirement motivated by two security concerns:</a:t>
            </a:r>
          </a:p>
          <a:p>
            <a:pPr lvl="1"/>
            <a:r>
              <a:rPr lang="en-US" dirty="0" smtClean="0"/>
              <a:t>Bring all passwords into compliance with password policy.</a:t>
            </a:r>
          </a:p>
          <a:p>
            <a:pPr lvl="1"/>
            <a:r>
              <a:rPr lang="en-US" dirty="0" smtClean="0"/>
              <a:t>Remove deprecated </a:t>
            </a:r>
            <a:r>
              <a:rPr lang="en-US" dirty="0" err="1" smtClean="0"/>
              <a:t>enctypes</a:t>
            </a:r>
            <a:r>
              <a:rPr lang="en-US" dirty="0" smtClean="0"/>
              <a:t> from KDC.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410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768600"/>
            <a:ext cx="10464800" cy="6223000"/>
          </a:xfrm>
        </p:spPr>
        <p:txBody>
          <a:bodyPr/>
          <a:lstStyle/>
          <a:p>
            <a:r>
              <a:rPr lang="en-US" dirty="0" smtClean="0"/>
              <a:t>During password change, users asked to agree to two new policies:</a:t>
            </a:r>
          </a:p>
          <a:p>
            <a:pPr lvl="1"/>
            <a:r>
              <a:rPr lang="en-US" dirty="0" smtClean="0"/>
              <a:t>LIGO.ORG credential acceptable use policy, which is required for SIRTFI compliance of LIGO Shibboleth </a:t>
            </a:r>
            <a:r>
              <a:rPr lang="en-US" dirty="0" err="1" smtClean="0"/>
              <a:t>IdP</a:t>
            </a:r>
            <a:endParaRPr lang="en-US" dirty="0" smtClean="0"/>
          </a:p>
          <a:p>
            <a:pPr lvl="1"/>
            <a:r>
              <a:rPr lang="en-US" dirty="0" smtClean="0"/>
              <a:t>LIGO.ORG personal information policy for EU GDPR.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47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12772269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811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12772269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2721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Pages>0</Pages>
  <Words>610</Words>
  <Characters>0</Characters>
  <Application>Microsoft Macintosh PowerPoint</Application>
  <PresentationFormat>Custom</PresentationFormat>
  <Lines>0</Lines>
  <Paragraphs>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Calibri</vt:lpstr>
      <vt:lpstr>Gill Sans</vt:lpstr>
      <vt:lpstr>ヒラギノ角ゴ ProN W3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Password Adventures for a VO</vt:lpstr>
      <vt:lpstr>LIGO</vt:lpstr>
      <vt:lpstr>LIGO</vt:lpstr>
      <vt:lpstr>Authentication</vt:lpstr>
      <vt:lpstr>Password Management</vt:lpstr>
      <vt:lpstr>Password Change</vt:lpstr>
      <vt:lpstr>Auxiliary Benefits</vt:lpstr>
      <vt:lpstr>PowerPoint Presentation</vt:lpstr>
      <vt:lpstr>PowerPoint Presentation</vt:lpstr>
      <vt:lpstr>PowerPoint Presentation</vt:lpstr>
      <vt:lpstr>Process</vt:lpstr>
      <vt:lpstr>Results</vt:lpstr>
      <vt:lpstr>Results</vt:lpstr>
      <vt:lpstr>Results</vt:lpstr>
      <vt:lpstr>Results</vt:lpstr>
      <vt:lpstr>Political Fallout</vt:lpstr>
      <vt:lpstr>Political Fallout</vt:lpstr>
      <vt:lpstr>Political Fallout</vt:lpstr>
      <vt:lpstr>Political Fallout</vt:lpstr>
      <vt:lpstr>Political Fallout</vt:lpstr>
      <vt:lpstr>Other Gripes</vt:lpstr>
      <vt:lpstr>Take-Away Messages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LIGO Identity and Access Management</dc:title>
  <dc:subject/>
  <dc:creator/>
  <cp:keywords/>
  <dc:description/>
  <cp:lastModifiedBy>Microsoft Office User</cp:lastModifiedBy>
  <cp:revision>14</cp:revision>
  <dcterms:modified xsi:type="dcterms:W3CDTF">2018-08-22T13:48:33Z</dcterms:modified>
</cp:coreProperties>
</file>